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394" r:id="rId4"/>
    <p:sldId id="372" r:id="rId5"/>
    <p:sldId id="371" r:id="rId6"/>
    <p:sldId id="370" r:id="rId7"/>
    <p:sldId id="369" r:id="rId8"/>
    <p:sldId id="373" r:id="rId9"/>
    <p:sldId id="377" r:id="rId10"/>
    <p:sldId id="376" r:id="rId11"/>
    <p:sldId id="375" r:id="rId12"/>
    <p:sldId id="374" r:id="rId13"/>
    <p:sldId id="378" r:id="rId14"/>
    <p:sldId id="382" r:id="rId15"/>
    <p:sldId id="381" r:id="rId16"/>
    <p:sldId id="380" r:id="rId17"/>
    <p:sldId id="379" r:id="rId18"/>
    <p:sldId id="383" r:id="rId19"/>
    <p:sldId id="387" r:id="rId20"/>
    <p:sldId id="386" r:id="rId21"/>
    <p:sldId id="385" r:id="rId22"/>
    <p:sldId id="384" r:id="rId23"/>
    <p:sldId id="388" r:id="rId24"/>
    <p:sldId id="392" r:id="rId25"/>
    <p:sldId id="391" r:id="rId26"/>
    <p:sldId id="390" r:id="rId27"/>
    <p:sldId id="389" r:id="rId28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66"/>
    <a:srgbClr val="007033"/>
    <a:srgbClr val="FFCCFF"/>
    <a:srgbClr val="CCFF99"/>
    <a:srgbClr val="DFC9EF"/>
    <a:srgbClr val="D5B8EA"/>
    <a:srgbClr val="642F04"/>
    <a:srgbClr val="FF3399"/>
    <a:srgbClr val="2E3917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7" autoAdjust="0"/>
    <p:restoredTop sz="94624" autoAdjust="0"/>
  </p:normalViewPr>
  <p:slideViewPr>
    <p:cSldViewPr>
      <p:cViewPr varScale="1">
        <p:scale>
          <a:sx n="92" d="100"/>
          <a:sy n="92" d="100"/>
        </p:scale>
        <p:origin x="732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18</a:t>
            </a:fld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22</a:t>
            </a:fld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23</a:t>
            </a:fld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24</a:t>
            </a:fld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25</a:t>
            </a:fld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26</a:t>
            </a:fld>
            <a:endParaRPr lang="ru-RU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27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7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ru-RU" dirty="0" smtClean="0"/>
              <a:t>Панова В.В.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Рамка 4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953"/>
            </a:avLst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000" t="-62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663508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FF0000"/>
                </a:solidFill>
              </a:defRPr>
            </a:lvl1pPr>
          </a:lstStyle>
          <a:p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Рамка 6"/>
          <p:cNvSpPr/>
          <p:nvPr userDrawn="1"/>
        </p:nvSpPr>
        <p:spPr>
          <a:xfrm>
            <a:off x="0" y="0"/>
            <a:ext cx="9144000" cy="5143500"/>
          </a:xfrm>
          <a:prstGeom prst="frame">
            <a:avLst>
              <a:gd name="adj1" fmla="val 1953"/>
            </a:avLst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10.xml"/><Relationship Id="rId18" Type="http://schemas.openxmlformats.org/officeDocument/2006/relationships/slide" Target="slide16.xml"/><Relationship Id="rId26" Type="http://schemas.openxmlformats.org/officeDocument/2006/relationships/slide" Target="slide23.xml"/><Relationship Id="rId3" Type="http://schemas.openxmlformats.org/officeDocument/2006/relationships/image" Target="../media/image3.png"/><Relationship Id="rId21" Type="http://schemas.openxmlformats.org/officeDocument/2006/relationships/slide" Target="slide18.xml"/><Relationship Id="rId7" Type="http://schemas.openxmlformats.org/officeDocument/2006/relationships/slide" Target="slide7.xml"/><Relationship Id="rId12" Type="http://schemas.openxmlformats.org/officeDocument/2006/relationships/slide" Target="slide9.xml"/><Relationship Id="rId17" Type="http://schemas.openxmlformats.org/officeDocument/2006/relationships/slide" Target="slide15.xml"/><Relationship Id="rId25" Type="http://schemas.openxmlformats.org/officeDocument/2006/relationships/slide" Target="slide22.xml"/><Relationship Id="rId2" Type="http://schemas.openxmlformats.org/officeDocument/2006/relationships/notesSlide" Target="../notesSlides/notesSlide2.xml"/><Relationship Id="rId16" Type="http://schemas.openxmlformats.org/officeDocument/2006/relationships/slide" Target="slide14.xml"/><Relationship Id="rId20" Type="http://schemas.openxmlformats.org/officeDocument/2006/relationships/slide" Target="slide12.xml"/><Relationship Id="rId29" Type="http://schemas.openxmlformats.org/officeDocument/2006/relationships/slide" Target="slide26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8.xml"/><Relationship Id="rId24" Type="http://schemas.openxmlformats.org/officeDocument/2006/relationships/slide" Target="slide21.xml"/><Relationship Id="rId5" Type="http://schemas.openxmlformats.org/officeDocument/2006/relationships/slide" Target="slide5.xml"/><Relationship Id="rId15" Type="http://schemas.openxmlformats.org/officeDocument/2006/relationships/slide" Target="slide13.xml"/><Relationship Id="rId23" Type="http://schemas.openxmlformats.org/officeDocument/2006/relationships/slide" Target="slide20.xml"/><Relationship Id="rId28" Type="http://schemas.openxmlformats.org/officeDocument/2006/relationships/slide" Target="slide25.xml"/><Relationship Id="rId10" Type="http://schemas.openxmlformats.org/officeDocument/2006/relationships/slide" Target="slide4.xml"/><Relationship Id="rId19" Type="http://schemas.openxmlformats.org/officeDocument/2006/relationships/slide" Target="slide17.xml"/><Relationship Id="rId31" Type="http://schemas.openxmlformats.org/officeDocument/2006/relationships/image" Target="../media/image6.png"/><Relationship Id="rId4" Type="http://schemas.openxmlformats.org/officeDocument/2006/relationships/image" Target="../media/image4.png"/><Relationship Id="rId9" Type="http://schemas.openxmlformats.org/officeDocument/2006/relationships/slide" Target="slide3.xml"/><Relationship Id="rId14" Type="http://schemas.openxmlformats.org/officeDocument/2006/relationships/slide" Target="slide11.xml"/><Relationship Id="rId22" Type="http://schemas.openxmlformats.org/officeDocument/2006/relationships/slide" Target="slide19.xml"/><Relationship Id="rId27" Type="http://schemas.openxmlformats.org/officeDocument/2006/relationships/slide" Target="slide24.xml"/><Relationship Id="rId30" Type="http://schemas.openxmlformats.org/officeDocument/2006/relationships/slide" Target="slide2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slide" Target="slide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Рисунок19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987824" y="3507854"/>
            <a:ext cx="2808312" cy="2808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07504" y="2043306"/>
            <a:ext cx="903649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Интерактивная игра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13284" y="915566"/>
            <a:ext cx="84249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«Школьная викторина»</a:t>
            </a:r>
            <a:endParaRPr lang="ru-RU" sz="44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691680" y="1347614"/>
            <a:ext cx="7200800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В корзину мячи он легко забивает,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Всегда в волейбол, баскетбол он играет,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Его в эстафетах не сыщешь быстрее.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Что он за учитель? Ответьте скорее.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CCFF99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59632" y="123478"/>
            <a:ext cx="5400600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2E3917"/>
                  </a:solidFill>
                </a:ln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Работники школы</a:t>
            </a:r>
            <a:endParaRPr lang="ru-RU" sz="4400" b="1" spc="50" dirty="0">
              <a:ln w="11430">
                <a:solidFill>
                  <a:srgbClr val="2E3917"/>
                </a:solidFill>
              </a:ln>
              <a:solidFill>
                <a:srgbClr val="007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63688" y="1275606"/>
            <a:ext cx="6624736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Этот учитель на флейте играет,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Музыку с песнями сам сочиняет.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Чудно поет он, скажу не тая.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Что он за учитель, ответьте друзья?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CCFF99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99592" y="123478"/>
            <a:ext cx="5760640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2E3917"/>
                  </a:solidFill>
                </a:ln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Работники школы</a:t>
            </a:r>
            <a:endParaRPr lang="ru-RU" sz="4400" b="1" spc="50" dirty="0">
              <a:ln w="11430">
                <a:solidFill>
                  <a:srgbClr val="2E3917"/>
                </a:solidFill>
              </a:ln>
              <a:solidFill>
                <a:srgbClr val="007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691680" y="1275606"/>
            <a:ext cx="7056784" cy="1791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Учитель компьютером этот владеет, 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Работать на нем, вычислять он умеет.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Программу составит, запишет дискету.</a:t>
            </a:r>
          </a:p>
          <a:p>
            <a:pPr>
              <a:spcBef>
                <a:spcPct val="2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Georgia" pitchFamily="18" charset="0"/>
              </a:rPr>
              <a:t>Что он за учитель, вы знаете, дети?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CCFF99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2E3917"/>
                  </a:solidFill>
                </a:ln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Работники школы</a:t>
            </a:r>
            <a:endParaRPr lang="ru-RU" sz="4400" b="1" spc="50" dirty="0">
              <a:ln w="11430">
                <a:solidFill>
                  <a:srgbClr val="2E3917"/>
                </a:solidFill>
              </a:ln>
              <a:solidFill>
                <a:srgbClr val="007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475656" y="1779662"/>
            <a:ext cx="70567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На каком празднике мы танцевали «Танец индейцев»?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FFCCF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Наши праздники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779662"/>
            <a:ext cx="5976664" cy="86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90000"/>
              </a:lnSpc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Какую песню всегда поют на 9 Мая в нашей школе?</a:t>
            </a:r>
            <a:endPara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FFCCF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Наши праздники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63688" y="1491630"/>
            <a:ext cx="70567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 каком году все классы школы не праздновали новый год в актовом зале?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FFCCF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Наши праздники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63688" y="1563638"/>
            <a:ext cx="70567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Кто был «Новым годом» на классном празднике в 2020 году?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FFCCF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Наши праздники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835696" y="1563638"/>
            <a:ext cx="63367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Как называлась песня, которую мы пели на конкурсе в 3 корпусе нашей школы?</a:t>
            </a:r>
            <a:endParaRPr lang="ru-RU" sz="2800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FFCCF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Наши праздники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763688" y="1995686"/>
            <a:ext cx="56166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 каком классе была экскурсия в 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«</a:t>
            </a:r>
            <a:r>
              <a:rPr lang="ru-RU" sz="2800" b="1" dirty="0">
                <a:solidFill>
                  <a:srgbClr val="C00000"/>
                </a:solidFill>
                <a:latin typeface="Georgia" pitchFamily="18" charset="0"/>
              </a:rPr>
              <a:t>П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арк птиц»?</a:t>
            </a:r>
            <a:endParaRPr lang="ru-RU" sz="2800" b="1" dirty="0">
              <a:solidFill>
                <a:srgbClr val="C00000"/>
              </a:solidFill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44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491630"/>
            <a:ext cx="51125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 каком году мы ездили на экскурсию в «Музей Победы»?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44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Рисунок 97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3435846"/>
            <a:ext cx="633251" cy="604726"/>
          </a:xfrm>
          <a:prstGeom prst="rect">
            <a:avLst/>
          </a:prstGeom>
        </p:spPr>
      </p:pic>
      <p:pic>
        <p:nvPicPr>
          <p:cNvPr id="97" name="Рисунок 96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3435846"/>
            <a:ext cx="633251" cy="604726"/>
          </a:xfrm>
          <a:prstGeom prst="rect">
            <a:avLst/>
          </a:prstGeom>
        </p:spPr>
      </p:pic>
      <p:pic>
        <p:nvPicPr>
          <p:cNvPr id="96" name="Рисунок 95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3435846"/>
            <a:ext cx="633251" cy="604726"/>
          </a:xfrm>
          <a:prstGeom prst="rect">
            <a:avLst/>
          </a:prstGeom>
        </p:spPr>
      </p:pic>
      <p:pic>
        <p:nvPicPr>
          <p:cNvPr id="95" name="Рисунок 94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435846"/>
            <a:ext cx="633251" cy="604726"/>
          </a:xfrm>
          <a:prstGeom prst="rect">
            <a:avLst/>
          </a:prstGeom>
        </p:spPr>
      </p:pic>
      <p:pic>
        <p:nvPicPr>
          <p:cNvPr id="100" name="Рисунок 99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3435846"/>
            <a:ext cx="633251" cy="604726"/>
          </a:xfrm>
          <a:prstGeom prst="rect">
            <a:avLst/>
          </a:prstGeom>
        </p:spPr>
      </p:pic>
      <p:pic>
        <p:nvPicPr>
          <p:cNvPr id="92" name="Рисунок 9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787774"/>
            <a:ext cx="633251" cy="604726"/>
          </a:xfrm>
          <a:prstGeom prst="rect">
            <a:avLst/>
          </a:prstGeom>
        </p:spPr>
      </p:pic>
      <p:pic>
        <p:nvPicPr>
          <p:cNvPr id="91" name="Рисунок 9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787774"/>
            <a:ext cx="633251" cy="604726"/>
          </a:xfrm>
          <a:prstGeom prst="rect">
            <a:avLst/>
          </a:prstGeom>
        </p:spPr>
      </p:pic>
      <p:pic>
        <p:nvPicPr>
          <p:cNvPr id="94" name="Рисунок 93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787774"/>
            <a:ext cx="633251" cy="604726"/>
          </a:xfrm>
          <a:prstGeom prst="rect">
            <a:avLst/>
          </a:prstGeom>
        </p:spPr>
      </p:pic>
      <p:pic>
        <p:nvPicPr>
          <p:cNvPr id="93" name="Рисунок 92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787774"/>
            <a:ext cx="633251" cy="604726"/>
          </a:xfrm>
          <a:prstGeom prst="rect">
            <a:avLst/>
          </a:prstGeom>
        </p:spPr>
      </p:pic>
      <p:pic>
        <p:nvPicPr>
          <p:cNvPr id="90" name="Рисунок 89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175706"/>
            <a:ext cx="633251" cy="604726"/>
          </a:xfrm>
          <a:prstGeom prst="rect">
            <a:avLst/>
          </a:prstGeom>
        </p:spPr>
      </p:pic>
      <p:pic>
        <p:nvPicPr>
          <p:cNvPr id="99" name="Рисунок 98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2787774"/>
            <a:ext cx="633251" cy="604726"/>
          </a:xfrm>
          <a:prstGeom prst="rect">
            <a:avLst/>
          </a:prstGeom>
        </p:spPr>
      </p:pic>
      <p:pic>
        <p:nvPicPr>
          <p:cNvPr id="88" name="Рисунок 87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2175706"/>
            <a:ext cx="633251" cy="604726"/>
          </a:xfrm>
          <a:prstGeom prst="rect">
            <a:avLst/>
          </a:prstGeom>
        </p:spPr>
      </p:pic>
      <p:pic>
        <p:nvPicPr>
          <p:cNvPr id="87" name="Рисунок 86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2175706"/>
            <a:ext cx="633251" cy="604726"/>
          </a:xfrm>
          <a:prstGeom prst="rect">
            <a:avLst/>
          </a:prstGeom>
        </p:spPr>
      </p:pic>
      <p:pic>
        <p:nvPicPr>
          <p:cNvPr id="84" name="Рисунок 83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2175706"/>
            <a:ext cx="633251" cy="604726"/>
          </a:xfrm>
          <a:prstGeom prst="rect">
            <a:avLst/>
          </a:prstGeom>
        </p:spPr>
      </p:pic>
      <p:pic>
        <p:nvPicPr>
          <p:cNvPr id="89" name="Рисунок 88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2175706"/>
            <a:ext cx="633251" cy="604726"/>
          </a:xfrm>
          <a:prstGeom prst="rect">
            <a:avLst/>
          </a:prstGeom>
        </p:spPr>
      </p:pic>
      <p:pic>
        <p:nvPicPr>
          <p:cNvPr id="86" name="Рисунок 85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64288" y="1534976"/>
            <a:ext cx="633251" cy="604726"/>
          </a:xfrm>
          <a:prstGeom prst="rect">
            <a:avLst/>
          </a:prstGeom>
        </p:spPr>
      </p:pic>
      <p:pic>
        <p:nvPicPr>
          <p:cNvPr id="82" name="Рисунок 8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1563638"/>
            <a:ext cx="633251" cy="604726"/>
          </a:xfrm>
          <a:prstGeom prst="rect">
            <a:avLst/>
          </a:prstGeom>
        </p:spPr>
      </p:pic>
      <p:pic>
        <p:nvPicPr>
          <p:cNvPr id="83" name="Рисунок 82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563638"/>
            <a:ext cx="633251" cy="604726"/>
          </a:xfrm>
          <a:prstGeom prst="rect">
            <a:avLst/>
          </a:prstGeom>
        </p:spPr>
      </p:pic>
      <p:pic>
        <p:nvPicPr>
          <p:cNvPr id="81" name="Рисунок 8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563638"/>
            <a:ext cx="633251" cy="604726"/>
          </a:xfrm>
          <a:prstGeom prst="rect">
            <a:avLst/>
          </a:prstGeom>
        </p:spPr>
      </p:pic>
      <p:pic>
        <p:nvPicPr>
          <p:cNvPr id="80" name="Рисунок 79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1563638"/>
            <a:ext cx="633251" cy="604726"/>
          </a:xfrm>
          <a:prstGeom prst="rect">
            <a:avLst/>
          </a:prstGeom>
        </p:spPr>
      </p:pic>
      <p:pic>
        <p:nvPicPr>
          <p:cNvPr id="75" name="Рисунок 74" descr="0_7405c_49e5eaff_orig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64289" y="821956"/>
            <a:ext cx="667267" cy="573154"/>
          </a:xfrm>
          <a:prstGeom prst="rect">
            <a:avLst/>
          </a:prstGeom>
        </p:spPr>
      </p:pic>
      <p:pic>
        <p:nvPicPr>
          <p:cNvPr id="73" name="Рисунок 72" descr="0_7405c_49e5eaff_orig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9" y="821956"/>
            <a:ext cx="667267" cy="573154"/>
          </a:xfrm>
          <a:prstGeom prst="rect">
            <a:avLst/>
          </a:prstGeom>
        </p:spPr>
      </p:pic>
      <p:pic>
        <p:nvPicPr>
          <p:cNvPr id="74" name="Рисунок 73" descr="0_7405c_49e5eaff_orig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9" y="821956"/>
            <a:ext cx="667267" cy="573154"/>
          </a:xfrm>
          <a:prstGeom prst="rect">
            <a:avLst/>
          </a:prstGeom>
        </p:spPr>
      </p:pic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796136" y="898326"/>
            <a:ext cx="503114" cy="377280"/>
          </a:xfrm>
          <a:prstGeom prst="ellipse">
            <a:avLst/>
          </a:prstGeom>
          <a:solidFill>
            <a:srgbClr val="DFC9E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3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516216" y="898326"/>
            <a:ext cx="503114" cy="377280"/>
          </a:xfrm>
          <a:prstGeom prst="ellipse">
            <a:avLst/>
          </a:prstGeom>
          <a:solidFill>
            <a:srgbClr val="DFC9E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24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236296" y="898326"/>
            <a:ext cx="503114" cy="377280"/>
          </a:xfrm>
          <a:prstGeom prst="ellipse">
            <a:avLst/>
          </a:prstGeom>
          <a:solidFill>
            <a:srgbClr val="DFC9E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pic>
        <p:nvPicPr>
          <p:cNvPr id="72" name="Рисунок 71" descr="0_7405c_49e5eaff_orig — копия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4049" y="821956"/>
            <a:ext cx="667267" cy="573154"/>
          </a:xfrm>
          <a:prstGeom prst="rect">
            <a:avLst/>
          </a:prstGeom>
        </p:spPr>
      </p:pic>
      <p:pic>
        <p:nvPicPr>
          <p:cNvPr id="71" name="Рисунок 70" descr="0_7405c_49e5eaff_orig — копия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83968" y="821956"/>
            <a:ext cx="679038" cy="583265"/>
          </a:xfrm>
          <a:prstGeom prst="rect">
            <a:avLst/>
          </a:prstGeom>
        </p:spPr>
      </p:pic>
      <p:sp>
        <p:nvSpPr>
          <p:cNvPr id="3119" name="AutoShape 47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355976" y="898326"/>
            <a:ext cx="503114" cy="377280"/>
          </a:xfrm>
          <a:prstGeom prst="ellipse">
            <a:avLst/>
          </a:prstGeom>
          <a:solidFill>
            <a:srgbClr val="DFC9E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1" name="AutoShape 49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076056" y="898326"/>
            <a:ext cx="503114" cy="377280"/>
          </a:xfrm>
          <a:prstGeom prst="ellipse">
            <a:avLst/>
          </a:prstGeom>
          <a:solidFill>
            <a:srgbClr val="DFC9E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25" name="AutoShape 53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4355976" y="1635646"/>
            <a:ext cx="503114" cy="377280"/>
          </a:xfrm>
          <a:prstGeom prst="ellipse">
            <a:avLst/>
          </a:prstGeom>
          <a:solidFill>
            <a:srgbClr val="CCFF99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26" name="AutoShape 54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5076056" y="1635646"/>
            <a:ext cx="503114" cy="377280"/>
          </a:xfrm>
          <a:prstGeom prst="ellipse">
            <a:avLst/>
          </a:prstGeom>
          <a:solidFill>
            <a:srgbClr val="CCFF99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27" name="AutoShape 55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5796708" y="1635646"/>
            <a:ext cx="503114" cy="377280"/>
          </a:xfrm>
          <a:prstGeom prst="ellipse">
            <a:avLst/>
          </a:prstGeom>
          <a:solidFill>
            <a:srgbClr val="CCFF99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28" name="AutoShape 56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6516788" y="1635646"/>
            <a:ext cx="503114" cy="377280"/>
          </a:xfrm>
          <a:prstGeom prst="ellipse">
            <a:avLst/>
          </a:prstGeom>
          <a:solidFill>
            <a:srgbClr val="CCFF99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0" name="AutoShape 58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4355976" y="2289429"/>
            <a:ext cx="503114" cy="377280"/>
          </a:xfrm>
          <a:prstGeom prst="ellipse">
            <a:avLst/>
          </a:prstGeom>
          <a:solidFill>
            <a:srgbClr val="FFCC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1" name="AutoShape 59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076056" y="2289429"/>
            <a:ext cx="503114" cy="377280"/>
          </a:xfrm>
          <a:prstGeom prst="ellipse">
            <a:avLst/>
          </a:prstGeom>
          <a:solidFill>
            <a:srgbClr val="FFCC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32" name="AutoShape 60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796708" y="2289429"/>
            <a:ext cx="503114" cy="377280"/>
          </a:xfrm>
          <a:prstGeom prst="ellipse">
            <a:avLst/>
          </a:prstGeom>
          <a:solidFill>
            <a:srgbClr val="FFCC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3" name="AutoShape 61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516788" y="2289429"/>
            <a:ext cx="503114" cy="377280"/>
          </a:xfrm>
          <a:prstGeom prst="ellipse">
            <a:avLst/>
          </a:prstGeom>
          <a:solidFill>
            <a:srgbClr val="FFCC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4" name="AutoShape 62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7236296" y="2289429"/>
            <a:ext cx="503114" cy="377280"/>
          </a:xfrm>
          <a:prstGeom prst="ellipse">
            <a:avLst/>
          </a:prstGeom>
          <a:solidFill>
            <a:srgbClr val="FFCC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29" name="AutoShape 57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7236296" y="1635646"/>
            <a:ext cx="503114" cy="377280"/>
          </a:xfrm>
          <a:prstGeom prst="ellipse">
            <a:avLst/>
          </a:prstGeom>
          <a:solidFill>
            <a:srgbClr val="CCFF99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35" name="AutoShape 63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4355976" y="2901497"/>
            <a:ext cx="503114" cy="377280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36" name="AutoShape 64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5076056" y="2901497"/>
            <a:ext cx="503114" cy="377280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/>
              <a:t>20</a:t>
            </a:r>
          </a:p>
        </p:txBody>
      </p:sp>
      <p:sp>
        <p:nvSpPr>
          <p:cNvPr id="3137" name="AutoShape 65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5796708" y="2901497"/>
            <a:ext cx="503114" cy="377280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38" name="AutoShape 66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6516216" y="2901497"/>
            <a:ext cx="503114" cy="377280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39" name="AutoShape 67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7236296" y="2901497"/>
            <a:ext cx="503114" cy="377280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3140" name="AutoShape 68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4356918" y="3549569"/>
            <a:ext cx="503114" cy="39073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10</a:t>
            </a:r>
          </a:p>
        </p:txBody>
      </p:sp>
      <p:sp>
        <p:nvSpPr>
          <p:cNvPr id="3142" name="AutoShape 70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5076998" y="3549569"/>
            <a:ext cx="503114" cy="39073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20</a:t>
            </a:r>
          </a:p>
        </p:txBody>
      </p:sp>
      <p:sp>
        <p:nvSpPr>
          <p:cNvPr id="3143" name="AutoShape 71">
            <a:hlinkClick r:id="rId28" action="ppaction://hlinksldjump"/>
          </p:cNvPr>
          <p:cNvSpPr>
            <a:spLocks noChangeArrowheads="1"/>
          </p:cNvSpPr>
          <p:nvPr/>
        </p:nvSpPr>
        <p:spPr bwMode="auto">
          <a:xfrm>
            <a:off x="5796136" y="3549569"/>
            <a:ext cx="503114" cy="39073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30</a:t>
            </a:r>
          </a:p>
        </p:txBody>
      </p:sp>
      <p:sp>
        <p:nvSpPr>
          <p:cNvPr id="3144" name="AutoShape 72">
            <a:hlinkClick r:id="rId29" action="ppaction://hlinksldjump"/>
          </p:cNvPr>
          <p:cNvSpPr>
            <a:spLocks noChangeArrowheads="1"/>
          </p:cNvSpPr>
          <p:nvPr/>
        </p:nvSpPr>
        <p:spPr bwMode="auto">
          <a:xfrm>
            <a:off x="6516216" y="3549569"/>
            <a:ext cx="503114" cy="39073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40</a:t>
            </a:r>
          </a:p>
        </p:txBody>
      </p:sp>
      <p:sp>
        <p:nvSpPr>
          <p:cNvPr id="3145" name="AutoShape 73">
            <a:hlinkClick r:id="rId30" action="ppaction://hlinksldjump"/>
          </p:cNvPr>
          <p:cNvSpPr>
            <a:spLocks noChangeArrowheads="1"/>
          </p:cNvSpPr>
          <p:nvPr/>
        </p:nvSpPr>
        <p:spPr bwMode="auto">
          <a:xfrm>
            <a:off x="7237238" y="3549569"/>
            <a:ext cx="503114" cy="390736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28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756349" y="897564"/>
            <a:ext cx="2951559" cy="377280"/>
          </a:xfrm>
          <a:prstGeom prst="ellipse">
            <a:avLst/>
          </a:prstGeom>
          <a:solidFill>
            <a:srgbClr val="DFC9E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1600" b="1" spc="50" dirty="0" smtClean="0">
                <a:ln w="11430">
                  <a:solidFill>
                    <a:srgbClr val="460046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Школьные </a:t>
            </a:r>
          </a:p>
          <a:p>
            <a:pPr algn="ctr"/>
            <a:r>
              <a:rPr lang="ru-RU" sz="1600" b="1" spc="50" dirty="0" smtClean="0">
                <a:ln w="11430">
                  <a:solidFill>
                    <a:srgbClr val="460046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принадлежности</a:t>
            </a:r>
            <a:endParaRPr lang="ru-RU" sz="1600" b="1" spc="50" dirty="0">
              <a:ln w="11430">
                <a:solidFill>
                  <a:srgbClr val="460046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AutoShape 68"/>
          <p:cNvSpPr>
            <a:spLocks noChangeArrowheads="1"/>
          </p:cNvSpPr>
          <p:nvPr/>
        </p:nvSpPr>
        <p:spPr bwMode="auto">
          <a:xfrm>
            <a:off x="756349" y="3548420"/>
            <a:ext cx="2951559" cy="39148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Одноклассники</a:t>
            </a:r>
            <a:endParaRPr lang="ru-RU" sz="2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756349" y="2914360"/>
            <a:ext cx="2951559" cy="377279"/>
          </a:xfrm>
          <a:prstGeom prst="ellipse">
            <a:avLst/>
          </a:prstGeom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24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827584" y="1563638"/>
            <a:ext cx="2951559" cy="392253"/>
          </a:xfrm>
          <a:prstGeom prst="ellipse">
            <a:avLst/>
          </a:prstGeom>
          <a:solidFill>
            <a:srgbClr val="CCFF99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400" b="1" spc="50" dirty="0" smtClean="0">
                <a:ln w="11430">
                  <a:solidFill>
                    <a:srgbClr val="2E3917"/>
                  </a:solidFill>
                </a:ln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Работники школы</a:t>
            </a:r>
            <a:endParaRPr lang="ru-RU" sz="2400" b="1" spc="50" dirty="0">
              <a:ln w="11430">
                <a:solidFill>
                  <a:srgbClr val="2E3917"/>
                </a:solidFill>
              </a:ln>
              <a:solidFill>
                <a:srgbClr val="007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756349" y="2211711"/>
            <a:ext cx="2951559" cy="432048"/>
          </a:xfrm>
          <a:prstGeom prst="ellipse">
            <a:avLst/>
          </a:prstGeom>
          <a:solidFill>
            <a:srgbClr val="FFCCFF"/>
          </a:solidFill>
          <a:ln>
            <a:noFill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r>
              <a:rPr lang="ru-RU" sz="20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latin typeface="Georgia" pitchFamily="18" charset="0"/>
                <a:cs typeface="Times New Roman" pitchFamily="18" charset="0"/>
              </a:rPr>
              <a:t>Наши праздники</a:t>
            </a:r>
            <a:endParaRPr lang="ru-RU" sz="20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75000"/>
                </a:schemeClr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31" cstate="screen"/>
          <a:srcRect/>
          <a:stretch>
            <a:fillRect/>
          </a:stretch>
        </p:blipFill>
        <p:spPr>
          <a:xfrm>
            <a:off x="4788024" y="4710387"/>
            <a:ext cx="1512168" cy="279607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683568" y="0"/>
            <a:ext cx="784887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Школьная викторина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1" name="Рисунок 10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843558"/>
            <a:ext cx="648072" cy="618879"/>
          </a:xfrm>
          <a:prstGeom prst="rect">
            <a:avLst/>
          </a:prstGeom>
        </p:spPr>
      </p:pic>
      <p:pic>
        <p:nvPicPr>
          <p:cNvPr id="102" name="Рисунок 10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520823"/>
            <a:ext cx="648072" cy="618879"/>
          </a:xfrm>
          <a:prstGeom prst="rect">
            <a:avLst/>
          </a:prstGeom>
        </p:spPr>
      </p:pic>
      <p:pic>
        <p:nvPicPr>
          <p:cNvPr id="103" name="Рисунок 102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168895"/>
            <a:ext cx="648072" cy="618879"/>
          </a:xfrm>
          <a:prstGeom prst="rect">
            <a:avLst/>
          </a:prstGeom>
        </p:spPr>
      </p:pic>
      <p:pic>
        <p:nvPicPr>
          <p:cNvPr id="104" name="Рисунок 103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816967"/>
            <a:ext cx="648072" cy="618879"/>
          </a:xfrm>
          <a:prstGeom prst="rect">
            <a:avLst/>
          </a:prstGeom>
        </p:spPr>
      </p:pic>
      <p:pic>
        <p:nvPicPr>
          <p:cNvPr id="105" name="Рисунок 104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3465039"/>
            <a:ext cx="648072" cy="61887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1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6" dur="indefinite"/>
                                        <p:tgtEl>
                                          <p:spTgt spid="31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7" dur="indefinite"/>
                                        <p:tgtEl>
                                          <p:spTgt spid="3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0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3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2" dur="indefinite"/>
                                        <p:tgtEl>
                                          <p:spTgt spid="314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3" dur="indefinite"/>
                                        <p:tgtEl>
                                          <p:spTgt spid="3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2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3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8" dur="indefinite"/>
                                        <p:tgtEl>
                                          <p:spTgt spid="314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9" dur="indefinite"/>
                                        <p:tgtEl>
                                          <p:spTgt spid="3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3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4" dur="indefinite"/>
                                        <p:tgtEl>
                                          <p:spTgt spid="314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45" dur="indefinite"/>
                                        <p:tgtEl>
                                          <p:spTgt spid="3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4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0" dur="indefinite"/>
                                        <p:tgtEl>
                                          <p:spTgt spid="31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51" dur="indefinite"/>
                                        <p:tgtEl>
                                          <p:spTgt spid="3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45"/>
                  </p:tgtEl>
                </p:cond>
              </p:nextCondLst>
            </p:seq>
          </p:childTnLst>
        </p:cTn>
      </p:par>
    </p:tnLst>
    <p:bldLst>
      <p:bldP spid="3122" grpId="0" animBg="1"/>
      <p:bldP spid="3123" grpId="0" animBg="1"/>
      <p:bldP spid="3124" grpId="0" animBg="1"/>
      <p:bldP spid="3119" grpId="0" animBg="1"/>
      <p:bldP spid="3121" grpId="0" animBg="1"/>
      <p:bldP spid="3125" grpId="0" animBg="1"/>
      <p:bldP spid="3126" grpId="0" animBg="1"/>
      <p:bldP spid="3127" grpId="0" animBg="1"/>
      <p:bldP spid="3128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29" grpId="0" animBg="1"/>
      <p:bldP spid="3135" grpId="0" animBg="1"/>
      <p:bldP spid="3136" grpId="0" animBg="1"/>
      <p:bldP spid="3137" grpId="0" animBg="1"/>
      <p:bldP spid="3138" grpId="0" animBg="1"/>
      <p:bldP spid="3139" grpId="0" animBg="1"/>
      <p:bldP spid="3140" grpId="0" animBg="1"/>
      <p:bldP spid="3142" grpId="0" animBg="1"/>
      <p:bldP spid="3143" grpId="0" animBg="1"/>
      <p:bldP spid="3144" grpId="0" animBg="1"/>
      <p:bldP spid="314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707654"/>
            <a:ext cx="61926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 каком парке находится Московская резиденция Деда </a:t>
            </a:r>
            <a:r>
              <a:rPr lang="ru-RU" sz="2800" b="1" dirty="0" err="1" smtClean="0">
                <a:solidFill>
                  <a:srgbClr val="C00000"/>
                </a:solidFill>
                <a:latin typeface="Georgia" pitchFamily="18" charset="0"/>
              </a:rPr>
              <a:t>Мароза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44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547664" y="1635646"/>
            <a:ext cx="684076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На какой  из экскурсий нашего класса проводился мастер-класс?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44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79712" y="1707654"/>
            <a:ext cx="604867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Сколько подушек на кровати в спальне Деда Мороза? 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  <a:endParaRPr lang="ru-RU" sz="4400" b="1" spc="50" dirty="0">
              <a:ln w="11430">
                <a:solidFill>
                  <a:schemeClr val="accent1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259632" y="1851670"/>
            <a:ext cx="76328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err="1" smtClean="0">
                <a:solidFill>
                  <a:srgbClr val="C00000"/>
                </a:solidFill>
                <a:latin typeface="Georgia" pitchFamily="18" charset="0"/>
              </a:rPr>
              <a:t>Златовласка</a:t>
            </a: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милая, умная, красивая.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Одноклассники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347614"/>
            <a:ext cx="6408712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Быстрее всех стрелой летит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И всех быстрее говорит.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Она хоть маленького роста,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Но обогнать ее не просто.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Одноклассники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db0f7_44427689_XL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  <p:pic>
        <p:nvPicPr>
          <p:cNvPr id="11" name="Рисунок 10" descr="0_7405c_49e5eaff_orig — копия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635646"/>
            <a:ext cx="669674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Все уроки нам сорвет, 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 класс веселье принесет.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6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Одноклассники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347614"/>
            <a:ext cx="6912768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 Он самый тихий на уроках,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Но все же кроме одного,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Когда наступит час «Английский»,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Пожалуй, круче нет его.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5005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Одноклассники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275606"/>
            <a:ext cx="6877272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Он с виду вроде не художник,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И кисть не носит в рюкзаке,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Но тачки, самолеты, лодки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Рисует точно лучше всех.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55576" y="123478"/>
            <a:ext cx="626469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chemeClr val="accent2">
                      <a:lumMod val="50000"/>
                    </a:schemeClr>
                  </a:solidFill>
                </a:ln>
                <a:solidFill>
                  <a:srgbClr val="642F04"/>
                </a:solidFill>
                <a:latin typeface="Times New Roman" pitchFamily="18" charset="0"/>
                <a:cs typeface="Times New Roman" pitchFamily="18" charset="0"/>
              </a:rPr>
              <a:t>Одноклассники</a:t>
            </a:r>
            <a:endParaRPr lang="ru-RU" sz="4400" b="1" spc="50" dirty="0">
              <a:ln w="11430">
                <a:solidFill>
                  <a:schemeClr val="accent2">
                    <a:lumMod val="50000"/>
                  </a:schemeClr>
                </a:solidFill>
              </a:ln>
              <a:solidFill>
                <a:srgbClr val="642F04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152128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051720" y="1347614"/>
            <a:ext cx="633670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 черном поле заяц белый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Прыгал, бегал, петли делал.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След за ним был тоже бел.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Кто же этот заяц? 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308304" y="465516"/>
            <a:ext cx="576064" cy="432048"/>
          </a:xfrm>
          <a:prstGeom prst="ellipse">
            <a:avLst/>
          </a:prstGeom>
          <a:solidFill>
            <a:srgbClr val="DFC9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10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5576" y="195487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Школьные принадлежности</a:t>
            </a:r>
            <a:endParaRPr lang="ru-RU" sz="3600" b="1" spc="50" dirty="0">
              <a:ln w="11430">
                <a:solidFill>
                  <a:srgbClr val="460046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1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24328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907704" y="1851670"/>
            <a:ext cx="69847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Бывает из пластика, а бывает из дерева. Принадлежит учителю.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DFC9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0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Школьные принадлежности</a:t>
            </a:r>
            <a:endParaRPr lang="ru-RU" sz="3600" b="1" spc="50" dirty="0">
              <a:ln w="11430">
                <a:solidFill>
                  <a:srgbClr val="460046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380312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23728" y="1347614"/>
            <a:ext cx="5832648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Он признался ножу: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-Без работы я лежу.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Построгай меня, дружок,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Чтобы я трудиться мог.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DFC9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30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123478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Школьные принадлежности</a:t>
            </a:r>
            <a:endParaRPr lang="ru-RU" sz="3600" b="1" spc="50" dirty="0">
              <a:ln w="11430">
                <a:solidFill>
                  <a:srgbClr val="460046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164288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195736" y="1275606"/>
            <a:ext cx="5976664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Как изучишь все бока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Расписного колобка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Так узнаешь, где Дунай, 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Где Кавказ, а где Китай.</a:t>
            </a:r>
            <a:r>
              <a:rPr lang="ru-RU" sz="2800" dirty="0" smtClean="0"/>
              <a:t> </a:t>
            </a:r>
            <a:endParaRPr lang="ru-RU" sz="2800" b="1" dirty="0" smtClean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DFC9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40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123478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Школьные принадлежности</a:t>
            </a:r>
            <a:endParaRPr lang="ru-RU" sz="3600" b="1" spc="50" dirty="0">
              <a:ln w="11430">
                <a:solidFill>
                  <a:srgbClr val="460046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339752" y="1635646"/>
            <a:ext cx="5976664" cy="104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Змейка, как огромный рот,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Все проглотит кашалот.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DFC9EF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50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55576" y="123478"/>
            <a:ext cx="6264696" cy="64633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rgbClr val="460046"/>
                  </a:solidFill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Школьные принадлежности</a:t>
            </a:r>
            <a:endParaRPr lang="ru-RU" sz="3600" b="1" spc="50" dirty="0">
              <a:ln w="11430">
                <a:solidFill>
                  <a:srgbClr val="460046"/>
                </a:solidFill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67744" y="1347614"/>
            <a:ext cx="5688632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Его главнее в школе нет, 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Есть у него свой кабинет,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Он знает всех учеников, 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Помочь и наказать готов.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CCFF99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10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123478"/>
            <a:ext cx="5544616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2E3917"/>
                  </a:solidFill>
                </a:ln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Работники школы</a:t>
            </a:r>
            <a:endParaRPr lang="ru-RU" sz="4400" b="1" spc="50" dirty="0">
              <a:ln w="11430">
                <a:solidFill>
                  <a:srgbClr val="2E3917"/>
                </a:solidFill>
              </a:ln>
              <a:solidFill>
                <a:srgbClr val="007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0_7405c_49e5eaff_orig — копия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20272" y="195486"/>
            <a:ext cx="1080120" cy="1031466"/>
          </a:xfrm>
          <a:prstGeom prst="rect">
            <a:avLst/>
          </a:prstGeom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051720" y="1347614"/>
            <a:ext cx="6552728" cy="207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Поцарапал руку очень?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Разболелась голова?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Быстро бинт зеленкой смочит,</a:t>
            </a:r>
          </a:p>
          <a:p>
            <a:pPr>
              <a:spcBef>
                <a:spcPct val="20000"/>
              </a:spcBef>
            </a:pPr>
            <a:r>
              <a:rPr lang="ru-RU" sz="2800" b="1" dirty="0" smtClean="0">
                <a:solidFill>
                  <a:srgbClr val="C00000"/>
                </a:solidFill>
                <a:latin typeface="Georgia" pitchFamily="18" charset="0"/>
              </a:rPr>
              <a:t>Даст таблетку….</a:t>
            </a:r>
          </a:p>
        </p:txBody>
      </p:sp>
      <p:sp>
        <p:nvSpPr>
          <p:cNvPr id="10" name="AutoShape 47"/>
          <p:cNvSpPr>
            <a:spLocks noChangeArrowheads="1"/>
          </p:cNvSpPr>
          <p:nvPr/>
        </p:nvSpPr>
        <p:spPr bwMode="auto">
          <a:xfrm>
            <a:off x="7236296" y="465516"/>
            <a:ext cx="576064" cy="432048"/>
          </a:xfrm>
          <a:prstGeom prst="ellipse">
            <a:avLst/>
          </a:prstGeom>
          <a:solidFill>
            <a:srgbClr val="CCFF99"/>
          </a:solid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ctr">
              <a:defRPr/>
            </a:pPr>
            <a:r>
              <a:rPr lang="ru-RU" sz="3200" b="1" dirty="0" smtClean="0"/>
              <a:t>20</a:t>
            </a:r>
            <a:endParaRPr lang="ru-RU" sz="3200" b="1" dirty="0"/>
          </a:p>
        </p:txBody>
      </p:sp>
      <p:pic>
        <p:nvPicPr>
          <p:cNvPr id="14" name="Picture 2" descr="http://img-fotki.yandex.ru/get/9349/20573769.52/0_94204_946b02f5_L.pn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0021" y="4008362"/>
            <a:ext cx="1063606" cy="852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15616" y="123478"/>
            <a:ext cx="5256584" cy="769441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>
                  <a:solidFill>
                    <a:srgbClr val="2E3917"/>
                  </a:solidFill>
                </a:ln>
                <a:solidFill>
                  <a:srgbClr val="007033"/>
                </a:solidFill>
                <a:latin typeface="Times New Roman" pitchFamily="18" charset="0"/>
                <a:cs typeface="Times New Roman" pitchFamily="18" charset="0"/>
              </a:rPr>
              <a:t>Работники школы</a:t>
            </a:r>
            <a:endParaRPr lang="ru-RU" sz="4400" b="1" spc="50" dirty="0">
              <a:ln w="11430">
                <a:solidFill>
                  <a:srgbClr val="2E3917"/>
                </a:solidFill>
              </a:ln>
              <a:solidFill>
                <a:srgbClr val="007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0_db0f7_44427689_XL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36296" y="3315857"/>
            <a:ext cx="1365131" cy="1725773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206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2359</TotalTime>
  <Words>540</Words>
  <Application>Microsoft Office PowerPoint</Application>
  <PresentationFormat>Экран (16:9)</PresentationFormat>
  <Paragraphs>171</Paragraphs>
  <Slides>27</Slides>
  <Notes>27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Глот Ольга Анатольевна</cp:lastModifiedBy>
  <cp:revision>32</cp:revision>
  <dcterms:created xsi:type="dcterms:W3CDTF">2014-01-06T16:00:12Z</dcterms:created>
  <dcterms:modified xsi:type="dcterms:W3CDTF">2023-01-27T09:42:18Z</dcterms:modified>
</cp:coreProperties>
</file>