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5" r:id="rId4"/>
    <p:sldId id="266" r:id="rId5"/>
    <p:sldId id="258" r:id="rId6"/>
    <p:sldId id="268" r:id="rId7"/>
    <p:sldId id="260" r:id="rId8"/>
    <p:sldId id="261" r:id="rId9"/>
    <p:sldId id="262" r:id="rId10"/>
    <p:sldId id="263" r:id="rId11"/>
    <p:sldId id="264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049166-49CB-404F-B6C9-2C2F54B3BEA2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D7CC4E-1555-4A81-9FB6-A9889B1DB24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C00000"/>
              </a:solidFill>
            </a:rPr>
            <a:t>Интеграция технологий</a:t>
          </a:r>
          <a:endParaRPr lang="ru-RU" sz="1800" b="1" dirty="0">
            <a:solidFill>
              <a:srgbClr val="C00000"/>
            </a:solidFill>
          </a:endParaRPr>
        </a:p>
      </dgm:t>
    </dgm:pt>
    <dgm:pt modelId="{C8D1E06B-A3DB-4E51-8FB8-8629BE8A6F67}" type="parTrans" cxnId="{7F64B7CF-E7A7-4776-ACFD-524CD302555E}">
      <dgm:prSet/>
      <dgm:spPr/>
      <dgm:t>
        <a:bodyPr/>
        <a:lstStyle/>
        <a:p>
          <a:endParaRPr lang="ru-RU"/>
        </a:p>
      </dgm:t>
    </dgm:pt>
    <dgm:pt modelId="{39846023-99FB-490A-8A06-DAB636811384}" type="sibTrans" cxnId="{7F64B7CF-E7A7-4776-ACFD-524CD302555E}">
      <dgm:prSet/>
      <dgm:spPr/>
      <dgm:t>
        <a:bodyPr/>
        <a:lstStyle/>
        <a:p>
          <a:endParaRPr lang="ru-RU"/>
        </a:p>
      </dgm:t>
    </dgm:pt>
    <dgm:pt modelId="{68A97304-29EF-474D-93DC-8C10BB00D68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ТРКМ</a:t>
          </a:r>
          <a:endParaRPr lang="ru-RU" sz="2800" b="1" dirty="0">
            <a:solidFill>
              <a:schemeClr val="tx1"/>
            </a:solidFill>
          </a:endParaRPr>
        </a:p>
      </dgm:t>
    </dgm:pt>
    <dgm:pt modelId="{3B3B02EF-EB55-48DB-A999-C0C570A1C971}" type="parTrans" cxnId="{6383E1E1-7C83-4D33-B300-8D4ED37193F9}">
      <dgm:prSet/>
      <dgm:spPr/>
      <dgm:t>
        <a:bodyPr/>
        <a:lstStyle/>
        <a:p>
          <a:endParaRPr lang="ru-RU"/>
        </a:p>
      </dgm:t>
    </dgm:pt>
    <dgm:pt modelId="{7954F437-D894-4F30-81AF-AD822F8ECEE3}" type="sibTrans" cxnId="{6383E1E1-7C83-4D33-B300-8D4ED37193F9}">
      <dgm:prSet/>
      <dgm:spPr/>
      <dgm:t>
        <a:bodyPr/>
        <a:lstStyle/>
        <a:p>
          <a:endParaRPr lang="ru-RU"/>
        </a:p>
      </dgm:t>
    </dgm:pt>
    <dgm:pt modelId="{15D80129-9DF0-48F6-A925-2B51692F4051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Проблемное</a:t>
          </a:r>
        </a:p>
        <a:p>
          <a:r>
            <a:rPr lang="ru-RU" b="1" dirty="0" smtClean="0">
              <a:solidFill>
                <a:schemeClr val="tx1"/>
              </a:solidFill>
            </a:rPr>
            <a:t>обучение</a:t>
          </a:r>
          <a:endParaRPr lang="ru-RU" b="1" dirty="0">
            <a:solidFill>
              <a:schemeClr val="tx1"/>
            </a:solidFill>
          </a:endParaRPr>
        </a:p>
      </dgm:t>
    </dgm:pt>
    <dgm:pt modelId="{3124D7A4-1CF2-461B-9FE0-98B797FDB4B3}" type="parTrans" cxnId="{E12532C7-A5BE-441E-8742-9E74BE1BBE63}">
      <dgm:prSet/>
      <dgm:spPr/>
      <dgm:t>
        <a:bodyPr/>
        <a:lstStyle/>
        <a:p>
          <a:endParaRPr lang="ru-RU"/>
        </a:p>
      </dgm:t>
    </dgm:pt>
    <dgm:pt modelId="{9DDF5C6C-7592-4CD9-8B29-00BDA3888367}" type="sibTrans" cxnId="{E12532C7-A5BE-441E-8742-9E74BE1BBE63}">
      <dgm:prSet/>
      <dgm:spPr/>
      <dgm:t>
        <a:bodyPr/>
        <a:lstStyle/>
        <a:p>
          <a:endParaRPr lang="ru-RU"/>
        </a:p>
      </dgm:t>
    </dgm:pt>
    <dgm:pt modelId="{A569F3B1-D436-47BA-8BC5-63CEDAE38410}">
      <dgm:prSet phldrT="[Текст]" custT="1"/>
      <dgm:spPr/>
      <dgm:t>
        <a:bodyPr/>
        <a:lstStyle/>
        <a:p>
          <a:endParaRPr lang="ru-RU" sz="2000" b="1" dirty="0" smtClean="0">
            <a:solidFill>
              <a:schemeClr val="tx1"/>
            </a:solidFill>
          </a:endParaRPr>
        </a:p>
        <a:p>
          <a:r>
            <a:rPr lang="ru-RU" sz="2000" b="1" dirty="0" smtClean="0">
              <a:solidFill>
                <a:schemeClr val="tx1"/>
              </a:solidFill>
            </a:rPr>
            <a:t>Проектное и  исследовательское</a:t>
          </a:r>
        </a:p>
        <a:p>
          <a:r>
            <a:rPr lang="ru-RU" sz="2000" b="1" dirty="0" smtClean="0">
              <a:solidFill>
                <a:schemeClr val="tx1"/>
              </a:solidFill>
            </a:rPr>
            <a:t>обучение</a:t>
          </a:r>
          <a:endParaRPr lang="ru-RU" sz="2000" b="1" dirty="0">
            <a:solidFill>
              <a:schemeClr val="tx1"/>
            </a:solidFill>
          </a:endParaRPr>
        </a:p>
      </dgm:t>
    </dgm:pt>
    <dgm:pt modelId="{41F6BA2C-1511-489E-BDE1-8C1F9E62136E}" type="parTrans" cxnId="{0C6AB50F-E9E8-457A-A4C2-FB0BCCB8A4B2}">
      <dgm:prSet/>
      <dgm:spPr/>
      <dgm:t>
        <a:bodyPr/>
        <a:lstStyle/>
        <a:p>
          <a:endParaRPr lang="ru-RU"/>
        </a:p>
      </dgm:t>
    </dgm:pt>
    <dgm:pt modelId="{CE526B49-8BDD-471B-977D-ACAAF4CADD96}" type="sibTrans" cxnId="{0C6AB50F-E9E8-457A-A4C2-FB0BCCB8A4B2}">
      <dgm:prSet/>
      <dgm:spPr/>
      <dgm:t>
        <a:bodyPr/>
        <a:lstStyle/>
        <a:p>
          <a:endParaRPr lang="ru-RU"/>
        </a:p>
      </dgm:t>
    </dgm:pt>
    <dgm:pt modelId="{606ECE93-435E-45CC-AEC4-9ADFBD105DDB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Информационно-коммуникационное обучение</a:t>
          </a:r>
          <a:endParaRPr lang="ru-RU" sz="1600" b="1" dirty="0">
            <a:solidFill>
              <a:schemeClr val="tx1"/>
            </a:solidFill>
          </a:endParaRPr>
        </a:p>
      </dgm:t>
    </dgm:pt>
    <dgm:pt modelId="{E7FE8110-01DA-4B3A-A2C3-CEFB83108DBB}" type="parTrans" cxnId="{634AEB48-7E91-4CCA-897C-12171B1A127B}">
      <dgm:prSet/>
      <dgm:spPr/>
      <dgm:t>
        <a:bodyPr/>
        <a:lstStyle/>
        <a:p>
          <a:endParaRPr lang="ru-RU"/>
        </a:p>
      </dgm:t>
    </dgm:pt>
    <dgm:pt modelId="{17330E23-CD9F-44F6-AC0B-E60AFE8F1891}" type="sibTrans" cxnId="{634AEB48-7E91-4CCA-897C-12171B1A127B}">
      <dgm:prSet/>
      <dgm:spPr/>
      <dgm:t>
        <a:bodyPr/>
        <a:lstStyle/>
        <a:p>
          <a:endParaRPr lang="ru-RU"/>
        </a:p>
      </dgm:t>
    </dgm:pt>
    <dgm:pt modelId="{6E9E0D28-3E35-431B-B601-88A258B309BA}" type="pres">
      <dgm:prSet presAssocID="{2C049166-49CB-404F-B6C9-2C2F54B3BEA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BD4F2E-7829-42FE-8A6D-2534FB9AABC3}" type="pres">
      <dgm:prSet presAssocID="{3ED7CC4E-1555-4A81-9FB6-A9889B1DB241}" presName="centerShape" presStyleLbl="node0" presStyleIdx="0" presStyleCnt="1" custScaleX="201939" custScaleY="133706" custLinFactNeighborX="-598" custLinFactNeighborY="-4974"/>
      <dgm:spPr/>
      <dgm:t>
        <a:bodyPr/>
        <a:lstStyle/>
        <a:p>
          <a:endParaRPr lang="ru-RU"/>
        </a:p>
      </dgm:t>
    </dgm:pt>
    <dgm:pt modelId="{D19A779C-672E-4904-8AEA-1D85B3D3F978}" type="pres">
      <dgm:prSet presAssocID="{3B3B02EF-EB55-48DB-A999-C0C570A1C971}" presName="parTrans" presStyleLbl="sibTrans2D1" presStyleIdx="0" presStyleCnt="4"/>
      <dgm:spPr/>
      <dgm:t>
        <a:bodyPr/>
        <a:lstStyle/>
        <a:p>
          <a:endParaRPr lang="ru-RU"/>
        </a:p>
      </dgm:t>
    </dgm:pt>
    <dgm:pt modelId="{AB540D8A-FC68-4590-8845-5FDB464786D5}" type="pres">
      <dgm:prSet presAssocID="{3B3B02EF-EB55-48DB-A999-C0C570A1C97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D5F46F0B-4537-4F39-8569-6A52811121DF}" type="pres">
      <dgm:prSet presAssocID="{68A97304-29EF-474D-93DC-8C10BB00D686}" presName="node" presStyleLbl="node1" presStyleIdx="0" presStyleCnt="4" custScaleX="141881" custScaleY="60904" custRadScaleRad="103226" custRadScaleInc="-5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2FAAE-11E8-4226-9DD6-883F0A932E7D}" type="pres">
      <dgm:prSet presAssocID="{3124D7A4-1CF2-461B-9FE0-98B797FDB4B3}" presName="parTrans" presStyleLbl="sibTrans2D1" presStyleIdx="1" presStyleCnt="4"/>
      <dgm:spPr/>
      <dgm:t>
        <a:bodyPr/>
        <a:lstStyle/>
        <a:p>
          <a:endParaRPr lang="ru-RU"/>
        </a:p>
      </dgm:t>
    </dgm:pt>
    <dgm:pt modelId="{FBC12EED-9727-48F5-8026-F8804FCA20BA}" type="pres">
      <dgm:prSet presAssocID="{3124D7A4-1CF2-461B-9FE0-98B797FDB4B3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BB0D75B1-7EC9-44D3-8509-4A1B7FAA6001}" type="pres">
      <dgm:prSet presAssocID="{15D80129-9DF0-48F6-A925-2B51692F4051}" presName="node" presStyleLbl="node1" presStyleIdx="1" presStyleCnt="4" custScaleX="120290" custScaleY="75404" custRadScaleRad="135117" custRadScaleInc="-11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6E8DC-F36D-4BDB-9C29-E77017DB2B80}" type="pres">
      <dgm:prSet presAssocID="{41F6BA2C-1511-489E-BDE1-8C1F9E62136E}" presName="parTrans" presStyleLbl="sibTrans2D1" presStyleIdx="2" presStyleCnt="4" custAng="169619"/>
      <dgm:spPr/>
      <dgm:t>
        <a:bodyPr/>
        <a:lstStyle/>
        <a:p>
          <a:endParaRPr lang="ru-RU"/>
        </a:p>
      </dgm:t>
    </dgm:pt>
    <dgm:pt modelId="{475A29F0-99C5-4216-A409-C7667E98CA7F}" type="pres">
      <dgm:prSet presAssocID="{41F6BA2C-1511-489E-BDE1-8C1F9E62136E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55F08EF1-2CB4-41E8-B5BC-4E68919C0804}" type="pres">
      <dgm:prSet presAssocID="{A569F3B1-D436-47BA-8BC5-63CEDAE38410}" presName="node" presStyleLbl="node1" presStyleIdx="2" presStyleCnt="4" custScaleX="251026" custScaleY="105404" custRadScaleRad="92937" custRadScaleInc="-14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7A768E-5FDB-43F6-B9E0-2ADA9AFEB1C1}" type="pres">
      <dgm:prSet presAssocID="{E7FE8110-01DA-4B3A-A2C3-CEFB83108DBB}" presName="parTrans" presStyleLbl="sibTrans2D1" presStyleIdx="3" presStyleCnt="4"/>
      <dgm:spPr/>
      <dgm:t>
        <a:bodyPr/>
        <a:lstStyle/>
        <a:p>
          <a:endParaRPr lang="ru-RU"/>
        </a:p>
      </dgm:t>
    </dgm:pt>
    <dgm:pt modelId="{555970AC-A1A8-4967-88BB-4FA610478669}" type="pres">
      <dgm:prSet presAssocID="{E7FE8110-01DA-4B3A-A2C3-CEFB83108DBB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ABA1A506-2048-485A-AB18-1A4CD78747E4}" type="pres">
      <dgm:prSet presAssocID="{606ECE93-435E-45CC-AEC4-9ADFBD105DDB}" presName="node" presStyleLbl="node1" presStyleIdx="3" presStyleCnt="4" custScaleX="129052" custScaleY="90194" custRadScaleRad="134303" custRadScaleInc="6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2532C7-A5BE-441E-8742-9E74BE1BBE63}" srcId="{3ED7CC4E-1555-4A81-9FB6-A9889B1DB241}" destId="{15D80129-9DF0-48F6-A925-2B51692F4051}" srcOrd="1" destOrd="0" parTransId="{3124D7A4-1CF2-461B-9FE0-98B797FDB4B3}" sibTransId="{9DDF5C6C-7592-4CD9-8B29-00BDA3888367}"/>
    <dgm:cxn modelId="{7F64B7CF-E7A7-4776-ACFD-524CD302555E}" srcId="{2C049166-49CB-404F-B6C9-2C2F54B3BEA2}" destId="{3ED7CC4E-1555-4A81-9FB6-A9889B1DB241}" srcOrd="0" destOrd="0" parTransId="{C8D1E06B-A3DB-4E51-8FB8-8629BE8A6F67}" sibTransId="{39846023-99FB-490A-8A06-DAB636811384}"/>
    <dgm:cxn modelId="{634AEB48-7E91-4CCA-897C-12171B1A127B}" srcId="{3ED7CC4E-1555-4A81-9FB6-A9889B1DB241}" destId="{606ECE93-435E-45CC-AEC4-9ADFBD105DDB}" srcOrd="3" destOrd="0" parTransId="{E7FE8110-01DA-4B3A-A2C3-CEFB83108DBB}" sibTransId="{17330E23-CD9F-44F6-AC0B-E60AFE8F1891}"/>
    <dgm:cxn modelId="{970EBA20-B83B-4C94-8A6C-10E757D7E46A}" type="presOf" srcId="{3ED7CC4E-1555-4A81-9FB6-A9889B1DB241}" destId="{B2BD4F2E-7829-42FE-8A6D-2534FB9AABC3}" srcOrd="0" destOrd="0" presId="urn:microsoft.com/office/officeart/2005/8/layout/radial5"/>
    <dgm:cxn modelId="{B3F18863-1D75-4BD7-90F7-8CC7E8A7E30F}" type="presOf" srcId="{3124D7A4-1CF2-461B-9FE0-98B797FDB4B3}" destId="{FBC12EED-9727-48F5-8026-F8804FCA20BA}" srcOrd="1" destOrd="0" presId="urn:microsoft.com/office/officeart/2005/8/layout/radial5"/>
    <dgm:cxn modelId="{01651D3C-9848-48D9-916A-A632F5A11E96}" type="presOf" srcId="{A569F3B1-D436-47BA-8BC5-63CEDAE38410}" destId="{55F08EF1-2CB4-41E8-B5BC-4E68919C0804}" srcOrd="0" destOrd="0" presId="urn:microsoft.com/office/officeart/2005/8/layout/radial5"/>
    <dgm:cxn modelId="{A173B737-780E-4E86-A962-37D57CA01A53}" type="presOf" srcId="{3B3B02EF-EB55-48DB-A999-C0C570A1C971}" destId="{AB540D8A-FC68-4590-8845-5FDB464786D5}" srcOrd="1" destOrd="0" presId="urn:microsoft.com/office/officeart/2005/8/layout/radial5"/>
    <dgm:cxn modelId="{2CBF53A8-4387-48C8-A98C-CA7030798B54}" type="presOf" srcId="{15D80129-9DF0-48F6-A925-2B51692F4051}" destId="{BB0D75B1-7EC9-44D3-8509-4A1B7FAA6001}" srcOrd="0" destOrd="0" presId="urn:microsoft.com/office/officeart/2005/8/layout/radial5"/>
    <dgm:cxn modelId="{078AEA01-3D94-4D7B-8D9D-6BAD6FC7B7B4}" type="presOf" srcId="{3B3B02EF-EB55-48DB-A999-C0C570A1C971}" destId="{D19A779C-672E-4904-8AEA-1D85B3D3F978}" srcOrd="0" destOrd="0" presId="urn:microsoft.com/office/officeart/2005/8/layout/radial5"/>
    <dgm:cxn modelId="{6383E1E1-7C83-4D33-B300-8D4ED37193F9}" srcId="{3ED7CC4E-1555-4A81-9FB6-A9889B1DB241}" destId="{68A97304-29EF-474D-93DC-8C10BB00D686}" srcOrd="0" destOrd="0" parTransId="{3B3B02EF-EB55-48DB-A999-C0C570A1C971}" sibTransId="{7954F437-D894-4F30-81AF-AD822F8ECEE3}"/>
    <dgm:cxn modelId="{32C9A1B9-5DBF-41F1-9A3C-F7B93E1B6E97}" type="presOf" srcId="{41F6BA2C-1511-489E-BDE1-8C1F9E62136E}" destId="{D0B6E8DC-F36D-4BDB-9C29-E77017DB2B80}" srcOrd="0" destOrd="0" presId="urn:microsoft.com/office/officeart/2005/8/layout/radial5"/>
    <dgm:cxn modelId="{93B2C1F7-9F4F-49E0-A08A-DAFCF450BA39}" type="presOf" srcId="{3124D7A4-1CF2-461B-9FE0-98B797FDB4B3}" destId="{0FA2FAAE-11E8-4226-9DD6-883F0A932E7D}" srcOrd="0" destOrd="0" presId="urn:microsoft.com/office/officeart/2005/8/layout/radial5"/>
    <dgm:cxn modelId="{D3CF8E22-7FCE-4FB2-99AD-6E19E16CB8D9}" type="presOf" srcId="{606ECE93-435E-45CC-AEC4-9ADFBD105DDB}" destId="{ABA1A506-2048-485A-AB18-1A4CD78747E4}" srcOrd="0" destOrd="0" presId="urn:microsoft.com/office/officeart/2005/8/layout/radial5"/>
    <dgm:cxn modelId="{0C6AB50F-E9E8-457A-A4C2-FB0BCCB8A4B2}" srcId="{3ED7CC4E-1555-4A81-9FB6-A9889B1DB241}" destId="{A569F3B1-D436-47BA-8BC5-63CEDAE38410}" srcOrd="2" destOrd="0" parTransId="{41F6BA2C-1511-489E-BDE1-8C1F9E62136E}" sibTransId="{CE526B49-8BDD-471B-977D-ACAAF4CADD96}"/>
    <dgm:cxn modelId="{4170E06A-AF8B-4E71-BEE7-4F351FB21A3E}" type="presOf" srcId="{68A97304-29EF-474D-93DC-8C10BB00D686}" destId="{D5F46F0B-4537-4F39-8569-6A52811121DF}" srcOrd="0" destOrd="0" presId="urn:microsoft.com/office/officeart/2005/8/layout/radial5"/>
    <dgm:cxn modelId="{35293FEE-8FD2-4997-8683-334CD13E8CA5}" type="presOf" srcId="{41F6BA2C-1511-489E-BDE1-8C1F9E62136E}" destId="{475A29F0-99C5-4216-A409-C7667E98CA7F}" srcOrd="1" destOrd="0" presId="urn:microsoft.com/office/officeart/2005/8/layout/radial5"/>
    <dgm:cxn modelId="{74625B39-E12A-4F73-AD8D-C2DE149FA045}" type="presOf" srcId="{E7FE8110-01DA-4B3A-A2C3-CEFB83108DBB}" destId="{555970AC-A1A8-4967-88BB-4FA610478669}" srcOrd="1" destOrd="0" presId="urn:microsoft.com/office/officeart/2005/8/layout/radial5"/>
    <dgm:cxn modelId="{363F89EC-29BB-4170-AF3B-DC8F2BEECB7B}" type="presOf" srcId="{E7FE8110-01DA-4B3A-A2C3-CEFB83108DBB}" destId="{B97A768E-5FDB-43F6-B9E0-2ADA9AFEB1C1}" srcOrd="0" destOrd="0" presId="urn:microsoft.com/office/officeart/2005/8/layout/radial5"/>
    <dgm:cxn modelId="{B4CC1B6A-7C77-4876-830A-36DEF01A01C9}" type="presOf" srcId="{2C049166-49CB-404F-B6C9-2C2F54B3BEA2}" destId="{6E9E0D28-3E35-431B-B601-88A258B309BA}" srcOrd="0" destOrd="0" presId="urn:microsoft.com/office/officeart/2005/8/layout/radial5"/>
    <dgm:cxn modelId="{D18445CA-3855-4557-BB6A-F677F8115E98}" type="presParOf" srcId="{6E9E0D28-3E35-431B-B601-88A258B309BA}" destId="{B2BD4F2E-7829-42FE-8A6D-2534FB9AABC3}" srcOrd="0" destOrd="0" presId="urn:microsoft.com/office/officeart/2005/8/layout/radial5"/>
    <dgm:cxn modelId="{0AB94D63-C130-473C-A0A5-69E5FED512D2}" type="presParOf" srcId="{6E9E0D28-3E35-431B-B601-88A258B309BA}" destId="{D19A779C-672E-4904-8AEA-1D85B3D3F978}" srcOrd="1" destOrd="0" presId="urn:microsoft.com/office/officeart/2005/8/layout/radial5"/>
    <dgm:cxn modelId="{F8FC1C71-A21E-48D2-A5AE-7D70222FA88D}" type="presParOf" srcId="{D19A779C-672E-4904-8AEA-1D85B3D3F978}" destId="{AB540D8A-FC68-4590-8845-5FDB464786D5}" srcOrd="0" destOrd="0" presId="urn:microsoft.com/office/officeart/2005/8/layout/radial5"/>
    <dgm:cxn modelId="{49A0EF74-E6D4-4AFA-8854-90C479306285}" type="presParOf" srcId="{6E9E0D28-3E35-431B-B601-88A258B309BA}" destId="{D5F46F0B-4537-4F39-8569-6A52811121DF}" srcOrd="2" destOrd="0" presId="urn:microsoft.com/office/officeart/2005/8/layout/radial5"/>
    <dgm:cxn modelId="{F1885918-BD2F-4FDD-8430-E9E74C814201}" type="presParOf" srcId="{6E9E0D28-3E35-431B-B601-88A258B309BA}" destId="{0FA2FAAE-11E8-4226-9DD6-883F0A932E7D}" srcOrd="3" destOrd="0" presId="urn:microsoft.com/office/officeart/2005/8/layout/radial5"/>
    <dgm:cxn modelId="{C609CA90-CC52-4528-B561-1FEE87F1F28A}" type="presParOf" srcId="{0FA2FAAE-11E8-4226-9DD6-883F0A932E7D}" destId="{FBC12EED-9727-48F5-8026-F8804FCA20BA}" srcOrd="0" destOrd="0" presId="urn:microsoft.com/office/officeart/2005/8/layout/radial5"/>
    <dgm:cxn modelId="{D3906E8A-8ACA-45D6-8287-033501D9A9B0}" type="presParOf" srcId="{6E9E0D28-3E35-431B-B601-88A258B309BA}" destId="{BB0D75B1-7EC9-44D3-8509-4A1B7FAA6001}" srcOrd="4" destOrd="0" presId="urn:microsoft.com/office/officeart/2005/8/layout/radial5"/>
    <dgm:cxn modelId="{D6EA9BD6-F6DB-4475-925E-6E5D4B30E229}" type="presParOf" srcId="{6E9E0D28-3E35-431B-B601-88A258B309BA}" destId="{D0B6E8DC-F36D-4BDB-9C29-E77017DB2B80}" srcOrd="5" destOrd="0" presId="urn:microsoft.com/office/officeart/2005/8/layout/radial5"/>
    <dgm:cxn modelId="{F4DE190E-383E-468E-BEBB-D0E3D150CFD4}" type="presParOf" srcId="{D0B6E8DC-F36D-4BDB-9C29-E77017DB2B80}" destId="{475A29F0-99C5-4216-A409-C7667E98CA7F}" srcOrd="0" destOrd="0" presId="urn:microsoft.com/office/officeart/2005/8/layout/radial5"/>
    <dgm:cxn modelId="{8FE53F9C-CDA7-499D-A805-4C1D15609E4B}" type="presParOf" srcId="{6E9E0D28-3E35-431B-B601-88A258B309BA}" destId="{55F08EF1-2CB4-41E8-B5BC-4E68919C0804}" srcOrd="6" destOrd="0" presId="urn:microsoft.com/office/officeart/2005/8/layout/radial5"/>
    <dgm:cxn modelId="{72DC99AE-EE0F-414C-9681-66797F002A9A}" type="presParOf" srcId="{6E9E0D28-3E35-431B-B601-88A258B309BA}" destId="{B97A768E-5FDB-43F6-B9E0-2ADA9AFEB1C1}" srcOrd="7" destOrd="0" presId="urn:microsoft.com/office/officeart/2005/8/layout/radial5"/>
    <dgm:cxn modelId="{4EB8B6BD-C795-45E9-903B-D8D39CE9A45D}" type="presParOf" srcId="{B97A768E-5FDB-43F6-B9E0-2ADA9AFEB1C1}" destId="{555970AC-A1A8-4967-88BB-4FA610478669}" srcOrd="0" destOrd="0" presId="urn:microsoft.com/office/officeart/2005/8/layout/radial5"/>
    <dgm:cxn modelId="{437F95C7-65C6-4046-B9F5-EC8262D40ED4}" type="presParOf" srcId="{6E9E0D28-3E35-431B-B601-88A258B309BA}" destId="{ABA1A506-2048-485A-AB18-1A4CD78747E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BD4F2E-7829-42FE-8A6D-2534FB9AABC3}">
      <dsp:nvSpPr>
        <dsp:cNvPr id="0" name=""/>
        <dsp:cNvSpPr/>
      </dsp:nvSpPr>
      <dsp:spPr>
        <a:xfrm>
          <a:off x="2520258" y="1656181"/>
          <a:ext cx="3401815" cy="2252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</a:rPr>
            <a:t>Интеграция технологий</a:t>
          </a:r>
          <a:endParaRPr lang="ru-RU" sz="1800" b="1" kern="1200" dirty="0">
            <a:solidFill>
              <a:srgbClr val="C00000"/>
            </a:solidFill>
          </a:endParaRPr>
        </a:p>
      </dsp:txBody>
      <dsp:txXfrm>
        <a:off x="2520258" y="1656181"/>
        <a:ext cx="3401815" cy="2252378"/>
      </dsp:txXfrm>
    </dsp:sp>
    <dsp:sp modelId="{D19A779C-672E-4904-8AEA-1D85B3D3F978}">
      <dsp:nvSpPr>
        <dsp:cNvPr id="0" name=""/>
        <dsp:cNvSpPr/>
      </dsp:nvSpPr>
      <dsp:spPr>
        <a:xfrm rot="16084589">
          <a:off x="4026160" y="1099191"/>
          <a:ext cx="296190" cy="572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6084589">
        <a:off x="4026160" y="1099191"/>
        <a:ext cx="296190" cy="572755"/>
      </dsp:txXfrm>
    </dsp:sp>
    <dsp:sp modelId="{D5F46F0B-4537-4F39-8569-6A52811121DF}">
      <dsp:nvSpPr>
        <dsp:cNvPr id="0" name=""/>
        <dsp:cNvSpPr/>
      </dsp:nvSpPr>
      <dsp:spPr>
        <a:xfrm>
          <a:off x="2952322" y="72003"/>
          <a:ext cx="2390093" cy="1025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</a:rPr>
            <a:t>ТРКМ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2952322" y="72003"/>
        <a:ext cx="2390093" cy="1025974"/>
      </dsp:txXfrm>
    </dsp:sp>
    <dsp:sp modelId="{0FA2FAAE-11E8-4226-9DD6-883F0A932E7D}">
      <dsp:nvSpPr>
        <dsp:cNvPr id="0" name=""/>
        <dsp:cNvSpPr/>
      </dsp:nvSpPr>
      <dsp:spPr>
        <a:xfrm rot="21536428">
          <a:off x="6026459" y="2460263"/>
          <a:ext cx="253165" cy="572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21536428">
        <a:off x="6026459" y="2460263"/>
        <a:ext cx="253165" cy="572755"/>
      </dsp:txXfrm>
    </dsp:sp>
    <dsp:sp modelId="{BB0D75B1-7EC9-44D3-8509-4A1B7FAA6001}">
      <dsp:nvSpPr>
        <dsp:cNvPr id="0" name=""/>
        <dsp:cNvSpPr/>
      </dsp:nvSpPr>
      <dsp:spPr>
        <a:xfrm>
          <a:off x="6398559" y="2088243"/>
          <a:ext cx="2026376" cy="12702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Проблемное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</a:rPr>
            <a:t>обучение</a:t>
          </a:r>
          <a:endParaRPr lang="ru-RU" sz="1700" b="1" kern="1200" dirty="0">
            <a:solidFill>
              <a:schemeClr val="tx1"/>
            </a:solidFill>
          </a:endParaRPr>
        </a:p>
      </dsp:txBody>
      <dsp:txXfrm>
        <a:off x="6398559" y="2088243"/>
        <a:ext cx="2026376" cy="1270237"/>
      </dsp:txXfrm>
    </dsp:sp>
    <dsp:sp modelId="{D0B6E8DC-F36D-4BDB-9C29-E77017DB2B80}">
      <dsp:nvSpPr>
        <dsp:cNvPr id="0" name=""/>
        <dsp:cNvSpPr/>
      </dsp:nvSpPr>
      <dsp:spPr>
        <a:xfrm rot="5493910">
          <a:off x="4141146" y="3821917"/>
          <a:ext cx="218450" cy="572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5493910">
        <a:off x="4141146" y="3821917"/>
        <a:ext cx="218450" cy="572755"/>
      </dsp:txXfrm>
    </dsp:sp>
    <dsp:sp modelId="{55F08EF1-2CB4-41E8-B5BC-4E68919C0804}">
      <dsp:nvSpPr>
        <dsp:cNvPr id="0" name=""/>
        <dsp:cNvSpPr/>
      </dsp:nvSpPr>
      <dsp:spPr>
        <a:xfrm>
          <a:off x="2160238" y="4320474"/>
          <a:ext cx="4228723" cy="17756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Проектное и  исследовательское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обучение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160238" y="4320474"/>
        <a:ext cx="4228723" cy="1775610"/>
      </dsp:txXfrm>
    </dsp:sp>
    <dsp:sp modelId="{B97A768E-5FDB-43F6-B9E0-2ADA9AFEB1C1}">
      <dsp:nvSpPr>
        <dsp:cNvPr id="0" name=""/>
        <dsp:cNvSpPr/>
      </dsp:nvSpPr>
      <dsp:spPr>
        <a:xfrm rot="10728115">
          <a:off x="2260375" y="2535072"/>
          <a:ext cx="184275" cy="5727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728115">
        <a:off x="2260375" y="2535072"/>
        <a:ext cx="184275" cy="572755"/>
      </dsp:txXfrm>
    </dsp:sp>
    <dsp:sp modelId="{ABA1A506-2048-485A-AB18-1A4CD78747E4}">
      <dsp:nvSpPr>
        <dsp:cNvPr id="0" name=""/>
        <dsp:cNvSpPr/>
      </dsp:nvSpPr>
      <dsp:spPr>
        <a:xfrm>
          <a:off x="0" y="2088224"/>
          <a:ext cx="2173978" cy="15193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Информационно-коммуникационное обучение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0" y="2088224"/>
        <a:ext cx="2173978" cy="1519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6712" cy="124904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3D86697-6F3A-4FE6-BB1F-BBB5F5AF0D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C3990D5-EEEA-4F83-822E-18AC68DAD6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7813" y="128588"/>
            <a:ext cx="2055812" cy="5994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8213" cy="5994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20561F-BF75-4A01-A816-9AE4B8C4AB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F90114E-20A2-4F93-930C-F0ED33CBF8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A2A26CD-CE4D-49AD-865D-ED0C94C9F3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CA874A8-2F1C-48BB-AD51-675FBA3980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6A5D37E-FE87-4D6C-BC8D-6794CC000A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0985D26-7C81-407F-8AEB-DDB0AA7BF9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892FE18-9AE8-47D7-B97F-86A463D2D0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4BD9CAF-3692-4985-9D89-FAF6560C95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EB83B8-55F2-4608-8B6D-AA5BDDE303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6425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3042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C83D8EC2-6580-49ED-9722-1EE57C18D1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3284984"/>
            <a:ext cx="2952930" cy="19704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1484784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3600" b="1" dirty="0" smtClean="0"/>
              <a:t>Развитие критического мышления на уроках математики</a:t>
            </a:r>
            <a:endParaRPr lang="es-ES" altLang="ru-RU" sz="36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09600" y="457200"/>
            <a:ext cx="8229600" cy="868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00B05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Прием </a:t>
            </a:r>
            <a:r>
              <a:rPr lang="ru-RU" sz="28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rgbClr val="00B05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Кластер</a:t>
            </a:r>
            <a:r>
              <a:rPr lang="ru-RU" sz="28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B050"/>
              </a:solidFill>
              <a:ea typeface="Lucida Sans Unicode" charset="0"/>
              <a:cs typeface="Lucida Sans Unicode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4074" y="1270000"/>
            <a:ext cx="7534349" cy="4375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000" b="1" dirty="0">
              <a:solidFill>
                <a:srgbClr val="FF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476672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err="1" smtClean="0">
                <a:solidFill>
                  <a:srgbClr val="00B050"/>
                </a:solidFill>
                <a:cs typeface="Times New Roman" pitchFamily="18" charset="0"/>
              </a:rPr>
              <a:t>Инсерт</a:t>
            </a:r>
            <a:r>
              <a:rPr lang="ru-RU" altLang="ru-RU" sz="3600" dirty="0" smtClean="0">
                <a:solidFill>
                  <a:srgbClr val="00B050"/>
                </a:solidFill>
                <a:cs typeface="Times New Roman" pitchFamily="18" charset="0"/>
              </a:rPr>
              <a:t>- маркировка текста значками по мере его чтения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00113" y="2349500"/>
            <a:ext cx="7488237" cy="335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200" dirty="0">
                <a:solidFill>
                  <a:srgbClr val="C00000"/>
                </a:solidFill>
                <a:cs typeface="Times New Roman" pitchFamily="18" charset="0"/>
              </a:rPr>
              <a:t>.</a:t>
            </a:r>
            <a:endParaRPr lang="ru-RU" altLang="ru-RU" sz="900" dirty="0">
              <a:solidFill>
                <a:srgbClr val="C00000"/>
              </a:solidFill>
            </a:endParaRPr>
          </a:p>
          <a:p>
            <a:r>
              <a:rPr lang="ru-RU" altLang="ru-RU" sz="4000" dirty="0">
                <a:solidFill>
                  <a:srgbClr val="000000"/>
                </a:solidFill>
                <a:cs typeface="Times New Roman" pitchFamily="18" charset="0"/>
              </a:rPr>
              <a:t>«</a:t>
            </a:r>
            <a:r>
              <a:rPr lang="en-US" altLang="ru-RU" sz="4000" dirty="0">
                <a:solidFill>
                  <a:srgbClr val="000000"/>
                </a:solidFill>
                <a:cs typeface="Times New Roman" pitchFamily="18" charset="0"/>
              </a:rPr>
              <a:t>v</a:t>
            </a:r>
            <a:r>
              <a:rPr lang="ru-RU" altLang="ru-RU" sz="4000" dirty="0">
                <a:solidFill>
                  <a:srgbClr val="000000"/>
                </a:solidFill>
                <a:cs typeface="Times New Roman" pitchFamily="18" charset="0"/>
              </a:rPr>
              <a:t>» - уже знал</a:t>
            </a:r>
            <a:endParaRPr lang="ru-RU" altLang="ru-RU" sz="4000" dirty="0"/>
          </a:p>
          <a:p>
            <a:r>
              <a:rPr lang="ru-RU" altLang="ru-RU" sz="4000" dirty="0">
                <a:solidFill>
                  <a:srgbClr val="000000"/>
                </a:solidFill>
                <a:cs typeface="Times New Roman" pitchFamily="18" charset="0"/>
              </a:rPr>
              <a:t>«+» - новое   </a:t>
            </a:r>
            <a:endParaRPr lang="ru-RU" altLang="ru-RU" sz="4000" dirty="0"/>
          </a:p>
          <a:p>
            <a:r>
              <a:rPr lang="ru-RU" altLang="ru-RU" sz="4000" dirty="0">
                <a:solidFill>
                  <a:srgbClr val="000000"/>
                </a:solidFill>
                <a:cs typeface="Times New Roman" pitchFamily="18" charset="0"/>
              </a:rPr>
              <a:t>«-»  - думал иначе</a:t>
            </a:r>
            <a:endParaRPr lang="ru-RU" altLang="ru-RU" sz="4000" dirty="0"/>
          </a:p>
          <a:p>
            <a:r>
              <a:rPr lang="ru-RU" altLang="ru-RU" sz="4000" dirty="0">
                <a:solidFill>
                  <a:srgbClr val="000000"/>
                </a:solidFill>
                <a:cs typeface="Times New Roman" pitchFamily="18" charset="0"/>
              </a:rPr>
              <a:t>«?» - не понял, есть вопросы</a:t>
            </a:r>
            <a:endParaRPr lang="ru-RU" altLang="ru-RU" sz="4000" dirty="0"/>
          </a:p>
          <a:p>
            <a:endParaRPr lang="ru-RU" altLang="ru-RU" sz="4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000" b="1" dirty="0">
              <a:solidFill>
                <a:srgbClr val="FF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590800" y="1600200"/>
            <a:ext cx="60960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9725">
              <a:spcBef>
                <a:spcPts val="8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3200" b="1" dirty="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548680"/>
            <a:ext cx="59806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 smtClean="0">
                <a:solidFill>
                  <a:srgbClr val="00B050"/>
                </a:solidFill>
              </a:rPr>
              <a:t>Концептуальная таблица</a:t>
            </a:r>
            <a:endParaRPr lang="ru-RU" sz="3600" b="1" dirty="0">
              <a:solidFill>
                <a:srgbClr val="00B05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1916832"/>
          <a:ext cx="8280920" cy="4176463"/>
        </p:xfrm>
        <a:graphic>
          <a:graphicData uri="http://schemas.openxmlformats.org/drawingml/2006/table">
            <a:tbl>
              <a:tblPr/>
              <a:tblGrid>
                <a:gridCol w="25483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240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70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815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37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Линия сравнения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Прямоугольный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треугольник</a:t>
                      </a: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Равнобедренный треугольник</a:t>
                      </a: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Равносторонний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треугольник</a:t>
                      </a: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Чертёж 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сторон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Свойства  углов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47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Периметр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791" marR="87791" marT="43896" marB="4389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6425" cy="1433512"/>
          </a:xfrm>
        </p:spPr>
        <p:txBody>
          <a:bodyPr/>
          <a:lstStyle/>
          <a:p>
            <a:r>
              <a:rPr lang="ru-RU" altLang="ru-RU" sz="3600" dirty="0" smtClean="0">
                <a:solidFill>
                  <a:srgbClr val="00B050"/>
                </a:solidFill>
              </a:rPr>
              <a:t>Верные </a:t>
            </a:r>
            <a:r>
              <a:rPr lang="ru-RU" altLang="ru-RU" sz="3600" dirty="0" smtClean="0">
                <a:solidFill>
                  <a:srgbClr val="00B050"/>
                </a:solidFill>
              </a:rPr>
              <a:t>и неверные </a:t>
            </a:r>
            <a:r>
              <a:rPr lang="ru-RU" altLang="ru-RU" sz="3600" dirty="0" smtClean="0">
                <a:solidFill>
                  <a:srgbClr val="00B050"/>
                </a:solidFill>
              </a:rPr>
              <a:t>утверждения </a:t>
            </a:r>
            <a:r>
              <a:rPr lang="ru-RU" altLang="ru-RU" sz="3600" dirty="0" smtClean="0">
                <a:solidFill>
                  <a:srgbClr val="00B050"/>
                </a:solidFill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rgbClr val="00B050"/>
                </a:solidFill>
                <a:cs typeface="Times New Roman" pitchFamily="18" charset="0"/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57250" y="2643188"/>
          <a:ext cx="7334250" cy="19050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7298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43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/>
                        <a:t>Утверждение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“+” верю,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“-” не верю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1.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/>
                        <a:t> 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2.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 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3.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/>
                        <a:t> 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6425" cy="143351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Приём </a:t>
            </a:r>
            <a:r>
              <a:rPr lang="ru-RU" sz="3600" b="1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00B05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3600" b="1" dirty="0" err="1" smtClean="0">
                <a:solidFill>
                  <a:srgbClr val="00B05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синквейнов</a:t>
            </a:r>
            <a:r>
              <a:rPr lang="ru-RU" sz="3600" b="1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» </a:t>
            </a:r>
            <a:r>
              <a:rPr lang="ru-RU" altLang="ru-RU" sz="3600" b="1" u="sng" dirty="0" smtClean="0">
                <a:solidFill>
                  <a:srgbClr val="00B050"/>
                </a:solidFill>
              </a:rPr>
              <a:t/>
            </a:r>
            <a:br>
              <a:rPr lang="ru-RU" altLang="ru-RU" sz="3600" b="1" u="sng" dirty="0" smtClean="0">
                <a:solidFill>
                  <a:srgbClr val="00B050"/>
                </a:solidFill>
              </a:rPr>
            </a:br>
            <a:r>
              <a:rPr lang="ru-RU" altLang="ru-RU" sz="2800" u="sng" dirty="0" smtClean="0">
                <a:solidFill>
                  <a:srgbClr val="00B050"/>
                </a:solidFill>
              </a:rPr>
              <a:t>Для </a:t>
            </a:r>
            <a:r>
              <a:rPr lang="ru-RU" altLang="ru-RU" sz="2800" u="sng" dirty="0" smtClean="0">
                <a:solidFill>
                  <a:srgbClr val="00B050"/>
                </a:solidFill>
              </a:rPr>
              <a:t>его написания существуют правила:</a:t>
            </a:r>
            <a:br>
              <a:rPr lang="ru-RU" altLang="ru-RU" sz="2800" u="sng" dirty="0" smtClean="0">
                <a:solidFill>
                  <a:srgbClr val="00B050"/>
                </a:solidFill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2564904"/>
          <a:ext cx="7283276" cy="228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53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479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Название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cap="all" baseline="0" dirty="0" smtClean="0">
                          <a:solidFill>
                            <a:schemeClr val="tx1"/>
                          </a:solidFill>
                        </a:rPr>
                        <a:t>существительное -</a:t>
                      </a:r>
                      <a:r>
                        <a:rPr lang="ru-RU" sz="1800" cap="all" baseline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80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9174">
                <a:tc>
                  <a:txBody>
                    <a:bodyPr/>
                    <a:lstStyle/>
                    <a:p>
                      <a:pPr algn="l"/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Описание 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Прилагательное - </a:t>
                      </a: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53764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Действия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Глагол - </a:t>
                      </a: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2861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Чувство 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Фраза из 4 </a:t>
                      </a: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слов</a:t>
                      </a:r>
                      <a:endParaRPr lang="ru-RU" sz="180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347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Повторение сути</a:t>
                      </a: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(синоним) 1 </a:t>
                      </a:r>
                      <a:r>
                        <a:rPr kumimoji="0" lang="ru-RU" sz="1800" b="1" kern="1200" cap="all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слово</a:t>
                      </a:r>
                      <a:endParaRPr lang="ru-RU" sz="1800" cap="all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539552" y="188640"/>
          <a:ext cx="8424936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2276872"/>
            <a:ext cx="6192688" cy="936104"/>
          </a:xfrm>
        </p:spPr>
        <p:txBody>
          <a:bodyPr/>
          <a:lstStyle/>
          <a:p>
            <a:r>
              <a:rPr lang="ru-RU" sz="40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533400" y="266700"/>
            <a:ext cx="8610600" cy="1798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B050"/>
                </a:solidFill>
              </a:rPr>
              <a:t>ЧТО ПОНИМАЕТСЯ ПОД КРИТИЧЕСКИМ МЫШЛЕНИЕМ? </a:t>
            </a:r>
            <a:endParaRPr lang="ru-RU" sz="2800" b="1" dirty="0">
              <a:solidFill>
                <a:srgbClr val="00B05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2362200"/>
            <a:ext cx="8458200" cy="376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92075" indent="-88900">
              <a:spcBef>
                <a:spcPts val="700"/>
              </a:spcBef>
              <a:buClrTx/>
              <a:buFontTx/>
              <a:buNone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</a:pPr>
            <a:r>
              <a:rPr lang="ru-RU" sz="2000" i="1" dirty="0" smtClean="0">
                <a:solidFill>
                  <a:schemeClr val="tx1"/>
                </a:solidFill>
              </a:rPr>
              <a:t>		</a:t>
            </a:r>
            <a:r>
              <a:rPr lang="ru-RU" sz="2000" dirty="0" smtClean="0">
                <a:solidFill>
                  <a:schemeClr val="tx1"/>
                </a:solidFill>
              </a:rPr>
              <a:t>Критическое </a:t>
            </a:r>
            <a:r>
              <a:rPr lang="ru-RU" sz="2000" dirty="0" smtClean="0">
                <a:solidFill>
                  <a:schemeClr val="tx1"/>
                </a:solidFill>
              </a:rPr>
              <a:t>мышление – тот тип мышления, который помогает критически относится к любым утверждениям, не принимать ничего на веру без доказательств, но быть при этом открытым новым идеям, методам.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92075" indent="-88900">
              <a:spcBef>
                <a:spcPts val="700"/>
              </a:spcBef>
              <a:buClrTx/>
              <a:buFontTx/>
              <a:buNone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</a:pPr>
            <a:r>
              <a:rPr lang="ru-RU" sz="2000" dirty="0" smtClean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	Критическое </a:t>
            </a:r>
            <a:r>
              <a:rPr lang="ru-RU" sz="2000" dirty="0" smtClean="0">
                <a:solidFill>
                  <a:schemeClr val="tx1"/>
                </a:solidFill>
              </a:rPr>
              <a:t>мышление – необходимое условие свободы выбора, качества прогноза, ответственности за собственные решения.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92075" indent="-88900">
              <a:spcBef>
                <a:spcPts val="700"/>
              </a:spcBef>
              <a:buClrTx/>
              <a:buFontTx/>
              <a:buNone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</a:pPr>
            <a:r>
              <a:rPr lang="ru-RU" sz="2000" dirty="0" smtClean="0">
                <a:solidFill>
                  <a:schemeClr val="tx1"/>
                </a:solidFill>
              </a:rPr>
              <a:t>	</a:t>
            </a:r>
            <a:r>
              <a:rPr lang="ru-RU" sz="2000" dirty="0" smtClean="0">
                <a:solidFill>
                  <a:schemeClr val="tx1"/>
                </a:solidFill>
              </a:rPr>
              <a:t>	Критическое </a:t>
            </a:r>
            <a:r>
              <a:rPr lang="ru-RU" sz="2000" dirty="0" smtClean="0">
                <a:solidFill>
                  <a:schemeClr val="tx1"/>
                </a:solidFill>
              </a:rPr>
              <a:t>мышление, таким образом, по сути – некоторая тавтология, синоним качественного мышления. Это скорее Имя, чем понятие, но именно под этим именем с рядом международных проектов в нашу жизнь пришли те технологические приемы, которые мы будем </a:t>
            </a:r>
            <a:r>
              <a:rPr lang="ru-RU" sz="2000" dirty="0" smtClean="0">
                <a:solidFill>
                  <a:schemeClr val="tx1"/>
                </a:solidFill>
              </a:rPr>
              <a:t>приводить</a:t>
            </a:r>
            <a:endParaRPr lang="ru-RU" sz="2000" dirty="0">
              <a:solidFill>
                <a:schemeClr val="tx1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533400" y="548680"/>
            <a:ext cx="8610600" cy="1798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00B050"/>
                </a:solidFill>
              </a:rPr>
              <a:t>         КОНСТРУКТИВНУЮ ОСНОВУ «ТЕХНОЛОГИИ КРИТИЧЕСКОГО МЫШЛЕНИЯ» СОСТАВЛЯЕТ БАЗОВАЯ МОДЕЛЬ ТРЕХ СТАДИЙ ОРГАНИЗАЦИИ УЧЕБНОГО ПРОЦЕССА: 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rgbClr val="008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67544" y="2276872"/>
            <a:ext cx="8458200" cy="376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 smtClean="0">
                <a:solidFill>
                  <a:schemeClr val="tx1"/>
                </a:solidFill>
              </a:rPr>
              <a:t>этапе вызова из памяти «вызываются», актуализируются имеющиеся знания и представления об изучаемом, формируется личный интерес, определяются цели рассмотрения той или иной темы.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 smtClean="0">
                <a:solidFill>
                  <a:schemeClr val="tx1"/>
                </a:solidFill>
              </a:rPr>
              <a:t>стадии осмысления (или реализации смысла), как правило, обучающийся  вступает в контакт с новой информацией. Происходит ее систематизация. Ученик получает возможность задуматься о природе изучаемого объекта, учится формулировать вопросы по мере соотнесения старой и новой информации. Происходит формирование собственной позиции. Очень важно, что уже на этом этапе с помощью ряда приемов уже можно самостоятельно отслеживать процесс понимания материала.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Этап </a:t>
            </a:r>
            <a:r>
              <a:rPr lang="ru-RU" dirty="0" smtClean="0">
                <a:solidFill>
                  <a:schemeClr val="tx1"/>
                </a:solidFill>
              </a:rPr>
              <a:t>размышления (рефлексии) характеризуется тем, что учащиеся закрепляют новые знания и активно перестраивают собственные первичные представления с тем, чтобы включить в них новые понятия.</a:t>
            </a:r>
          </a:p>
          <a:p>
            <a:pPr marL="92075" indent="-88900">
              <a:spcBef>
                <a:spcPts val="700"/>
              </a:spcBef>
              <a:buClrTx/>
              <a:buFontTx/>
              <a:buNone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</a:pPr>
            <a:r>
              <a:rPr lang="ru-RU" dirty="0" smtClean="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  <a:endParaRPr lang="ru-RU" dirty="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899592" y="2132856"/>
            <a:ext cx="7632848" cy="33843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r>
              <a:rPr lang="ru-RU" sz="2800" dirty="0" smtClean="0">
                <a:solidFill>
                  <a:srgbClr val="00B050"/>
                </a:solidFill>
              </a:rPr>
              <a:t>	В </a:t>
            </a:r>
            <a:r>
              <a:rPr lang="ru-RU" sz="2800" dirty="0" smtClean="0">
                <a:solidFill>
                  <a:srgbClr val="00B050"/>
                </a:solidFill>
              </a:rPr>
              <a:t>ходе работы в рамках этой модели обучающиеся овладевают различными способами интегрирования информации, учиться вырабатывать собственное мнение на </a:t>
            </a:r>
            <a:r>
              <a:rPr lang="ru-RU" sz="2800" dirty="0" smtClean="0">
                <a:solidFill>
                  <a:srgbClr val="00B050"/>
                </a:solidFill>
              </a:rPr>
              <a:t>основе осмысления </a:t>
            </a:r>
            <a:r>
              <a:rPr lang="ru-RU" sz="2800" dirty="0" smtClean="0">
                <a:solidFill>
                  <a:srgbClr val="00B050"/>
                </a:solidFill>
              </a:rPr>
              <a:t>различного опыта, идей и  представлений, строят умозаключения и логические цепи доказательств, выражают свои мысли ясно, уверенно и корректно по отношению к окружающим.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 </a:t>
            </a:r>
          </a:p>
          <a:p>
            <a:pPr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dirty="0">
              <a:solidFill>
                <a:schemeClr val="tx1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2362200"/>
            <a:ext cx="8458200" cy="3763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92075" indent="-88900">
              <a:spcBef>
                <a:spcPts val="700"/>
              </a:spcBef>
              <a:buClrTx/>
              <a:buFontTx/>
              <a:buNone/>
              <a:tabLst>
                <a:tab pos="92075" algn="l"/>
                <a:tab pos="539750" algn="l"/>
                <a:tab pos="989013" algn="l"/>
                <a:tab pos="1438275" algn="l"/>
                <a:tab pos="1887538" algn="l"/>
                <a:tab pos="2336800" algn="l"/>
                <a:tab pos="2786063" algn="l"/>
                <a:tab pos="3235325" algn="l"/>
                <a:tab pos="3684588" algn="l"/>
                <a:tab pos="4133850" algn="l"/>
                <a:tab pos="4583113" algn="l"/>
                <a:tab pos="5032375" algn="l"/>
                <a:tab pos="5481638" algn="l"/>
                <a:tab pos="5930900" algn="l"/>
                <a:tab pos="6380163" algn="l"/>
                <a:tab pos="6829425" algn="l"/>
                <a:tab pos="7278688" algn="l"/>
                <a:tab pos="7727950" algn="l"/>
                <a:tab pos="8177213" algn="l"/>
                <a:tab pos="8626475" algn="l"/>
                <a:tab pos="9075738" algn="l"/>
              </a:tabLst>
            </a:pPr>
            <a:r>
              <a:rPr lang="ru-RU" sz="2800" dirty="0">
                <a:solidFill>
                  <a:schemeClr val="tx1"/>
                </a:solidFill>
                <a:ea typeface="Lucida Sans Unicode" charset="0"/>
                <a:cs typeface="Lucida Sans Unicode" charset="0"/>
              </a:rPr>
              <a:t>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827584" y="1196752"/>
            <a:ext cx="6624736" cy="9361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sz="3600" dirty="0" smtClean="0">
                <a:solidFill>
                  <a:srgbClr val="00B050"/>
                </a:solidFill>
              </a:rPr>
              <a:t>Функции </a:t>
            </a:r>
            <a:r>
              <a:rPr lang="ru-RU" sz="3600" dirty="0" smtClean="0">
                <a:solidFill>
                  <a:srgbClr val="00B050"/>
                </a:solidFill>
              </a:rPr>
              <a:t>трех фаз технологии развития критического </a:t>
            </a:r>
            <a:r>
              <a:rPr lang="ru-RU" sz="3600" dirty="0" smtClean="0">
                <a:solidFill>
                  <a:srgbClr val="00B050"/>
                </a:solidFill>
              </a:rPr>
              <a:t>мышления</a:t>
            </a:r>
          </a:p>
          <a:p>
            <a:endParaRPr lang="ru-RU" sz="3600" dirty="0" smtClean="0">
              <a:solidFill>
                <a:srgbClr val="00B050"/>
              </a:solidFill>
            </a:endParaRPr>
          </a:p>
          <a:p>
            <a:r>
              <a:rPr lang="ru-RU" sz="4000" dirty="0" smtClean="0">
                <a:solidFill>
                  <a:srgbClr val="00B050"/>
                </a:solidFill>
              </a:rPr>
              <a:t>       </a:t>
            </a:r>
          </a:p>
          <a:p>
            <a:r>
              <a:rPr lang="ru-RU" sz="4000" dirty="0" smtClean="0">
                <a:solidFill>
                  <a:srgbClr val="00B050"/>
                </a:solidFill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068960"/>
            <a:ext cx="4457631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chemeClr val="tx1"/>
                </a:solidFill>
              </a:rPr>
              <a:t>Вызов</a:t>
            </a:r>
          </a:p>
          <a:p>
            <a:r>
              <a:rPr lang="ru-RU" sz="2800" u="sng" dirty="0" smtClean="0">
                <a:solidFill>
                  <a:schemeClr val="tx1"/>
                </a:solidFill>
              </a:rPr>
              <a:t>Осмысление содержания</a:t>
            </a:r>
          </a:p>
          <a:p>
            <a:r>
              <a:rPr lang="ru-RU" sz="2800" u="sng" dirty="0" smtClean="0">
                <a:solidFill>
                  <a:schemeClr val="tx1"/>
                </a:solidFill>
              </a:rPr>
              <a:t>Рефлексия</a:t>
            </a:r>
            <a:endParaRPr lang="ru-RU" sz="2800" u="sng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rgbClr val="00B050"/>
              </a:solidFill>
            </a:endParaRPr>
          </a:p>
          <a:p>
            <a:endParaRPr lang="ru-RU" sz="28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48883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>
                <a:solidFill>
                  <a:srgbClr val="00B050"/>
                </a:solidFill>
              </a:rPr>
              <a:t>Вызов</a:t>
            </a:r>
            <a:endParaRPr lang="ru-RU" sz="3600" dirty="0" smtClean="0">
              <a:solidFill>
                <a:srgbClr val="00B05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 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   </a:t>
            </a:r>
            <a:r>
              <a:rPr lang="ru-RU" sz="2800" dirty="0" smtClean="0">
                <a:solidFill>
                  <a:schemeClr val="tx1"/>
                </a:solidFill>
              </a:rPr>
              <a:t>Мотивационная (побуждение к работе с новой информацией, пробуждение интереса к теме)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   Информационная (вызов «на поверхность» имеющихся знании по теме)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   Коммуникационная (бесконфликтный обмен мнениями) </a:t>
            </a:r>
            <a:r>
              <a:rPr lang="ru-RU" sz="2800" dirty="0" smtClean="0">
                <a:solidFill>
                  <a:srgbClr val="00B050"/>
                </a:solidFill>
              </a:rPr>
              <a:t>       </a:t>
            </a:r>
          </a:p>
          <a:p>
            <a:r>
              <a:rPr lang="ru-RU" sz="2800" dirty="0" smtClean="0">
                <a:solidFill>
                  <a:srgbClr val="00B050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39552" y="2996952"/>
            <a:ext cx="8229600" cy="639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r>
              <a:rPr lang="ru-RU" sz="3600" u="sng" dirty="0" smtClean="0">
                <a:solidFill>
                  <a:srgbClr val="00B050"/>
                </a:solidFill>
              </a:rPr>
              <a:t>Осмысление содержания</a:t>
            </a:r>
            <a:endParaRPr lang="ru-RU" sz="3600" dirty="0" smtClean="0">
              <a:solidFill>
                <a:srgbClr val="00B050"/>
              </a:solidFill>
            </a:endParaRPr>
          </a:p>
          <a:p>
            <a:r>
              <a:rPr lang="ru-RU" sz="3600" dirty="0" smtClean="0">
                <a:solidFill>
                  <a:srgbClr val="00B050"/>
                </a:solidFill>
              </a:rPr>
              <a:t> 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   </a:t>
            </a:r>
            <a:r>
              <a:rPr lang="ru-RU" sz="2800" dirty="0" smtClean="0">
                <a:solidFill>
                  <a:schemeClr val="tx1"/>
                </a:solidFill>
              </a:rPr>
              <a:t>Информационная (получение новой информации по теме)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   </a:t>
            </a:r>
            <a:r>
              <a:rPr lang="ru-RU" sz="2800" dirty="0" err="1" smtClean="0">
                <a:solidFill>
                  <a:schemeClr val="tx1"/>
                </a:solidFill>
              </a:rPr>
              <a:t>Систематизационная</a:t>
            </a:r>
            <a:r>
              <a:rPr lang="ru-RU" sz="2800" dirty="0" smtClean="0">
                <a:solidFill>
                  <a:schemeClr val="tx1"/>
                </a:solidFill>
              </a:rPr>
              <a:t> (классификация полученной информации по категориям знания) </a:t>
            </a:r>
            <a:r>
              <a:rPr lang="ru-RU" sz="3600" dirty="0" smtClean="0">
                <a:solidFill>
                  <a:srgbClr val="00B050"/>
                </a:solidFill>
              </a:rPr>
              <a:t> </a:t>
            </a:r>
            <a:endParaRPr lang="ru-RU" sz="3600" b="1" dirty="0">
              <a:solidFill>
                <a:srgbClr val="FF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3400" y="1143000"/>
            <a:ext cx="8382000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ts val="8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3200" dirty="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marL="339725" indent="-339725">
              <a:spcBef>
                <a:spcPts val="8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3200" dirty="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1000" y="838200"/>
            <a:ext cx="8534400" cy="5378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39725" indent="-250825">
              <a:spcBef>
                <a:spcPts val="600"/>
              </a:spcBef>
              <a:buClrTx/>
              <a:buFontTx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2400" dirty="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15616" y="188640"/>
            <a:ext cx="7848872" cy="1944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endParaRPr lang="ru-RU" sz="3600" u="sng" dirty="0" smtClean="0">
              <a:solidFill>
                <a:srgbClr val="00B050"/>
              </a:solidFill>
            </a:endParaRPr>
          </a:p>
          <a:p>
            <a:endParaRPr lang="ru-RU" sz="3600" u="sng" dirty="0" smtClean="0">
              <a:solidFill>
                <a:srgbClr val="00B050"/>
              </a:solidFill>
            </a:endParaRPr>
          </a:p>
          <a:p>
            <a:endParaRPr lang="ru-RU" sz="3600" u="sng" dirty="0" smtClean="0">
              <a:solidFill>
                <a:srgbClr val="00B050"/>
              </a:solidFill>
            </a:endParaRPr>
          </a:p>
          <a:p>
            <a:endParaRPr lang="ru-RU" sz="3600" u="sng" dirty="0" smtClean="0">
              <a:solidFill>
                <a:srgbClr val="00B050"/>
              </a:solidFill>
            </a:endParaRPr>
          </a:p>
          <a:p>
            <a:endParaRPr lang="ru-RU" sz="3600" u="sng" dirty="0" smtClean="0">
              <a:solidFill>
                <a:srgbClr val="00B050"/>
              </a:solidFill>
            </a:endParaRPr>
          </a:p>
          <a:p>
            <a:endParaRPr lang="ru-RU" sz="3600" u="sng" dirty="0" smtClean="0">
              <a:solidFill>
                <a:srgbClr val="00B050"/>
              </a:solidFill>
            </a:endParaRPr>
          </a:p>
          <a:p>
            <a:endParaRPr lang="ru-RU" sz="3600" u="sng" dirty="0" smtClean="0">
              <a:solidFill>
                <a:srgbClr val="00B050"/>
              </a:solidFill>
            </a:endParaRPr>
          </a:p>
          <a:p>
            <a:r>
              <a:rPr lang="ru-RU" sz="3600" u="sng" dirty="0" smtClean="0">
                <a:solidFill>
                  <a:srgbClr val="00B050"/>
                </a:solidFill>
              </a:rPr>
              <a:t>Рефлексия</a:t>
            </a:r>
          </a:p>
          <a:p>
            <a:endParaRPr lang="ru-RU" sz="3600" dirty="0" smtClean="0">
              <a:solidFill>
                <a:srgbClr val="00B050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Коммуникационная </a:t>
            </a:r>
            <a:r>
              <a:rPr lang="ru-RU" sz="2800" dirty="0" smtClean="0">
                <a:solidFill>
                  <a:schemeClr val="tx1"/>
                </a:solidFill>
              </a:rPr>
              <a:t>(обмен мнениями о новой информации)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Информационная </a:t>
            </a:r>
            <a:r>
              <a:rPr lang="ru-RU" sz="2800" dirty="0" smtClean="0">
                <a:solidFill>
                  <a:schemeClr val="tx1"/>
                </a:solidFill>
              </a:rPr>
              <a:t>(приобретение нового знания)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Мотивационная </a:t>
            </a:r>
            <a:r>
              <a:rPr lang="ru-RU" sz="2800" dirty="0" smtClean="0">
                <a:solidFill>
                  <a:schemeClr val="tx1"/>
                </a:solidFill>
              </a:rPr>
              <a:t>(побуждение к дальнейшему расширению информационного поля)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Оценочная </a:t>
            </a:r>
            <a:r>
              <a:rPr lang="ru-RU" sz="2800" dirty="0" smtClean="0">
                <a:solidFill>
                  <a:schemeClr val="tx1"/>
                </a:solidFill>
              </a:rPr>
              <a:t>(соотнесение новой информации и имеющихся знаний, выработка собственной позиции,  оценка процесса</a:t>
            </a:r>
            <a:r>
              <a:rPr lang="ru-RU" sz="2800" dirty="0" smtClean="0">
                <a:solidFill>
                  <a:schemeClr val="tx1"/>
                </a:solidFill>
              </a:rPr>
              <a:t>)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67544" y="2057400"/>
            <a:ext cx="8229600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9725" algn="ctr">
              <a:spcBef>
                <a:spcPts val="5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sz="2000" dirty="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9552" y="404664"/>
            <a:ext cx="8229600" cy="563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dirty="0" smtClean="0">
                <a:solidFill>
                  <a:srgbClr val="00B050"/>
                </a:solidFill>
              </a:rPr>
              <a:t>Основные методические приемы развития критического </a:t>
            </a:r>
            <a:r>
              <a:rPr lang="ru-RU" sz="3600" dirty="0" smtClean="0">
                <a:solidFill>
                  <a:srgbClr val="00B050"/>
                </a:solidFill>
              </a:rPr>
              <a:t>мышления</a:t>
            </a:r>
            <a:endParaRPr lang="ru-RU" sz="3600" dirty="0" smtClean="0">
              <a:solidFill>
                <a:srgbClr val="00B050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71600" y="1700808"/>
            <a:ext cx="567655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Прием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Кластер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Таблица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Учебно-мозговой штурм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Интеллектуальная разминка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Зигзаг, зигзаг -2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Прием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Инсерт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Эссе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8.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Корзина идей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9.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Составление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синквейнов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10.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Метод контрольных вопросов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11.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Знаю../Хочу узнать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/Узнал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12.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Круги по воде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13.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Ролевой проект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14.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Верные и неверные утверждения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15.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Чтение с остановками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16.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Взаимоопрос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17.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Перепутанные логические цепочки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18.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   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Приём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Перекрёстная дискуссия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220</Words>
  <Application>Microsoft Office PowerPoint</Application>
  <PresentationFormat>Экран (4:3)</PresentationFormat>
  <Paragraphs>117</Paragraphs>
  <Slides>16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Верные и неверные утверждения  </vt:lpstr>
      <vt:lpstr>Приём «Составление синквейнов»  Для его написания существуют правила: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СВЯЗЬ</dc:creator>
  <cp:lastModifiedBy>СВЯЗЬ</cp:lastModifiedBy>
  <cp:revision>1</cp:revision>
  <cp:lastPrinted>1601-01-01T00:00:00Z</cp:lastPrinted>
  <dcterms:created xsi:type="dcterms:W3CDTF">1601-01-01T00:00:00Z</dcterms:created>
  <dcterms:modified xsi:type="dcterms:W3CDTF">2023-01-28T13:20:54Z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