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g" ContentType="image/jpe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slides/slide19.xml" ContentType="application/vnd.openxmlformats-officedocument.presentationml.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13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7.xml" ContentType="application/vnd.openxmlformats-officedocument.presentationml.slide+xml"/>
  <Override PartName="/ppt/slides/slide15.xml" ContentType="application/vnd.openxmlformats-officedocument.presentationml.slide+xml"/>
  <Override PartName="/ppt/slides/slide3.xml" ContentType="application/vnd.openxmlformats-officedocument.presentationml.slide+xml"/>
  <Override PartName="/ppt/slides/slide12.xml" ContentType="application/vnd.openxmlformats-officedocument.presentationml.slide+xml"/>
  <Override PartName="/ppt/slides/slide8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9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ppt/slideMasters/slideMaster1.xml" ContentType="application/vnd.openxmlformats-officedocument.presentationml.slideMaster+xml"/>
  <Override PartName="/docProps/custom.xml" ContentType="application/vnd.openxmlformats-officedocument.custom-properties+xml"/>
  <Override PartName="/ppt/slides/slide6.xml" ContentType="application/vnd.openxmlformats-officedocument.presentationml.slide+xml"/>
  <Override PartName="/ppt/slideLayouts/slideLayout11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s/slide16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viewProps.xml" ContentType="application/vnd.openxmlformats-officedocument.presentationml.viewProps+xml"/>
  <Override PartName="/ppt/slideLayouts/slideLayout6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6858000"/>
  <p:notesSz cx="9144000" cy="6858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236" y="-90"/>
      </p:cViewPr>
      <p:guideLst>
        <p:guide pos="2160" orient="horz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presProps" Target="presProps.xml" /><Relationship Id="rId23" Type="http://schemas.openxmlformats.org/officeDocument/2006/relationships/tableStyles" Target="tableStyles.xml" /><Relationship Id="rId24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" userDrawn="1">
  <p:cSld name="Title Slide">
    <p:bg>
      <p:bgPr shadeToTitle="0">
        <a:blipFill>
          <a:blip r:embed="rId2">
            <a:lum/>
          </a:blip>
          <a:stretch/>
        </a:blip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 bwMode="auto">
          <a:xfrm flipH="1" flipV="1">
            <a:off x="3790662" y="7876"/>
            <a:ext cx="1682741" cy="6849349"/>
          </a:xfrm>
          <a:prstGeom prst="rect">
            <a:avLst/>
          </a:prstGeom>
          <a:solidFill>
            <a:srgbClr val="6E9A26">
              <a:alpha val="35000"/>
            </a:srgbClr>
          </a:solidFill>
          <a:ln>
            <a:noFill/>
          </a:ln>
        </p:spPr>
      </p:sp>
      <p:sp>
        <p:nvSpPr>
          <p:cNvPr id="17" name="Прямоугольник 16"/>
          <p:cNvSpPr/>
          <p:nvPr userDrawn="1"/>
        </p:nvSpPr>
        <p:spPr bwMode="auto">
          <a:xfrm flipH="1" flipV="1">
            <a:off x="5000449" y="12899"/>
            <a:ext cx="307564" cy="6845099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</p:sp>
      <p:sp>
        <p:nvSpPr>
          <p:cNvPr id="19" name="Прямоугольник 18"/>
          <p:cNvSpPr/>
          <p:nvPr userDrawn="1"/>
        </p:nvSpPr>
        <p:spPr bwMode="auto">
          <a:xfrm flipH="1" flipV="1">
            <a:off x="3647647" y="7872"/>
            <a:ext cx="789062" cy="6849349"/>
          </a:xfrm>
          <a:prstGeom prst="rect">
            <a:avLst/>
          </a:prstGeom>
          <a:solidFill>
            <a:schemeClr val="bg1">
              <a:alpha val="43000"/>
            </a:schemeClr>
          </a:solidFill>
          <a:ln>
            <a:noFill/>
          </a:ln>
        </p:spPr>
      </p:sp>
      <p:sp>
        <p:nvSpPr>
          <p:cNvPr id="20" name="Прямоугольник 19"/>
          <p:cNvSpPr/>
          <p:nvPr userDrawn="1"/>
        </p:nvSpPr>
        <p:spPr bwMode="auto">
          <a:xfrm flipH="1" flipV="1">
            <a:off x="5715295" y="-6676"/>
            <a:ext cx="289524" cy="6861650"/>
          </a:xfrm>
          <a:prstGeom prst="rect">
            <a:avLst/>
          </a:prstGeom>
          <a:solidFill>
            <a:schemeClr val="bg1">
              <a:alpha val="43000"/>
            </a:schemeClr>
          </a:solidFill>
          <a:ln>
            <a:noFill/>
          </a:ln>
        </p:spPr>
      </p:sp>
      <p:sp>
        <p:nvSpPr>
          <p:cNvPr id="22" name="Прямоугольник 21"/>
          <p:cNvSpPr/>
          <p:nvPr userDrawn="1"/>
        </p:nvSpPr>
        <p:spPr bwMode="auto">
          <a:xfrm flipH="1" flipV="1">
            <a:off x="4436710" y="7866"/>
            <a:ext cx="195320" cy="6849349"/>
          </a:xfrm>
          <a:prstGeom prst="rect">
            <a:avLst/>
          </a:prstGeom>
          <a:solidFill>
            <a:schemeClr val="bg1">
              <a:alpha val="34000"/>
            </a:schemeClr>
          </a:solidFill>
          <a:ln>
            <a:noFill/>
          </a:ln>
        </p:spPr>
      </p:sp>
      <p:sp>
        <p:nvSpPr>
          <p:cNvPr id="23" name="Прямоугольник 22"/>
          <p:cNvSpPr/>
          <p:nvPr userDrawn="1"/>
        </p:nvSpPr>
        <p:spPr bwMode="auto">
          <a:xfrm flipH="1" flipV="1">
            <a:off x="1979712" y="7872"/>
            <a:ext cx="789856" cy="6849349"/>
          </a:xfrm>
          <a:prstGeom prst="rect">
            <a:avLst/>
          </a:prstGeom>
          <a:solidFill>
            <a:srgbClr val="6E9A26">
              <a:alpha val="41000"/>
            </a:srgbClr>
          </a:solidFill>
          <a:ln>
            <a:noFill/>
          </a:ln>
        </p:spPr>
      </p:sp>
      <p:sp>
        <p:nvSpPr>
          <p:cNvPr id="25" name="Прямоугольник 24"/>
          <p:cNvSpPr/>
          <p:nvPr userDrawn="1"/>
        </p:nvSpPr>
        <p:spPr bwMode="auto">
          <a:xfrm flipH="1" flipV="1">
            <a:off x="6294345" y="7876"/>
            <a:ext cx="1085966" cy="6849349"/>
          </a:xfrm>
          <a:prstGeom prst="rect">
            <a:avLst/>
          </a:prstGeom>
          <a:solidFill>
            <a:schemeClr val="bg1">
              <a:alpha val="26000"/>
            </a:schemeClr>
          </a:solidFill>
          <a:ln>
            <a:noFill/>
          </a:ln>
        </p:spPr>
      </p:sp>
      <p:sp>
        <p:nvSpPr>
          <p:cNvPr id="27" name="Прямоугольник 26"/>
          <p:cNvSpPr/>
          <p:nvPr userDrawn="1"/>
        </p:nvSpPr>
        <p:spPr bwMode="auto">
          <a:xfrm flipH="1" flipV="1">
            <a:off x="6330052" y="7876"/>
            <a:ext cx="292904" cy="6849349"/>
          </a:xfrm>
          <a:prstGeom prst="rect">
            <a:avLst/>
          </a:prstGeom>
          <a:solidFill>
            <a:schemeClr val="bg1">
              <a:alpha val="56000"/>
            </a:schemeClr>
          </a:solidFill>
          <a:ln>
            <a:noFill/>
          </a:ln>
        </p:spPr>
      </p:sp>
      <p:sp>
        <p:nvSpPr>
          <p:cNvPr id="28" name="Прямоугольник 27"/>
          <p:cNvSpPr/>
          <p:nvPr userDrawn="1"/>
        </p:nvSpPr>
        <p:spPr bwMode="auto">
          <a:xfrm flipH="1" flipV="1">
            <a:off x="3647648" y="7872"/>
            <a:ext cx="286026" cy="6849349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</p:sp>
      <p:sp>
        <p:nvSpPr>
          <p:cNvPr id="29" name="Прямоугольник 28"/>
          <p:cNvSpPr/>
          <p:nvPr userDrawn="1"/>
        </p:nvSpPr>
        <p:spPr bwMode="auto">
          <a:xfrm flipH="1" flipV="1">
            <a:off x="5313847" y="7873"/>
            <a:ext cx="319111" cy="6849349"/>
          </a:xfrm>
          <a:prstGeom prst="rect">
            <a:avLst/>
          </a:prstGeom>
          <a:solidFill>
            <a:schemeClr val="bg1">
              <a:alpha val="44000"/>
            </a:schemeClr>
          </a:solidFill>
          <a:ln>
            <a:noFill/>
          </a:ln>
        </p:spPr>
      </p:sp>
      <p:sp>
        <p:nvSpPr>
          <p:cNvPr id="26" name="Прямоугольник 25"/>
          <p:cNvSpPr/>
          <p:nvPr userDrawn="1"/>
        </p:nvSpPr>
        <p:spPr bwMode="auto">
          <a:xfrm flipH="1" flipV="1">
            <a:off x="2427615" y="-6676"/>
            <a:ext cx="528712" cy="6861650"/>
          </a:xfrm>
          <a:prstGeom prst="rect">
            <a:avLst/>
          </a:prstGeom>
          <a:solidFill>
            <a:schemeClr val="bg1">
              <a:alpha val="49000"/>
            </a:schemeClr>
          </a:solidFill>
          <a:ln>
            <a:noFill/>
          </a:ln>
        </p:spPr>
      </p:sp>
      <p:sp>
        <p:nvSpPr>
          <p:cNvPr id="21" name="Прямоугольник 20"/>
          <p:cNvSpPr/>
          <p:nvPr userDrawn="1"/>
        </p:nvSpPr>
        <p:spPr bwMode="auto">
          <a:xfrm flipH="1" flipV="1">
            <a:off x="3144664" y="7876"/>
            <a:ext cx="425933" cy="6849349"/>
          </a:xfrm>
          <a:prstGeom prst="rect">
            <a:avLst/>
          </a:prstGeom>
          <a:solidFill>
            <a:schemeClr val="bg1">
              <a:alpha val="78000"/>
            </a:schemeClr>
          </a:solidFill>
          <a:ln>
            <a:noFill/>
          </a:ln>
        </p:spPr>
      </p:sp>
      <p:sp>
        <p:nvSpPr>
          <p:cNvPr id="44" name="Прямоугольник 43"/>
          <p:cNvSpPr/>
          <p:nvPr userDrawn="1"/>
        </p:nvSpPr>
        <p:spPr bwMode="auto">
          <a:xfrm flipH="1" flipV="1">
            <a:off x="7022869" y="7873"/>
            <a:ext cx="230254" cy="6849349"/>
          </a:xfrm>
          <a:prstGeom prst="rect">
            <a:avLst/>
          </a:prstGeom>
          <a:solidFill>
            <a:schemeClr val="bg1">
              <a:alpha val="58999"/>
            </a:schemeClr>
          </a:solidFill>
          <a:ln>
            <a:noFill/>
          </a:ln>
        </p:spPr>
      </p:sp>
      <p:sp>
        <p:nvSpPr>
          <p:cNvPr id="46" name="Прямоугольник 45"/>
          <p:cNvSpPr/>
          <p:nvPr userDrawn="1"/>
        </p:nvSpPr>
        <p:spPr bwMode="auto">
          <a:xfrm flipH="1" flipV="1">
            <a:off x="2097440" y="7874"/>
            <a:ext cx="45719" cy="6849349"/>
          </a:xfrm>
          <a:prstGeom prst="rect">
            <a:avLst/>
          </a:prstGeom>
          <a:solidFill>
            <a:schemeClr val="bg1">
              <a:alpha val="78000"/>
            </a:schemeClr>
          </a:solidFill>
          <a:ln>
            <a:noFill/>
          </a:ln>
        </p:spPr>
      </p:sp>
      <p:sp>
        <p:nvSpPr>
          <p:cNvPr id="45" name="Прямоугольник 44"/>
          <p:cNvSpPr/>
          <p:nvPr userDrawn="1"/>
        </p:nvSpPr>
        <p:spPr bwMode="auto">
          <a:xfrm>
            <a:off x="1835696" y="1844823"/>
            <a:ext cx="5832648" cy="3672407"/>
          </a:xfrm>
          <a:prstGeom prst="rect">
            <a:avLst/>
          </a:prstGeom>
          <a:solidFill>
            <a:schemeClr val="bg1"/>
          </a:solidFill>
          <a:ln w="57150" cap="rnd" cmpd="sng">
            <a:noFill/>
            <a:prstDash val="sysDot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auto">
          <a:xfrm>
            <a:off x="2374640" y="4077071"/>
            <a:ext cx="4648229" cy="1152127"/>
          </a:xfrm>
        </p:spPr>
        <p:txBody>
          <a:bodyPr>
            <a:normAutofit/>
          </a:bodyPr>
          <a:lstStyle>
            <a:lvl1pPr marL="0" indent="0" algn="ctr">
              <a:buNone/>
              <a:defRPr sz="2400" b="0" i="0" cap="none" spc="120">
                <a:solidFill>
                  <a:schemeClr val="tx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 bwMode="auto">
          <a:xfrm>
            <a:off x="2386196" y="2204863"/>
            <a:ext cx="4636673" cy="1584175"/>
          </a:xfrm>
        </p:spPr>
        <p:txBody>
          <a:bodyPr>
            <a:normAutofit/>
          </a:bodyPr>
          <a:lstStyle>
            <a:lvl1pPr algn="ctr">
              <a:defRPr sz="4000" cap="small">
                <a:solidFill>
                  <a:schemeClr val="tx2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cxnSp>
        <p:nvCxnSpPr>
          <p:cNvPr id="49" name="Прямая соединительная линия 48"/>
          <p:cNvCxnSpPr>
            <a:cxnSpLocks/>
          </p:cNvCxnSpPr>
          <p:nvPr userDrawn="1"/>
        </p:nvCxnSpPr>
        <p:spPr bwMode="auto">
          <a:xfrm>
            <a:off x="2374640" y="3933055"/>
            <a:ext cx="2159730" cy="0"/>
          </a:xfrm>
          <a:prstGeom prst="line">
            <a:avLst/>
          </a:prstGeom>
          <a:ln w="9525" cap="flat" cmpd="sng" algn="ctr">
            <a:solidFill>
              <a:srgbClr val="6E9A26"/>
            </a:solidFill>
            <a:prstDash val="sysDash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Овал 50"/>
          <p:cNvSpPr/>
          <p:nvPr userDrawn="1"/>
        </p:nvSpPr>
        <p:spPr bwMode="auto">
          <a:xfrm>
            <a:off x="4629615" y="3896087"/>
            <a:ext cx="72008" cy="72009"/>
          </a:xfrm>
          <a:prstGeom prst="ellipse">
            <a:avLst/>
          </a:prstGeom>
          <a:solidFill>
            <a:srgbClr val="6E9A26"/>
          </a:solidFill>
          <a:ln>
            <a:noFill/>
          </a:ln>
          <a:effectLst/>
        </p:spPr>
      </p:sp>
      <p:cxnSp>
        <p:nvCxnSpPr>
          <p:cNvPr id="54" name="Прямая соединительная линия 53"/>
          <p:cNvCxnSpPr>
            <a:cxnSpLocks/>
          </p:cNvCxnSpPr>
          <p:nvPr userDrawn="1"/>
        </p:nvCxnSpPr>
        <p:spPr bwMode="auto">
          <a:xfrm>
            <a:off x="4788024" y="3932092"/>
            <a:ext cx="2253796" cy="1"/>
          </a:xfrm>
          <a:prstGeom prst="line">
            <a:avLst/>
          </a:prstGeom>
          <a:ln w="9525" cap="flat" cmpd="sng" algn="ctr">
            <a:solidFill>
              <a:srgbClr val="6E9A26"/>
            </a:solidFill>
            <a:prstDash val="sysDash"/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1E84241-D031-42DE-84E4-CC10C30232F4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B5AA3AA-5EA9-4976-BF6C-9891F6110747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x" userDrawn="1">
  <p:cSld name="Title and Vertical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1E84241-D031-42DE-84E4-CC10C30232F4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B5AA3AA-5EA9-4976-BF6C-9891F6110747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itleAndTx" userDrawn="1">
  <p:cSld name="Vertical Title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 bwMode="auto">
          <a:xfrm>
            <a:off x="6629400" y="274638"/>
            <a:ext cx="2057400" cy="5851525"/>
          </a:xfrm>
        </p:spPr>
        <p:txBody>
          <a:bodyPr vert="eaVert"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>
          <a:xfrm>
            <a:off x="457200" y="274638"/>
            <a:ext cx="6019800" cy="5851525"/>
          </a:xfrm>
        </p:spPr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1E84241-D031-42DE-84E4-CC10C30232F4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B5AA3AA-5EA9-4976-BF6C-9891F6110747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Title an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1E84241-D031-42DE-84E4-CC10C30232F4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B5AA3AA-5EA9-4976-BF6C-9891F6110747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secHead" userDrawn="1">
  <p:cSld name="Section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722313" y="1196751"/>
            <a:ext cx="7772400" cy="4896544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1E84241-D031-42DE-84E4-CC10C30232F4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B5AA3AA-5EA9-4976-BF6C-9891F6110747}" type="slidenum">
              <a:rPr lang="ru-RU"/>
              <a:t/>
            </a:fld>
            <a:endParaRPr lang="ru-RU"/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 bwMode="auto">
          <a:xfrm>
            <a:off x="539552" y="188640"/>
            <a:ext cx="8064896" cy="864095"/>
          </a:xfrm>
        </p:spPr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Two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 bwMode="auto">
          <a:xfrm>
            <a:off x="457200" y="1196753"/>
            <a:ext cx="4038600" cy="4929410"/>
          </a:xfrm>
          <a:prstGeom prst="rect">
            <a:avLst/>
          </a:prstGeom>
          <a:noFill/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 bwMode="auto">
          <a:xfrm>
            <a:off x="4648200" y="1196753"/>
            <a:ext cx="4038600" cy="4929410"/>
          </a:xfrm>
          <a:prstGeom prst="rect">
            <a:avLst/>
          </a:prstGeom>
          <a:noFill/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1E84241-D031-42DE-84E4-CC10C30232F4}" type="datetimeFigureOut">
              <a:rPr lang="ru-RU"/>
              <a:t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B5AA3AA-5EA9-4976-BF6C-9891F6110747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TxTwoObj" userDrawn="1">
  <p:cSld name="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268760"/>
            <a:ext cx="4040188" cy="639762"/>
          </a:xfrm>
          <a:prstGeom prst="rect">
            <a:avLst/>
          </a:prstGeom>
          <a:noFill/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 bwMode="auto">
          <a:xfrm>
            <a:off x="457200" y="2060849"/>
            <a:ext cx="4040188" cy="4065314"/>
          </a:xfrm>
          <a:prstGeom prst="rect">
            <a:avLst/>
          </a:prstGeom>
          <a:noFill/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 bwMode="auto">
          <a:xfrm>
            <a:off x="4645026" y="1268760"/>
            <a:ext cx="4041775" cy="639762"/>
          </a:xfrm>
          <a:prstGeom prst="rect">
            <a:avLst/>
          </a:prstGeom>
          <a:noFill/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 bwMode="auto">
          <a:xfrm>
            <a:off x="4645026" y="2060849"/>
            <a:ext cx="4041775" cy="4065314"/>
          </a:xfrm>
          <a:prstGeom prst="rect">
            <a:avLst/>
          </a:prstGeom>
          <a:noFill/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1E84241-D031-42DE-84E4-CC10C30232F4}" type="datetimeFigureOut">
              <a:rPr lang="ru-RU"/>
              <a:t/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B5AA3AA-5EA9-4976-BF6C-9891F6110747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Title Onl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1E84241-D031-42DE-84E4-CC10C30232F4}" type="datetimeFigureOut">
              <a:rPr lang="ru-RU"/>
              <a:t/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B5AA3AA-5EA9-4976-BF6C-9891F6110747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1E84241-D031-42DE-84E4-CC10C30232F4}" type="datetimeFigureOut">
              <a:rPr lang="ru-RU"/>
              <a:t/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B5AA3AA-5EA9-4976-BF6C-9891F6110747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Tx" userDrawn="1">
  <p:cSld name="Content with Ca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3575050" y="1196753"/>
            <a:ext cx="5111750" cy="4929410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457201" y="1196751"/>
            <a:ext cx="3008313" cy="4929411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1E84241-D031-42DE-84E4-CC10C30232F4}" type="datetimeFigureOut">
              <a:rPr lang="ru-RU"/>
              <a:t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B5AA3AA-5EA9-4976-BF6C-9891F6110747}" type="slidenum">
              <a:rPr lang="ru-RU"/>
              <a:t/>
            </a:fld>
            <a:endParaRPr lang="ru-RU"/>
          </a:p>
        </p:txBody>
      </p:sp>
      <p:sp>
        <p:nvSpPr>
          <p:cNvPr id="8" name="Заголовок 1"/>
          <p:cNvSpPr>
            <a:spLocks noGrp="1"/>
          </p:cNvSpPr>
          <p:nvPr>
            <p:ph type="title"/>
          </p:nvPr>
        </p:nvSpPr>
        <p:spPr bwMode="auto">
          <a:xfrm>
            <a:off x="539552" y="188640"/>
            <a:ext cx="8064896" cy="864095"/>
          </a:xfrm>
        </p:spPr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picTx" userDrawn="1">
  <p:cSld name="Picture with Ca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 bwMode="auto">
          <a:xfrm>
            <a:off x="1792288" y="1196751"/>
            <a:ext cx="5486400" cy="345638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r>
              <a:rPr lang="ru-RU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1792288" y="4869159"/>
            <a:ext cx="5486400" cy="13030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1E84241-D031-42DE-84E4-CC10C30232F4}" type="datetimeFigureOut">
              <a:rPr lang="ru-RU"/>
              <a:t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6B5AA3AA-5EA9-4976-BF6C-9891F6110747}" type="slidenum">
              <a:rPr lang="ru-RU"/>
              <a:t/>
            </a:fld>
            <a:endParaRPr lang="ru-RU"/>
          </a:p>
        </p:txBody>
      </p:sp>
      <p:sp>
        <p:nvSpPr>
          <p:cNvPr id="8" name="Заголовок 1"/>
          <p:cNvSpPr>
            <a:spLocks noGrp="1"/>
          </p:cNvSpPr>
          <p:nvPr>
            <p:ph type="title"/>
          </p:nvPr>
        </p:nvSpPr>
        <p:spPr bwMode="auto">
          <a:xfrm>
            <a:off x="539552" y="188640"/>
            <a:ext cx="8064896" cy="864095"/>
          </a:xfrm>
        </p:spPr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Pr shadeToTitle="0">
        <a:blipFill>
          <a:blip r:embed="rId13">
            <a:lum/>
          </a:blip>
          <a:stretch/>
        </a:blip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539552" y="188640"/>
            <a:ext cx="8064896" cy="86409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pPr>
              <a:defRPr/>
            </a:pP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539552" y="1340768"/>
            <a:ext cx="8064896" cy="4968552"/>
          </a:xfrm>
          <a:prstGeom prst="rect">
            <a:avLst/>
          </a:prstGeom>
          <a:solidFill>
            <a:schemeClr val="bg1">
              <a:alpha val="78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3"/>
          <p:cNvSpPr>
            <a:spLocks noGrp="1"/>
          </p:cNvSpPr>
          <p:nvPr>
            <p:ph type="dt" sz="half" idx="2"/>
          </p:nvPr>
        </p:nvSpPr>
        <p:spPr bwMode="auto">
          <a:xfrm>
            <a:off x="539552" y="6442061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51E84241-D031-42DE-84E4-CC10C30232F4}" type="datetimeFigureOut">
              <a:rPr lang="ru-RU"/>
              <a:t/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3"/>
          </p:nvPr>
        </p:nvSpPr>
        <p:spPr bwMode="auto">
          <a:xfrm>
            <a:off x="5940152" y="641650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8"/>
          <p:cNvSpPr>
            <a:spLocks noGrp="1"/>
          </p:cNvSpPr>
          <p:nvPr>
            <p:ph type="sldNum" sz="quarter" idx="4"/>
          </p:nvPr>
        </p:nvSpPr>
        <p:spPr bwMode="auto">
          <a:xfrm>
            <a:off x="4133850" y="6453336"/>
            <a:ext cx="876299" cy="292099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6B5AA3AA-5EA9-4976-BF6C-9891F6110747}" type="slidenum">
              <a:rPr lang="ru-RU"/>
              <a:t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lvl1pPr algn="ctr" defTabSz="914400">
        <a:spcBef>
          <a:spcPts val="400"/>
        </a:spcBef>
        <a:buNone/>
        <a:defRPr sz="3600" b="0" cap="none" spc="0">
          <a:solidFill>
            <a:schemeClr val="bg1"/>
          </a:solidFill>
          <a:latin typeface="+mj-lt"/>
          <a:ea typeface="+mj-ea"/>
          <a:cs typeface="Arial"/>
        </a:defRPr>
      </a:lvl1pPr>
    </p:titleStyle>
    <p:bodyStyle>
      <a:lvl1pPr marL="342900" indent="-342900" algn="l" defTabSz="914400">
        <a:spcBef>
          <a:spcPts val="600"/>
        </a:spcBef>
        <a:spcAft>
          <a:spcPts val="0"/>
        </a:spcAft>
        <a:buClr>
          <a:schemeClr val="accent1"/>
        </a:buClr>
        <a:buFont typeface="Arial"/>
        <a:buChar char="•"/>
        <a:defRPr sz="2200" b="0" i="0" cap="none" spc="3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Arial"/>
        </a:defRPr>
      </a:lvl1pPr>
      <a:lvl2pPr marL="513652" indent="-342900" algn="l" defTabSz="914400">
        <a:spcBef>
          <a:spcPts val="600"/>
        </a:spcBef>
        <a:buClr>
          <a:schemeClr val="accent1"/>
        </a:buClr>
        <a:buFont typeface="Times New Roman"/>
        <a:buChar char="–"/>
        <a:defRPr sz="20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Arial"/>
        </a:defRPr>
      </a:lvl2pPr>
      <a:lvl3pPr marL="627952" indent="-285750" algn="l" defTabSz="914400">
        <a:spcBef>
          <a:spcPts val="600"/>
        </a:spcBef>
        <a:buClr>
          <a:schemeClr val="accent1"/>
        </a:buClr>
        <a:buFont typeface="Arial"/>
        <a:buChar char="•"/>
        <a:defRPr sz="18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Arial"/>
        </a:defRPr>
      </a:lvl3pPr>
      <a:lvl4pPr marL="800989" indent="-285750" algn="l" defTabSz="914400">
        <a:spcBef>
          <a:spcPts val="600"/>
        </a:spcBef>
        <a:buClr>
          <a:schemeClr val="accent1"/>
        </a:buClr>
        <a:buFont typeface="Times New Roman"/>
        <a:buChar char="–"/>
        <a:defRPr sz="16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Arial"/>
        </a:defRPr>
      </a:lvl4pPr>
      <a:lvl5pPr marL="972439" indent="-285750" algn="l" defTabSz="914400">
        <a:spcBef>
          <a:spcPts val="600"/>
        </a:spcBef>
        <a:buClr>
          <a:schemeClr val="accent1"/>
        </a:buClr>
        <a:buFont typeface="Times New Roman"/>
        <a:buChar char="»"/>
        <a:defRPr sz="16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Arial"/>
        </a:defRPr>
      </a:lvl5pPr>
      <a:lvl6pPr marL="1051560" indent="-173736" algn="l" defTabSz="914400">
        <a:spcBef>
          <a:spcPts val="0"/>
        </a:spcBef>
        <a:buClr>
          <a:schemeClr val="accent1"/>
        </a:buClr>
        <a:buFont typeface="Arial"/>
        <a:buChar char="•"/>
        <a:defRPr sz="1400">
          <a:solidFill>
            <a:schemeClr val="tx2"/>
          </a:solidFill>
          <a:latin typeface="+mn-lt"/>
          <a:ea typeface="+mn-ea"/>
          <a:cs typeface="+mn-cs"/>
        </a:defRPr>
      </a:lvl6pPr>
      <a:lvl7pPr marL="1234440" indent="-173736" algn="l" defTabSz="914400">
        <a:spcBef>
          <a:spcPts val="0"/>
        </a:spcBef>
        <a:buClr>
          <a:schemeClr val="accent1"/>
        </a:buClr>
        <a:buFont typeface="Arial"/>
        <a:buChar char="•"/>
        <a:defRPr sz="1400">
          <a:solidFill>
            <a:schemeClr val="tx2"/>
          </a:solidFill>
          <a:latin typeface="+mn-lt"/>
          <a:ea typeface="+mn-ea"/>
          <a:cs typeface="+mn-cs"/>
        </a:defRPr>
      </a:lvl7pPr>
      <a:lvl8pPr marL="1417320" indent="-173736" algn="l" defTabSz="914400">
        <a:spcBef>
          <a:spcPts val="0"/>
        </a:spcBef>
        <a:buClr>
          <a:schemeClr val="accent1"/>
        </a:buClr>
        <a:buFont typeface="Arial"/>
        <a:buChar char="•"/>
        <a:defRPr sz="1400">
          <a:solidFill>
            <a:schemeClr val="tx2"/>
          </a:solidFill>
          <a:latin typeface="+mn-lt"/>
          <a:ea typeface="+mn-ea"/>
          <a:cs typeface="+mn-cs"/>
        </a:defRPr>
      </a:lvl8pPr>
      <a:lvl9pPr marL="1600200" indent="-173736" algn="l" defTabSz="914400">
        <a:spcBef>
          <a:spcPts val="0"/>
        </a:spcBef>
        <a:buClr>
          <a:schemeClr val="accent1"/>
        </a:buClr>
        <a:buFont typeface="Arial"/>
        <a:buChar char="•"/>
        <a:defRPr sz="14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g"/></Relationships>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6.jpg"/><Relationship Id="rId3" Type="http://schemas.openxmlformats.org/officeDocument/2006/relationships/image" Target="../media/image27.jpg"/></Relationships>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8.jpg"/><Relationship Id="rId3" Type="http://schemas.openxmlformats.org/officeDocument/2006/relationships/image" Target="../media/image29.jpg"/><Relationship Id="rId4" Type="http://schemas.openxmlformats.org/officeDocument/2006/relationships/image" Target="../media/image30.jpg"/><Relationship Id="rId5" Type="http://schemas.openxmlformats.org/officeDocument/2006/relationships/image" Target="../media/image31.jpg"/><Relationship Id="rId6" Type="http://schemas.openxmlformats.org/officeDocument/2006/relationships/image" Target="../media/image32.jpg"/><Relationship Id="rId7" Type="http://schemas.openxmlformats.org/officeDocument/2006/relationships/image" Target="../media/image33.jpg"/></Relationships>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4.jpg"/><Relationship Id="rId3" Type="http://schemas.openxmlformats.org/officeDocument/2006/relationships/image" Target="../media/image35.jpg"/></Relationships>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6.jpg"/><Relationship Id="rId3" Type="http://schemas.openxmlformats.org/officeDocument/2006/relationships/image" Target="../media/image37.jpg"/><Relationship Id="rId4" Type="http://schemas.openxmlformats.org/officeDocument/2006/relationships/image" Target="../media/image38.jpg"/><Relationship Id="rId5" Type="http://schemas.openxmlformats.org/officeDocument/2006/relationships/image" Target="../media/image39.jpg"/><Relationship Id="rId6" Type="http://schemas.openxmlformats.org/officeDocument/2006/relationships/image" Target="../media/image40.jpg"/></Relationships>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1.jpg"/><Relationship Id="rId3" Type="http://schemas.openxmlformats.org/officeDocument/2006/relationships/image" Target="../media/image42.jpg"/><Relationship Id="rId4" Type="http://schemas.openxmlformats.org/officeDocument/2006/relationships/image" Target="../media/image43.jpg"/></Relationships>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4.jpg"/><Relationship Id="rId3" Type="http://schemas.openxmlformats.org/officeDocument/2006/relationships/image" Target="../media/image45.jpg"/></Relationships>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6.png"/></Relationships>
</file>

<file path=ppt/slides/_rels/slide1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7.jpg"/><Relationship Id="rId3" Type="http://schemas.openxmlformats.org/officeDocument/2006/relationships/image" Target="../media/image48.jpg"/></Relationships>
</file>

<file path=ppt/slides/_rels/slide1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9.jpg"/><Relationship Id="rId3" Type="http://schemas.openxmlformats.org/officeDocument/2006/relationships/image" Target="../media/image50.jpg"/></Relationships>
</file>

<file path=ppt/slides/_rels/slide1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1.jpg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g"/><Relationship Id="rId3" Type="http://schemas.openxmlformats.org/officeDocument/2006/relationships/image" Target="../media/image4.jpg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g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jpg"/><Relationship Id="rId3" Type="http://schemas.openxmlformats.org/officeDocument/2006/relationships/image" Target="../media/image7.jpg"/><Relationship Id="rId4" Type="http://schemas.openxmlformats.org/officeDocument/2006/relationships/image" Target="../media/image8.jpg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jpg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jpg"/><Relationship Id="rId3" Type="http://schemas.openxmlformats.org/officeDocument/2006/relationships/image" Target="../media/image11.jpg"/><Relationship Id="rId4" Type="http://schemas.openxmlformats.org/officeDocument/2006/relationships/image" Target="../media/image12.jpg"/></Relationships>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jpg"/><Relationship Id="rId3" Type="http://schemas.openxmlformats.org/officeDocument/2006/relationships/image" Target="../media/image14.jpg"/><Relationship Id="rId4" Type="http://schemas.openxmlformats.org/officeDocument/2006/relationships/image" Target="../media/image15.jpg"/><Relationship Id="rId5" Type="http://schemas.openxmlformats.org/officeDocument/2006/relationships/image" Target="../media/image16.jpg"/><Relationship Id="rId6" Type="http://schemas.openxmlformats.org/officeDocument/2006/relationships/image" Target="../media/image17.jpg"/><Relationship Id="rId7" Type="http://schemas.openxmlformats.org/officeDocument/2006/relationships/image" Target="../media/image18.png"/></Relationships>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png"/><Relationship Id="rId3" Type="http://schemas.openxmlformats.org/officeDocument/2006/relationships/image" Target="../media/image20.jpg"/><Relationship Id="rId4" Type="http://schemas.openxmlformats.org/officeDocument/2006/relationships/image" Target="../media/image21.jpg"/><Relationship Id="rId5" Type="http://schemas.openxmlformats.org/officeDocument/2006/relationships/image" Target="../media/image22.jpg"/></Relationships>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3.jpg"/><Relationship Id="rId3" Type="http://schemas.openxmlformats.org/officeDocument/2006/relationships/image" Target="../media/image24.jpg"/><Relationship Id="rId4" Type="http://schemas.openxmlformats.org/officeDocument/2006/relationships/image" Target="../media/image2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97" name="TextShape 1"/>
          <p:cNvSpPr txBox="1"/>
          <p:nvPr/>
        </p:nvSpPr>
        <p:spPr bwMode="auto">
          <a:xfrm>
            <a:off x="914400" y="277560"/>
            <a:ext cx="7772400" cy="11430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4400" b="0" strike="noStrike" spc="-1">
                <a:solidFill>
                  <a:schemeClr val="bg1"/>
                </a:solidFill>
                <a:latin typeface="Times New Roman"/>
              </a:rPr>
              <a:t>Комнатные растения</a:t>
            </a:r>
            <a:endParaRPr sz="4400" b="0" strike="noStrike" spc="-1">
              <a:solidFill>
                <a:schemeClr val="bg1"/>
              </a:solidFill>
              <a:latin typeface="Times New Roman"/>
            </a:endParaRPr>
          </a:p>
        </p:txBody>
      </p:sp>
      <p:sp>
        <p:nvSpPr>
          <p:cNvPr id="98" name="CustomShape 2"/>
          <p:cNvSpPr/>
          <p:nvPr/>
        </p:nvSpPr>
        <p:spPr bwMode="auto">
          <a:xfrm>
            <a:off x="179280" y="0"/>
            <a:ext cx="304920" cy="304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9" name="CustomShape 3"/>
          <p:cNvSpPr/>
          <p:nvPr/>
        </p:nvSpPr>
        <p:spPr bwMode="auto">
          <a:xfrm>
            <a:off x="468360" y="549360"/>
            <a:ext cx="304920" cy="30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00" name="CustomShape 4"/>
          <p:cNvSpPr/>
          <p:nvPr/>
        </p:nvSpPr>
        <p:spPr bwMode="auto">
          <a:xfrm>
            <a:off x="0" y="1268280"/>
            <a:ext cx="304920" cy="304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093455559" name=""/>
          <p:cNvSpPr txBox="1"/>
          <p:nvPr/>
        </p:nvSpPr>
        <p:spPr bwMode="auto">
          <a:xfrm flipH="0" flipV="0">
            <a:off x="5239724" y="4895850"/>
            <a:ext cx="3618694" cy="396275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sz="2000">
                <a:solidFill>
                  <a:schemeClr val="bg1"/>
                </a:solidFill>
              </a:rPr>
              <a:t>Воспитатель: Малеваная С.Н</a:t>
            </a:r>
            <a:r>
              <a:rPr sz="2000">
                <a:solidFill>
                  <a:schemeClr val="bg1"/>
                </a:solidFill>
              </a:rPr>
              <a:t>.</a:t>
            </a:r>
            <a:endParaRPr sz="2000"/>
          </a:p>
        </p:txBody>
      </p:sp>
      <p:pic>
        <p:nvPicPr>
          <p:cNvPr id="1916632756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flipH="0" flipV="0">
            <a:off x="914399" y="1268279"/>
            <a:ext cx="3886200" cy="52972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0"/>
    </mc:Choice>
    <mc:Fallback>
      <p:transition advClick="0"/>
    </mc:Fallback>
  </mc:AlternateContent>
  <p:timing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9" name="TextShape 1"/>
          <p:cNvSpPr txBox="1"/>
          <p:nvPr/>
        </p:nvSpPr>
        <p:spPr bwMode="auto">
          <a:xfrm>
            <a:off x="914400" y="277560"/>
            <a:ext cx="7772400" cy="11430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3800" b="0" strike="noStrike" spc="-1">
                <a:solidFill>
                  <a:schemeClr val="bg1"/>
                </a:solidFill>
                <a:latin typeface="Times New Roman"/>
              </a:rPr>
              <a:t>Освещение </a:t>
            </a:r>
            <a:endParaRPr lang="en-US" sz="4200" b="0" strike="noStrike" spc="-1">
              <a:solidFill>
                <a:srgbClr val="330033"/>
              </a:solidFill>
              <a:latin typeface="Times New Roman"/>
            </a:endParaRPr>
          </a:p>
        </p:txBody>
      </p:sp>
      <p:pic>
        <p:nvPicPr>
          <p:cNvPr id="792714141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flipH="0" flipV="0">
            <a:off x="664368" y="1352550"/>
            <a:ext cx="3686174" cy="4914899"/>
          </a:xfrm>
          <a:prstGeom prst="rect">
            <a:avLst/>
          </a:prstGeom>
        </p:spPr>
      </p:pic>
      <p:pic>
        <p:nvPicPr>
          <p:cNvPr id="754490351" name="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 flipH="0" flipV="0">
            <a:off x="4800600" y="1352550"/>
            <a:ext cx="3686174" cy="491489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0"/>
    </mc:Choice>
    <mc:Fallback>
      <p:transition advClick="0"/>
    </mc:Fallback>
  </mc:AlternateContent>
  <p:timing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55" name="TextShape 1"/>
          <p:cNvSpPr txBox="1"/>
          <p:nvPr/>
        </p:nvSpPr>
        <p:spPr bwMode="auto">
          <a:xfrm>
            <a:off x="914400" y="277560"/>
            <a:ext cx="7772400" cy="11430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3800" b="0" strike="noStrike" spc="-1">
                <a:solidFill>
                  <a:schemeClr val="bg1"/>
                </a:solidFill>
                <a:latin typeface="Times New Roman"/>
              </a:rPr>
              <a:t>Болезни и вредители комнатных растений</a:t>
            </a:r>
            <a:endParaRPr sz="3800" b="0" strike="noStrike" spc="-1">
              <a:solidFill>
                <a:schemeClr val="bg1"/>
              </a:solidFill>
              <a:latin typeface="Times New Roman"/>
            </a:endParaRPr>
          </a:p>
        </p:txBody>
      </p:sp>
      <p:pic>
        <p:nvPicPr>
          <p:cNvPr id="156" name="Picture 5" descr="tetranychus-6"/>
          <p:cNvPicPr/>
          <p:nvPr/>
        </p:nvPicPr>
        <p:blipFill>
          <a:blip r:embed="rId2"/>
          <a:stretch/>
        </p:blipFill>
        <p:spPr bwMode="auto">
          <a:xfrm>
            <a:off x="468360" y="1628640"/>
            <a:ext cx="2519280" cy="2880000"/>
          </a:xfrm>
          <a:prstGeom prst="rect">
            <a:avLst/>
          </a:prstGeom>
          <a:ln w="0">
            <a:noFill/>
          </a:ln>
        </p:spPr>
      </p:pic>
      <p:pic>
        <p:nvPicPr>
          <p:cNvPr id="157" name="Picture 6" descr="watering-4"/>
          <p:cNvPicPr/>
          <p:nvPr/>
        </p:nvPicPr>
        <p:blipFill>
          <a:blip r:embed="rId3"/>
          <a:stretch/>
        </p:blipFill>
        <p:spPr bwMode="auto">
          <a:xfrm>
            <a:off x="2916360" y="2205000"/>
            <a:ext cx="2511360" cy="3097080"/>
          </a:xfrm>
          <a:prstGeom prst="rect">
            <a:avLst/>
          </a:prstGeom>
          <a:ln w="0">
            <a:noFill/>
          </a:ln>
        </p:spPr>
      </p:pic>
      <p:pic>
        <p:nvPicPr>
          <p:cNvPr id="158" name="Picture 7" descr="tetranychus-2"/>
          <p:cNvPicPr/>
          <p:nvPr/>
        </p:nvPicPr>
        <p:blipFill>
          <a:blip r:embed="rId4"/>
          <a:stretch/>
        </p:blipFill>
        <p:spPr bwMode="auto">
          <a:xfrm>
            <a:off x="4643280" y="4724280"/>
            <a:ext cx="2016360" cy="1841759"/>
          </a:xfrm>
          <a:prstGeom prst="rect">
            <a:avLst/>
          </a:prstGeom>
          <a:ln w="0">
            <a:noFill/>
          </a:ln>
        </p:spPr>
      </p:pic>
      <p:pic>
        <p:nvPicPr>
          <p:cNvPr id="159" name="Picture 8" descr="tetranychus-4"/>
          <p:cNvPicPr/>
          <p:nvPr/>
        </p:nvPicPr>
        <p:blipFill>
          <a:blip r:embed="rId5"/>
          <a:stretch/>
        </p:blipFill>
        <p:spPr bwMode="auto">
          <a:xfrm>
            <a:off x="6588000" y="4005360"/>
            <a:ext cx="2089440" cy="1936800"/>
          </a:xfrm>
          <a:prstGeom prst="rect">
            <a:avLst/>
          </a:prstGeom>
          <a:ln w="0">
            <a:noFill/>
          </a:ln>
        </p:spPr>
      </p:pic>
      <p:pic>
        <p:nvPicPr>
          <p:cNvPr id="160" name="Picture 9" descr="illnesses-1"/>
          <p:cNvPicPr/>
          <p:nvPr/>
        </p:nvPicPr>
        <p:blipFill>
          <a:blip r:embed="rId6"/>
          <a:stretch/>
        </p:blipFill>
        <p:spPr bwMode="auto">
          <a:xfrm>
            <a:off x="826920" y="4221000"/>
            <a:ext cx="2303640" cy="2303640"/>
          </a:xfrm>
          <a:prstGeom prst="rect">
            <a:avLst/>
          </a:prstGeom>
          <a:ln w="0">
            <a:noFill/>
          </a:ln>
        </p:spPr>
      </p:pic>
      <p:pic>
        <p:nvPicPr>
          <p:cNvPr id="161" name="Picture 10" descr="illnesses-4"/>
          <p:cNvPicPr/>
          <p:nvPr/>
        </p:nvPicPr>
        <p:blipFill>
          <a:blip r:embed="rId7"/>
          <a:stretch/>
        </p:blipFill>
        <p:spPr bwMode="auto">
          <a:xfrm>
            <a:off x="6012000" y="1484280"/>
            <a:ext cx="2484360" cy="248436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0"/>
    </mc:Choice>
    <mc:Fallback>
      <p:transition advClick="0"/>
    </mc:Fallback>
  </mc:AlternateContent>
  <p:timing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2" name="TextShape 1"/>
          <p:cNvSpPr txBox="1"/>
          <p:nvPr/>
        </p:nvSpPr>
        <p:spPr bwMode="auto">
          <a:xfrm>
            <a:off x="914400" y="277560"/>
            <a:ext cx="7772400" cy="11430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3800" b="0" strike="noStrike" spc="-1">
                <a:solidFill>
                  <a:schemeClr val="bg1"/>
                </a:solidFill>
                <a:latin typeface="Times New Roman"/>
              </a:rPr>
              <a:t>Опасные растения</a:t>
            </a:r>
            <a:endParaRPr lang="en-US" sz="4200" b="0" strike="noStrike" spc="-1">
              <a:solidFill>
                <a:srgbClr val="330033"/>
              </a:solidFill>
              <a:latin typeface="Times New Roman"/>
            </a:endParaRPr>
          </a:p>
        </p:txBody>
      </p:sp>
      <p:sp>
        <p:nvSpPr>
          <p:cNvPr id="163" name="TextShape 2"/>
          <p:cNvSpPr txBox="1"/>
          <p:nvPr/>
        </p:nvSpPr>
        <p:spPr bwMode="auto">
          <a:xfrm>
            <a:off x="914040" y="1599840"/>
            <a:ext cx="3809880" cy="4530600"/>
          </a:xfrm>
          <a:prstGeom prst="rect">
            <a:avLst/>
          </a:prstGeom>
          <a:noFill/>
          <a:ln w="0">
            <a:noFill/>
          </a:ln>
        </p:spPr>
        <p:txBody>
          <a:bodyPr>
            <a:normAutofit/>
          </a:bodyPr>
          <a:p>
            <a:pPr>
              <a:spcBef>
                <a:spcPts val="598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400" b="0" strike="noStrike" spc="-1">
                <a:solidFill>
                  <a:schemeClr val="bg1"/>
                </a:solidFill>
                <a:latin typeface="Arial"/>
              </a:rPr>
              <a:t>Растения обладающие сильным ароматом. </a:t>
            </a:r>
            <a:endParaRPr sz="2400" b="0" strike="noStrike" spc="-1">
              <a:solidFill>
                <a:schemeClr val="bg1"/>
              </a:solidFill>
              <a:latin typeface="Arial"/>
            </a:endParaRPr>
          </a:p>
          <a:p>
            <a:pPr marL="342720" indent="-342720">
              <a:spcBef>
                <a:spcPts val="598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sz="2400" b="0" strike="noStrike" spc="-1">
              <a:solidFill>
                <a:schemeClr val="bg1"/>
              </a:solidFill>
              <a:latin typeface="Arial"/>
            </a:endParaRPr>
          </a:p>
          <a:p>
            <a:pPr>
              <a:spcBef>
                <a:spcPts val="598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400" b="0" strike="noStrike" spc="-1">
                <a:solidFill>
                  <a:schemeClr val="bg1"/>
                </a:solidFill>
                <a:latin typeface="Arial"/>
              </a:rPr>
              <a:t>Растения вызывающие аллергическую реакцию.</a:t>
            </a:r>
            <a:endParaRPr sz="2400" b="0" strike="noStrike" spc="-1">
              <a:solidFill>
                <a:schemeClr val="bg1"/>
              </a:solidFill>
              <a:latin typeface="Arial"/>
            </a:endParaRPr>
          </a:p>
          <a:p>
            <a:pPr marL="342720" indent="-342720">
              <a:spcBef>
                <a:spcPts val="598"/>
              </a:spcBef>
              <a:buClr>
                <a:srgbClr val="B2B2B2"/>
              </a:buClr>
              <a:buSzPct val="90000"/>
              <a:buFont typeface="Wingdings"/>
              <a:buChar char="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sz="2400" b="0" strike="noStrike" spc="-1">
              <a:solidFill>
                <a:schemeClr val="bg1"/>
              </a:solidFill>
              <a:latin typeface="Arial"/>
            </a:endParaRPr>
          </a:p>
          <a:p>
            <a:pPr>
              <a:spcBef>
                <a:spcPts val="598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400" b="0" strike="noStrike" spc="-1">
                <a:solidFill>
                  <a:schemeClr val="bg1"/>
                </a:solidFill>
                <a:latin typeface="Arial"/>
              </a:rPr>
              <a:t>Кактусы. </a:t>
            </a:r>
            <a:endParaRPr sz="2400" b="0" strike="noStrike" spc="-1">
              <a:solidFill>
                <a:schemeClr val="bg1"/>
              </a:solidFill>
              <a:latin typeface="Arial"/>
            </a:endParaRPr>
          </a:p>
          <a:p>
            <a:pPr marL="342720" indent="-342720">
              <a:spcBef>
                <a:spcPts val="598"/>
              </a:spcBef>
              <a:buClr>
                <a:srgbClr val="B2B2B2"/>
              </a:buClr>
              <a:buSzPct val="90000"/>
              <a:buFont typeface="Wingdings"/>
              <a:buChar char="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sz="2400" b="0" strike="noStrike" spc="-1">
              <a:solidFill>
                <a:schemeClr val="bg1"/>
              </a:solidFill>
              <a:latin typeface="Arial"/>
            </a:endParaRPr>
          </a:p>
        </p:txBody>
      </p:sp>
      <p:pic>
        <p:nvPicPr>
          <p:cNvPr id="164" name="Picture 8" descr="index"/>
          <p:cNvPicPr/>
          <p:nvPr/>
        </p:nvPicPr>
        <p:blipFill>
          <a:blip r:embed="rId2"/>
          <a:stretch/>
        </p:blipFill>
        <p:spPr bwMode="auto">
          <a:xfrm>
            <a:off x="5435640" y="1341360"/>
            <a:ext cx="3529080" cy="2452680"/>
          </a:xfrm>
          <a:prstGeom prst="rect">
            <a:avLst/>
          </a:prstGeom>
          <a:ln w="0">
            <a:noFill/>
          </a:ln>
        </p:spPr>
      </p:pic>
      <p:pic>
        <p:nvPicPr>
          <p:cNvPr id="165" name="Picture 10" descr="index"/>
          <p:cNvPicPr/>
          <p:nvPr/>
        </p:nvPicPr>
        <p:blipFill>
          <a:blip r:embed="rId3"/>
          <a:stretch/>
        </p:blipFill>
        <p:spPr bwMode="auto">
          <a:xfrm>
            <a:off x="3708360" y="3716280"/>
            <a:ext cx="3276720" cy="29448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0"/>
    </mc:Choice>
    <mc:Fallback>
      <p:transition advClick="0"/>
    </mc:Fallback>
  </mc:AlternateContent>
  <p:timing/>
</p:sld>
</file>

<file path=ppt/slides/slide13.xml><?xml version="1.0" encoding="utf-8"?>
<p:sld xmlns:p="http://schemas.openxmlformats.org/presentationml/2006/main" xmlns:a="http://schemas.openxmlformats.org/drawingml/2006/main" xmlns:m="http://schemas.openxmlformats.org/officeDocument/2006/math" xmlns:r="http://schemas.openxmlformats.org/officeDocument/2006/relationships" xmlns:w="http://schemas.openxmlformats.org/wordprocessingml/2006/main" show="1" showMasterPhAnim="0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6" name="TextShape 1"/>
          <p:cNvSpPr txBox="1"/>
          <p:nvPr/>
        </p:nvSpPr>
        <p:spPr bwMode="auto">
          <a:xfrm>
            <a:off x="914400" y="277560"/>
            <a:ext cx="7772400" cy="11430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algn="ctr"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  <a:defRPr/>
            </a:pPr>
            <a:r>
              <a:rPr b="0" lang="ru-RU" spc="-1" strike="noStrike" sz="3800">
                <a:solidFill>
                  <a:schemeClr val="bg1"/>
                </a:solidFill>
                <a:latin typeface="Times New Roman"/>
              </a:rPr>
              <a:t>Размножение комнатных растений</a:t>
            </a:r>
            <a:endParaRPr b="0" lang="en-US" spc="-1" strike="noStrike" sz="3800">
              <a:solidFill>
                <a:srgbClr val="330033"/>
              </a:solidFill>
              <a:latin typeface="Times New Roman"/>
            </a:endParaRPr>
          </a:p>
        </p:txBody>
      </p:sp>
      <p:sp>
        <p:nvSpPr>
          <p:cNvPr id="167" name="TextShape 2"/>
          <p:cNvSpPr txBox="1"/>
          <p:nvPr/>
        </p:nvSpPr>
        <p:spPr bwMode="auto">
          <a:xfrm>
            <a:off x="914040" y="1599840"/>
            <a:ext cx="3809880" cy="4530600"/>
          </a:xfrm>
          <a:prstGeom prst="rect">
            <a:avLst/>
          </a:prstGeom>
          <a:noFill/>
          <a:ln w="0">
            <a:noFill/>
          </a:ln>
        </p:spPr>
        <p:txBody>
          <a:bodyPr>
            <a:normAutofit/>
          </a:bodyPr>
          <a:p>
            <a:pPr indent="-457200" marL="457200">
              <a:spcBef>
                <a:spcPts val="400"/>
              </a:spcBef>
              <a:buClr>
                <a:srgbClr val="B2B2B2"/>
              </a:buClr>
              <a:buSzPct val="90000"/>
              <a:buFont typeface="Wingdings"/>
              <a:buChar char="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  <a:defRPr/>
            </a:pPr>
            <a:r>
              <a:rPr b="0" lang="ru-RU" spc="-1" strike="noStrike" sz="1800">
                <a:solidFill>
                  <a:schemeClr val="bg1"/>
                </a:solidFill>
                <a:latin typeface="Arial"/>
              </a:rPr>
              <a:t>Размножение верхушечными или стеблевыми черенками</a:t>
            </a:r>
            <a:r>
              <a:rPr b="0" lang="ru-RU" spc="-1" strike="noStrike" sz="1600">
                <a:solidFill>
                  <a:schemeClr val="bg1"/>
                </a:solidFill>
                <a:latin typeface="Arial"/>
              </a:rPr>
              <a:t> </a:t>
            </a:r>
            <a:endParaRPr b="0" spc="-1" strike="noStrike" sz="1600">
              <a:solidFill>
                <a:schemeClr val="bg1"/>
              </a:solidFill>
              <a:latin typeface="Arial"/>
            </a:endParaRPr>
          </a:p>
          <a:p>
            <a:pPr indent="-457200" marL="457200">
              <a:spcBef>
                <a:spcPts val="400"/>
              </a:spcBef>
              <a:buClr>
                <a:srgbClr val="B2B2B2"/>
              </a:buClr>
              <a:buSzPct val="90000"/>
              <a:buFont typeface="Wingdings"/>
              <a:buChar char="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  <a:defRPr/>
            </a:pPr>
            <a:endParaRPr b="0" spc="-1" strike="noStrike" sz="1600">
              <a:solidFill>
                <a:schemeClr val="bg1"/>
              </a:solidFill>
              <a:latin typeface="Arial"/>
            </a:endParaRPr>
          </a:p>
          <a:p>
            <a:pPr indent="-457200" marL="457200">
              <a:spcBef>
                <a:spcPts val="400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  <a:defRPr/>
            </a:pPr>
            <a:endParaRPr b="0" spc="-1" strike="noStrike" sz="1600">
              <a:solidFill>
                <a:schemeClr val="bg1"/>
              </a:solidFill>
              <a:latin typeface="Arial"/>
            </a:endParaRPr>
          </a:p>
          <a:p>
            <a:pPr indent="-457200" marL="457200">
              <a:spcBef>
                <a:spcPts val="448"/>
              </a:spcBef>
              <a:buClr>
                <a:srgbClr val="B2B2B2"/>
              </a:buClr>
              <a:buSzPct val="90000"/>
              <a:buFont typeface="Wingdings"/>
              <a:buChar char="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  <a:defRPr/>
            </a:pPr>
            <a:r>
              <a:rPr b="0" lang="ru-RU" spc="-1" strike="noStrike" sz="1800">
                <a:solidFill>
                  <a:schemeClr val="bg1"/>
                </a:solidFill>
                <a:latin typeface="Arial"/>
              </a:rPr>
              <a:t>Размножение листовыми черенками </a:t>
            </a:r>
            <a:endParaRPr b="0" spc="-1" strike="noStrike" sz="1800">
              <a:solidFill>
                <a:schemeClr val="bg1"/>
              </a:solidFill>
              <a:latin typeface="Arial"/>
            </a:endParaRPr>
          </a:p>
          <a:p>
            <a:pPr indent="-457200" marL="457200">
              <a:spcBef>
                <a:spcPts val="448"/>
              </a:spcBef>
              <a:buClr>
                <a:srgbClr val="B2B2B2"/>
              </a:buClr>
              <a:buSzPct val="90000"/>
              <a:buFont typeface="Wingdings"/>
              <a:buChar char="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  <a:defRPr/>
            </a:pPr>
            <a:endParaRPr b="0" spc="-1" strike="noStrike" sz="1800">
              <a:solidFill>
                <a:schemeClr val="bg1"/>
              </a:solidFill>
              <a:latin typeface="Arial"/>
            </a:endParaRPr>
          </a:p>
          <a:p>
            <a:pPr indent="-457200" marL="457200">
              <a:spcBef>
                <a:spcPts val="44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  <a:defRPr/>
            </a:pPr>
            <a:endParaRPr b="0" spc="-1" strike="noStrike" sz="1800">
              <a:solidFill>
                <a:schemeClr val="bg1"/>
              </a:solidFill>
              <a:latin typeface="Arial"/>
            </a:endParaRPr>
          </a:p>
          <a:p>
            <a:pPr indent="-457200" marL="457200">
              <a:spcBef>
                <a:spcPts val="448"/>
              </a:spcBef>
              <a:buClr>
                <a:srgbClr val="B2B2B2"/>
              </a:buClr>
              <a:buSzPct val="90000"/>
              <a:buFont typeface="Wingdings"/>
              <a:buChar char="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  <a:defRPr/>
            </a:pPr>
            <a:r>
              <a:rPr b="0" lang="ru-RU" spc="-1" strike="noStrike" sz="1800">
                <a:solidFill>
                  <a:schemeClr val="bg1"/>
                </a:solidFill>
                <a:latin typeface="Arial"/>
              </a:rPr>
              <a:t>Размножение усами</a:t>
            </a:r>
            <a:endParaRPr b="0" spc="-1" strike="noStrike" sz="1800">
              <a:solidFill>
                <a:schemeClr val="bg1"/>
              </a:solidFill>
              <a:latin typeface="Arial"/>
            </a:endParaRPr>
          </a:p>
          <a:p>
            <a:pPr indent="-457200" marL="457200">
              <a:spcBef>
                <a:spcPts val="448"/>
              </a:spcBef>
              <a:buClr>
                <a:srgbClr val="B2B2B2"/>
              </a:buClr>
              <a:buSzPct val="90000"/>
              <a:buFont typeface="Wingdings"/>
              <a:buChar char="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  <a:defRPr/>
            </a:pPr>
            <a:endParaRPr b="0" spc="-1" strike="noStrike" sz="1800">
              <a:solidFill>
                <a:schemeClr val="bg1"/>
              </a:solidFill>
              <a:latin typeface="Arial"/>
            </a:endParaRPr>
          </a:p>
          <a:p>
            <a:pPr indent="-457200" marL="457200">
              <a:spcBef>
                <a:spcPts val="448"/>
              </a:spcBef>
              <a:tabLst>
                <a:tab algn="l" pos="0"/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  <a:defRPr/>
            </a:pPr>
            <a:endParaRPr b="0" spc="-1" strike="noStrike" sz="1800">
              <a:solidFill>
                <a:schemeClr val="bg1"/>
              </a:solidFill>
              <a:latin typeface="Arial"/>
            </a:endParaRPr>
          </a:p>
          <a:p>
            <a:pPr indent="-457200" marL="457200">
              <a:spcBef>
                <a:spcPts val="448"/>
              </a:spcBef>
              <a:buClr>
                <a:srgbClr val="B2B2B2"/>
              </a:buClr>
              <a:buSzPct val="90000"/>
              <a:buFont typeface="Wingdings"/>
              <a:buChar char="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  <a:defRPr/>
            </a:pPr>
            <a:r>
              <a:rPr b="0" lang="ru-RU" spc="-1" strike="noStrike" sz="1800">
                <a:solidFill>
                  <a:schemeClr val="bg1"/>
                </a:solidFill>
                <a:latin typeface="Arial"/>
              </a:rPr>
              <a:t>Размножение отпрысками </a:t>
            </a:r>
            <a:endParaRPr b="0" spc="-1" strike="noStrike" sz="1800">
              <a:solidFill>
                <a:schemeClr val="bg1"/>
              </a:solidFill>
              <a:latin typeface="Arial"/>
            </a:endParaRPr>
          </a:p>
          <a:p>
            <a:pPr indent="-457200" marL="457200">
              <a:spcBef>
                <a:spcPts val="448"/>
              </a:spcBef>
              <a:buClr>
                <a:srgbClr val="B2B2B2"/>
              </a:buClr>
              <a:buSzPct val="90000"/>
              <a:buFont typeface="Wingdings"/>
              <a:buChar char="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  <a:defRPr/>
            </a:pPr>
            <a:endParaRPr b="0" spc="-1" strike="noStrike" sz="1800">
              <a:solidFill>
                <a:schemeClr val="bg1"/>
              </a:solidFill>
              <a:latin typeface="Arial"/>
            </a:endParaRPr>
          </a:p>
          <a:p>
            <a:pPr indent="-457200" marL="457200">
              <a:spcBef>
                <a:spcPts val="448"/>
              </a:spcBef>
              <a:buClr>
                <a:srgbClr val="B2B2B2"/>
              </a:buClr>
              <a:buSzPct val="90000"/>
              <a:buFont typeface="Wingdings"/>
              <a:buChar char=""/>
              <a:tabLst>
                <a:tab algn="l" pos="914400"/>
                <a:tab algn="l" pos="1828800"/>
                <a:tab algn="l" pos="2743200"/>
                <a:tab algn="l" pos="3657600"/>
                <a:tab algn="l" pos="4572000"/>
                <a:tab algn="l" pos="5486400"/>
                <a:tab algn="l" pos="6400800"/>
                <a:tab algn="l" pos="7315200"/>
                <a:tab algn="l" pos="8229600"/>
                <a:tab algn="l" pos="9144000"/>
                <a:tab algn="l" pos="10058400"/>
              </a:tabLst>
              <a:defRPr/>
            </a:pPr>
            <a:r>
              <a:rPr b="0" lang="ru-RU" spc="-1" strike="noStrike" sz="1800">
                <a:solidFill>
                  <a:schemeClr val="bg1"/>
                </a:solidFill>
                <a:latin typeface="Arial"/>
              </a:rPr>
              <a:t> </a:t>
            </a:r>
            <a:r>
              <a:rPr b="0" lang="ru-RU" spc="-1" strike="noStrike" sz="1800">
                <a:solidFill>
                  <a:schemeClr val="bg1"/>
                </a:solidFill>
                <a:latin typeface="Arial"/>
              </a:rPr>
              <a:t>Размножение семенами </a:t>
            </a:r>
            <a:endParaRPr b="0" spc="-1" strike="noStrike" sz="1800">
              <a:solidFill>
                <a:schemeClr val="bg1"/>
              </a:solidFill>
              <a:latin typeface="Arial"/>
            </a:endParaRPr>
          </a:p>
        </p:txBody>
      </p:sp>
      <p:pic>
        <p:nvPicPr>
          <p:cNvPr descr="images" id="168" name="Picture 7"/>
          <p:cNvPicPr/>
          <p:nvPr/>
        </p:nvPicPr>
        <p:blipFill>
          <a:blip r:embed="rId2"/>
          <a:stretch/>
        </p:blipFill>
        <p:spPr bwMode="auto">
          <a:xfrm>
            <a:off x="4859280" y="1413000"/>
            <a:ext cx="1800360" cy="1800000"/>
          </a:xfrm>
          <a:prstGeom prst="rect">
            <a:avLst/>
          </a:prstGeom>
          <a:ln w="0">
            <a:noFill/>
          </a:ln>
        </p:spPr>
      </p:pic>
      <p:pic>
        <p:nvPicPr>
          <p:cNvPr descr="Listovoi-cherenok7" id="169" name="Picture 8"/>
          <p:cNvPicPr/>
          <p:nvPr/>
        </p:nvPicPr>
        <p:blipFill>
          <a:blip r:embed="rId3"/>
          <a:stretch/>
        </p:blipFill>
        <p:spPr bwMode="auto">
          <a:xfrm>
            <a:off x="6804000" y="2205000"/>
            <a:ext cx="2016000" cy="1513080"/>
          </a:xfrm>
          <a:prstGeom prst="rect">
            <a:avLst/>
          </a:prstGeom>
          <a:ln w="0">
            <a:noFill/>
          </a:ln>
        </p:spPr>
      </p:pic>
      <p:pic>
        <p:nvPicPr>
          <p:cNvPr descr="Nhung_loai_caycay-hut-khi-doc-trong-trong-nha" id="170" name="Picture 9"/>
          <p:cNvPicPr/>
          <p:nvPr/>
        </p:nvPicPr>
        <p:blipFill>
          <a:blip r:embed="rId4"/>
          <a:stretch/>
        </p:blipFill>
        <p:spPr bwMode="auto">
          <a:xfrm>
            <a:off x="3995640" y="3141720"/>
            <a:ext cx="2430720" cy="1760400"/>
          </a:xfrm>
          <a:prstGeom prst="rect">
            <a:avLst/>
          </a:prstGeom>
          <a:ln w="0">
            <a:noFill/>
          </a:ln>
        </p:spPr>
      </p:pic>
      <p:pic>
        <p:nvPicPr>
          <p:cNvPr descr="images9o" id="171" name="Picture 10"/>
          <p:cNvPicPr/>
          <p:nvPr/>
        </p:nvPicPr>
        <p:blipFill>
          <a:blip r:embed="rId5"/>
          <a:stretch/>
        </p:blipFill>
        <p:spPr bwMode="auto">
          <a:xfrm>
            <a:off x="6516720" y="3860640"/>
            <a:ext cx="2467080" cy="1847880"/>
          </a:xfrm>
          <a:prstGeom prst="rect">
            <a:avLst/>
          </a:prstGeom>
          <a:ln w="0">
            <a:noFill/>
          </a:ln>
        </p:spPr>
      </p:pic>
      <p:pic>
        <p:nvPicPr>
          <p:cNvPr descr="Seeds" id="172" name="Picture 11"/>
          <p:cNvPicPr/>
          <p:nvPr/>
        </p:nvPicPr>
        <p:blipFill>
          <a:blip r:embed="rId6"/>
          <a:srcRect t="416"/>
          <a:stretch/>
        </p:blipFill>
        <p:spPr bwMode="auto">
          <a:xfrm>
            <a:off x="5003640" y="4941720"/>
            <a:ext cx="1430640" cy="181008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advClick="0" p14:dur="2000"/>
    </mc:Choice>
    <mc:Fallback>
      <p:transition advClick="0"/>
    </mc:Fallback>
  </mc:AlternateContent>
  <p:timing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3" name="TextShape 1"/>
          <p:cNvSpPr txBox="1"/>
          <p:nvPr/>
        </p:nvSpPr>
        <p:spPr bwMode="auto">
          <a:xfrm>
            <a:off x="914400" y="277560"/>
            <a:ext cx="7772400" cy="11430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3800" b="0" strike="noStrike" spc="-1">
                <a:solidFill>
                  <a:schemeClr val="bg1"/>
                </a:solidFill>
                <a:latin typeface="Times New Roman"/>
              </a:rPr>
              <a:t>Проверь себя</a:t>
            </a:r>
            <a:endParaRPr sz="3800" b="0" strike="noStrike" spc="-1">
              <a:solidFill>
                <a:schemeClr val="bg1"/>
              </a:solidFill>
              <a:latin typeface="Times New Roman"/>
            </a:endParaRPr>
          </a:p>
        </p:txBody>
      </p:sp>
      <p:sp>
        <p:nvSpPr>
          <p:cNvPr id="174" name="TextShape 2"/>
          <p:cNvSpPr txBox="1"/>
          <p:nvPr/>
        </p:nvSpPr>
        <p:spPr bwMode="auto">
          <a:xfrm>
            <a:off x="914040" y="1599840"/>
            <a:ext cx="3809880" cy="4530600"/>
          </a:xfrm>
          <a:prstGeom prst="rect">
            <a:avLst/>
          </a:prstGeom>
          <a:noFill/>
          <a:ln w="0">
            <a:noFill/>
          </a:ln>
        </p:spPr>
        <p:txBody>
          <a:bodyPr>
            <a:normAutofit/>
          </a:bodyPr>
          <a:p>
            <a:pPr marL="342720" indent="-342720">
              <a:spcBef>
                <a:spcPts val="448"/>
              </a:spcBef>
              <a:buClr>
                <a:srgbClr val="B2B2B2"/>
              </a:buClr>
              <a:buSzPct val="90000"/>
              <a:buFont typeface="Wingdings"/>
              <a:buChar char="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1800" b="0" strike="noStrike" spc="-1">
                <a:solidFill>
                  <a:schemeClr val="bg1"/>
                </a:solidFill>
                <a:latin typeface="Arial"/>
              </a:rPr>
              <a:t>Очищают воздух,</a:t>
            </a:r>
            <a:br>
              <a:rPr>
                <a:solidFill>
                  <a:schemeClr val="bg1"/>
                </a:solidFill>
              </a:rPr>
            </a:br>
            <a:r>
              <a:rPr lang="ru-RU" sz="1800" b="0" strike="noStrike" spc="-1">
                <a:solidFill>
                  <a:schemeClr val="bg1"/>
                </a:solidFill>
                <a:latin typeface="Arial"/>
              </a:rPr>
              <a:t>Создают уют,</a:t>
            </a:r>
            <a:br>
              <a:rPr>
                <a:solidFill>
                  <a:schemeClr val="bg1"/>
                </a:solidFill>
              </a:rPr>
            </a:br>
            <a:r>
              <a:rPr lang="ru-RU" sz="1800" b="0" strike="noStrike" spc="-1">
                <a:solidFill>
                  <a:schemeClr val="bg1"/>
                </a:solidFill>
                <a:latin typeface="Arial"/>
              </a:rPr>
              <a:t>На окнах зеленеют,</a:t>
            </a:r>
            <a:br>
              <a:rPr>
                <a:solidFill>
                  <a:schemeClr val="bg1"/>
                </a:solidFill>
              </a:rPr>
            </a:br>
            <a:r>
              <a:rPr lang="ru-RU" sz="1800" b="0" strike="noStrike" spc="-1">
                <a:solidFill>
                  <a:schemeClr val="bg1"/>
                </a:solidFill>
                <a:latin typeface="Arial"/>
              </a:rPr>
              <a:t>Круглый год цветут.</a:t>
            </a:r>
            <a:endParaRPr sz="1800" b="0" strike="noStrike" spc="-1">
              <a:solidFill>
                <a:schemeClr val="bg1"/>
              </a:solidFill>
              <a:latin typeface="Arial"/>
            </a:endParaRPr>
          </a:p>
          <a:p>
            <a:pPr marL="342720" indent="-342720">
              <a:spcBef>
                <a:spcPts val="448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1800" b="0" strike="noStrike" spc="-1">
                <a:solidFill>
                  <a:schemeClr val="bg1"/>
                </a:solidFill>
                <a:latin typeface="Arial"/>
              </a:rPr>
              <a:t>                </a:t>
            </a:r>
            <a:r>
              <a:rPr lang="ru-RU" sz="1800" b="0" strike="noStrike" spc="-1">
                <a:solidFill>
                  <a:schemeClr val="bg1"/>
                </a:solidFill>
                <a:latin typeface="Arial"/>
              </a:rPr>
              <a:t>(</a:t>
            </a:r>
            <a:r>
              <a:rPr lang="ru-RU" sz="1800" b="0" i="1" strike="noStrike" spc="-1">
                <a:solidFill>
                  <a:schemeClr val="bg1"/>
                </a:solidFill>
                <a:latin typeface="Arial"/>
              </a:rPr>
              <a:t>Комнатные растения</a:t>
            </a:r>
            <a:r>
              <a:rPr lang="ru-RU" sz="1800" b="0" strike="noStrike" spc="-1">
                <a:solidFill>
                  <a:schemeClr val="bg1"/>
                </a:solidFill>
                <a:latin typeface="Arial"/>
              </a:rPr>
              <a:t>)</a:t>
            </a:r>
            <a:endParaRPr sz="1800" b="0" strike="noStrike" spc="-1">
              <a:solidFill>
                <a:schemeClr val="bg1"/>
              </a:solidFill>
              <a:latin typeface="Arial"/>
            </a:endParaRPr>
          </a:p>
          <a:p>
            <a:pPr marL="342720" indent="-342720">
              <a:spcBef>
                <a:spcPts val="448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sz="1800" b="0" strike="noStrike" spc="-1">
              <a:solidFill>
                <a:schemeClr val="bg1"/>
              </a:solidFill>
              <a:latin typeface="Arial"/>
            </a:endParaRPr>
          </a:p>
          <a:p>
            <a:pPr marL="342720" indent="-342720">
              <a:spcBef>
                <a:spcPts val="448"/>
              </a:spcBef>
              <a:buClr>
                <a:srgbClr val="B2B2B2"/>
              </a:buClr>
              <a:buSzPct val="90000"/>
              <a:buFont typeface="Wingdings"/>
              <a:buChar char="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1800" b="0" strike="noStrike" spc="-1">
                <a:solidFill>
                  <a:schemeClr val="bg1"/>
                </a:solidFill>
                <a:latin typeface="Arial"/>
              </a:rPr>
              <a:t>Накрыт бокал с водицей</a:t>
            </a:r>
            <a:br>
              <a:rPr>
                <a:solidFill>
                  <a:schemeClr val="bg1"/>
                </a:solidFill>
              </a:rPr>
            </a:br>
            <a:r>
              <a:rPr lang="ru-RU" sz="1800" b="0" strike="noStrike" spc="-1">
                <a:solidFill>
                  <a:schemeClr val="bg1"/>
                </a:solidFill>
                <a:latin typeface="Arial"/>
              </a:rPr>
              <a:t>Ежовой рукавицей.</a:t>
            </a:r>
            <a:endParaRPr sz="1800" b="0" strike="noStrike" spc="-1">
              <a:solidFill>
                <a:schemeClr val="bg1"/>
              </a:solidFill>
              <a:latin typeface="Arial"/>
            </a:endParaRPr>
          </a:p>
          <a:p>
            <a:pPr marL="342720" indent="-342720">
              <a:spcBef>
                <a:spcPts val="448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1800" b="0" strike="noStrike" spc="-1">
                <a:solidFill>
                  <a:schemeClr val="bg1"/>
                </a:solidFill>
                <a:latin typeface="Arial"/>
              </a:rPr>
              <a:t>                                   </a:t>
            </a:r>
            <a:endParaRPr sz="1800" b="0" strike="noStrike" spc="-1">
              <a:solidFill>
                <a:schemeClr val="bg1"/>
              </a:solidFill>
              <a:latin typeface="Arial"/>
            </a:endParaRPr>
          </a:p>
          <a:p>
            <a:pPr marL="342720" indent="-342720">
              <a:spcBef>
                <a:spcPts val="448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sz="1800" b="0" strike="noStrike" spc="-1">
              <a:solidFill>
                <a:schemeClr val="bg1"/>
              </a:solidFill>
              <a:latin typeface="Arial"/>
            </a:endParaRPr>
          </a:p>
          <a:p>
            <a:pPr marL="342720" indent="-342720">
              <a:spcBef>
                <a:spcPts val="448"/>
              </a:spcBef>
              <a:buClr>
                <a:srgbClr val="B2B2B2"/>
              </a:buClr>
              <a:buSzPct val="90000"/>
              <a:buFont typeface="Wingdings"/>
              <a:buChar char="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1800" b="0" strike="noStrike" spc="-1">
                <a:solidFill>
                  <a:schemeClr val="bg1"/>
                </a:solidFill>
                <a:latin typeface="Arial"/>
              </a:rPr>
              <a:t>Плоский, длинный, а не брус,</a:t>
            </a:r>
            <a:br>
              <a:rPr>
                <a:solidFill>
                  <a:schemeClr val="bg1"/>
                </a:solidFill>
              </a:rPr>
            </a:br>
            <a:r>
              <a:rPr lang="ru-RU" sz="1800" b="0" strike="noStrike" spc="-1">
                <a:solidFill>
                  <a:schemeClr val="bg1"/>
                </a:solidFill>
                <a:latin typeface="Arial"/>
              </a:rPr>
              <a:t>Полосат, а не арбуз.</a:t>
            </a:r>
            <a:endParaRPr sz="1800" b="0" strike="noStrike" spc="-1">
              <a:solidFill>
                <a:schemeClr val="bg1"/>
              </a:solidFill>
              <a:latin typeface="Arial"/>
            </a:endParaRPr>
          </a:p>
          <a:p>
            <a:pPr marL="342720" indent="-342720">
              <a:spcBef>
                <a:spcPts val="448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1800" b="0" strike="noStrike" spc="-1">
                <a:solidFill>
                  <a:srgbClr val="000000"/>
                </a:solidFill>
                <a:latin typeface="Arial"/>
              </a:rPr>
              <a:t>                                  </a:t>
            </a:r>
            <a:endParaRPr lang="en-US" sz="18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75" name="Picture 4" descr="g4Ni00NDh-382x300"/>
          <p:cNvPicPr/>
          <p:nvPr/>
        </p:nvPicPr>
        <p:blipFill>
          <a:blip r:embed="rId2"/>
          <a:stretch/>
        </p:blipFill>
        <p:spPr bwMode="auto">
          <a:xfrm>
            <a:off x="6227640" y="1484280"/>
            <a:ext cx="2305080" cy="1811520"/>
          </a:xfrm>
          <a:prstGeom prst="rect">
            <a:avLst/>
          </a:prstGeom>
          <a:ln w="0">
            <a:noFill/>
          </a:ln>
        </p:spPr>
      </p:pic>
      <p:pic>
        <p:nvPicPr>
          <p:cNvPr id="176" name="Picture 6" descr="echinocactus_grus"/>
          <p:cNvPicPr/>
          <p:nvPr/>
        </p:nvPicPr>
        <p:blipFill>
          <a:blip r:embed="rId3"/>
          <a:stretch/>
        </p:blipFill>
        <p:spPr bwMode="auto">
          <a:xfrm>
            <a:off x="4643280" y="3068640"/>
            <a:ext cx="2089440" cy="2089080"/>
          </a:xfrm>
          <a:prstGeom prst="rect">
            <a:avLst/>
          </a:prstGeom>
          <a:ln w="0">
            <a:noFill/>
          </a:ln>
        </p:spPr>
      </p:pic>
      <p:pic>
        <p:nvPicPr>
          <p:cNvPr id="177" name="Picture 7" descr="928202-243x300"/>
          <p:cNvPicPr/>
          <p:nvPr/>
        </p:nvPicPr>
        <p:blipFill>
          <a:blip r:embed="rId4"/>
          <a:stretch/>
        </p:blipFill>
        <p:spPr bwMode="auto">
          <a:xfrm>
            <a:off x="6804000" y="4076640"/>
            <a:ext cx="2157480" cy="266400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0"/>
    </mc:Choice>
    <mc:Fallback>
      <p:transition advClick="0"/>
    </mc:Fallback>
  </mc:AlternateContent>
  <p:timing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78" name="TextShape 1"/>
          <p:cNvSpPr txBox="1"/>
          <p:nvPr/>
        </p:nvSpPr>
        <p:spPr bwMode="auto">
          <a:xfrm>
            <a:off x="914400" y="277560"/>
            <a:ext cx="7772400" cy="11430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3800" b="0" strike="noStrike" spc="-1">
                <a:solidFill>
                  <a:schemeClr val="bg1"/>
                </a:solidFill>
                <a:latin typeface="Times New Roman"/>
              </a:rPr>
              <a:t>Проверь себя</a:t>
            </a:r>
            <a:endParaRPr sz="3800" b="0" strike="noStrike" spc="-1">
              <a:solidFill>
                <a:schemeClr val="bg1"/>
              </a:solidFill>
              <a:latin typeface="Times New Roman"/>
            </a:endParaRPr>
          </a:p>
        </p:txBody>
      </p:sp>
      <p:sp>
        <p:nvSpPr>
          <p:cNvPr id="179" name="TextShape 2"/>
          <p:cNvSpPr txBox="1"/>
          <p:nvPr/>
        </p:nvSpPr>
        <p:spPr bwMode="auto">
          <a:xfrm>
            <a:off x="914040" y="1599840"/>
            <a:ext cx="3809880" cy="4530600"/>
          </a:xfrm>
          <a:prstGeom prst="rect">
            <a:avLst/>
          </a:prstGeom>
          <a:noFill/>
          <a:ln w="0">
            <a:noFill/>
          </a:ln>
        </p:spPr>
        <p:txBody>
          <a:bodyPr>
            <a:normAutofit/>
          </a:bodyPr>
          <a:p>
            <a:pPr marL="342720" indent="-342720">
              <a:spcBef>
                <a:spcPts val="448"/>
              </a:spcBef>
              <a:buClr>
                <a:srgbClr val="B2B2B2"/>
              </a:buClr>
              <a:buSzPct val="90000"/>
              <a:buFont typeface="Wingdings"/>
              <a:buChar char="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1800" b="0" strike="noStrike" spc="-1">
                <a:solidFill>
                  <a:schemeClr val="bg1"/>
                </a:solidFill>
                <a:latin typeface="Arial"/>
              </a:rPr>
              <a:t>Лист с  желобочком,</a:t>
            </a:r>
            <a:br>
              <a:rPr>
                <a:solidFill>
                  <a:schemeClr val="bg1"/>
                </a:solidFill>
              </a:rPr>
            </a:br>
            <a:r>
              <a:rPr lang="ru-RU" sz="1800" b="0" strike="noStrike" spc="-1">
                <a:solidFill>
                  <a:schemeClr val="bg1"/>
                </a:solidFill>
                <a:latin typeface="Arial"/>
              </a:rPr>
              <a:t>Шипы имеет, а ранить не умеет,</a:t>
            </a:r>
            <a:br>
              <a:rPr>
                <a:solidFill>
                  <a:schemeClr val="bg1"/>
                </a:solidFill>
              </a:rPr>
            </a:br>
            <a:r>
              <a:rPr lang="ru-RU" sz="1800" b="0" strike="noStrike" spc="-1">
                <a:solidFill>
                  <a:schemeClr val="bg1"/>
                </a:solidFill>
                <a:latin typeface="Arial"/>
              </a:rPr>
              <a:t>Зато лечит нас в любой час.</a:t>
            </a:r>
            <a:endParaRPr sz="1800" b="0" strike="noStrike" spc="-1">
              <a:solidFill>
                <a:schemeClr val="bg1"/>
              </a:solidFill>
              <a:latin typeface="Arial"/>
            </a:endParaRPr>
          </a:p>
          <a:p>
            <a:pPr marL="342720" indent="-342720">
              <a:spcBef>
                <a:spcPts val="448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1800" b="0" strike="noStrike" spc="-1">
                <a:solidFill>
                  <a:schemeClr val="bg1"/>
                </a:solidFill>
                <a:latin typeface="Arial"/>
              </a:rPr>
              <a:t>                                        </a:t>
            </a:r>
            <a:endParaRPr sz="1800" b="0" strike="noStrike" spc="-1">
              <a:solidFill>
                <a:schemeClr val="bg1"/>
              </a:solidFill>
              <a:latin typeface="Arial"/>
            </a:endParaRPr>
          </a:p>
          <a:p>
            <a:pPr marL="342720" indent="-342720">
              <a:spcBef>
                <a:spcPts val="448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sz="1800" b="0" strike="noStrike" spc="-1">
              <a:solidFill>
                <a:schemeClr val="bg1"/>
              </a:solidFill>
              <a:latin typeface="Arial"/>
            </a:endParaRPr>
          </a:p>
          <a:p>
            <a:pPr marL="342720" indent="-342720">
              <a:spcBef>
                <a:spcPts val="448"/>
              </a:spcBef>
              <a:buClr>
                <a:srgbClr val="B2B2B2"/>
              </a:buClr>
              <a:buSzPct val="90000"/>
              <a:buFont typeface="Wingdings"/>
              <a:buChar char="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1800" b="0" strike="noStrike" spc="-1">
                <a:solidFill>
                  <a:schemeClr val="bg1"/>
                </a:solidFill>
                <a:latin typeface="Arial"/>
              </a:rPr>
              <a:t>Чтобы солнце сквозь стекло </a:t>
            </a:r>
            <a:br>
              <a:rPr>
                <a:solidFill>
                  <a:schemeClr val="bg1"/>
                </a:solidFill>
              </a:rPr>
            </a:br>
            <a:r>
              <a:rPr lang="ru-RU" sz="1800" b="0" strike="noStrike" spc="-1">
                <a:solidFill>
                  <a:schemeClr val="bg1"/>
                </a:solidFill>
                <a:latin typeface="Arial"/>
              </a:rPr>
              <a:t>К нам в окошко не пекло,</a:t>
            </a:r>
            <a:br>
              <a:rPr>
                <a:solidFill>
                  <a:schemeClr val="bg1"/>
                </a:solidFill>
              </a:rPr>
            </a:br>
            <a:r>
              <a:rPr lang="ru-RU" sz="1800" b="0" strike="noStrike" spc="-1">
                <a:solidFill>
                  <a:schemeClr val="bg1"/>
                </a:solidFill>
                <a:latin typeface="Arial"/>
              </a:rPr>
              <a:t>Я повешу шторочку</a:t>
            </a:r>
            <a:br>
              <a:rPr>
                <a:solidFill>
                  <a:schemeClr val="bg1"/>
                </a:solidFill>
              </a:rPr>
            </a:br>
            <a:r>
              <a:rPr lang="ru-RU" sz="1800" b="0" strike="noStrike" spc="-1">
                <a:solidFill>
                  <a:schemeClr val="bg1"/>
                </a:solidFill>
                <a:latin typeface="Arial"/>
              </a:rPr>
              <a:t>На белую распорочку,</a:t>
            </a:r>
            <a:br>
              <a:rPr>
                <a:solidFill>
                  <a:schemeClr val="bg1"/>
                </a:solidFill>
              </a:rPr>
            </a:br>
            <a:r>
              <a:rPr lang="ru-RU" sz="1800" b="0" strike="noStrike" spc="-1">
                <a:solidFill>
                  <a:schemeClr val="bg1"/>
                </a:solidFill>
                <a:latin typeface="Arial"/>
              </a:rPr>
              <a:t>Не крючком плетеную –</a:t>
            </a:r>
            <a:br>
              <a:rPr>
                <a:solidFill>
                  <a:schemeClr val="bg1"/>
                </a:solidFill>
              </a:rPr>
            </a:br>
            <a:r>
              <a:rPr lang="ru-RU" sz="1800" b="0" strike="noStrike" spc="-1">
                <a:solidFill>
                  <a:schemeClr val="bg1"/>
                </a:solidFill>
                <a:latin typeface="Arial"/>
              </a:rPr>
              <a:t>Живую и зеленую. </a:t>
            </a:r>
            <a:endParaRPr sz="1800" b="0" strike="noStrike" spc="-1">
              <a:solidFill>
                <a:schemeClr val="bg1"/>
              </a:solidFill>
              <a:latin typeface="Arial"/>
            </a:endParaRPr>
          </a:p>
        </p:txBody>
      </p:sp>
      <p:pic>
        <p:nvPicPr>
          <p:cNvPr id="180" name="Picture 7" descr="aloe"/>
          <p:cNvPicPr/>
          <p:nvPr/>
        </p:nvPicPr>
        <p:blipFill>
          <a:blip r:embed="rId2"/>
          <a:stretch/>
        </p:blipFill>
        <p:spPr bwMode="auto">
          <a:xfrm flipH="0" flipV="0">
            <a:off x="5003640" y="1362074"/>
            <a:ext cx="3665519" cy="2286000"/>
          </a:xfrm>
          <a:prstGeom prst="rect">
            <a:avLst/>
          </a:prstGeom>
          <a:ln w="0">
            <a:noFill/>
          </a:ln>
        </p:spPr>
      </p:pic>
      <p:pic>
        <p:nvPicPr>
          <p:cNvPr id="181" name="Picture 8" descr="_85"/>
          <p:cNvPicPr/>
          <p:nvPr/>
        </p:nvPicPr>
        <p:blipFill>
          <a:blip r:embed="rId3"/>
          <a:stretch/>
        </p:blipFill>
        <p:spPr bwMode="auto">
          <a:xfrm flipH="0" flipV="0">
            <a:off x="5003640" y="4029074"/>
            <a:ext cx="3665519" cy="241287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0"/>
    </mc:Choice>
    <mc:Fallback>
      <p:transition advClick="0"/>
    </mc:Fallback>
  </mc:AlternateContent>
  <p:timing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82" name="TextShape 1"/>
          <p:cNvSpPr txBox="1"/>
          <p:nvPr/>
        </p:nvSpPr>
        <p:spPr bwMode="auto">
          <a:xfrm>
            <a:off x="914400" y="277560"/>
            <a:ext cx="7772400" cy="11430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3800" b="0" strike="noStrike" spc="-1">
                <a:solidFill>
                  <a:schemeClr val="bg1"/>
                </a:solidFill>
                <a:latin typeface="Times New Roman"/>
              </a:rPr>
              <a:t>Проверь себя</a:t>
            </a:r>
            <a:endParaRPr sz="3800" b="0" strike="noStrike" spc="-1">
              <a:solidFill>
                <a:schemeClr val="bg1"/>
              </a:solidFill>
              <a:latin typeface="Times New Roman"/>
            </a:endParaRPr>
          </a:p>
        </p:txBody>
      </p:sp>
      <p:sp>
        <p:nvSpPr>
          <p:cNvPr id="183" name="TextShape 2"/>
          <p:cNvSpPr txBox="1"/>
          <p:nvPr/>
        </p:nvSpPr>
        <p:spPr bwMode="auto">
          <a:xfrm>
            <a:off x="914400" y="1599840"/>
            <a:ext cx="7772400" cy="4530600"/>
          </a:xfrm>
          <a:prstGeom prst="rect">
            <a:avLst/>
          </a:prstGeom>
          <a:noFill/>
          <a:ln w="0">
            <a:noFill/>
          </a:ln>
        </p:spPr>
        <p:txBody>
          <a:bodyPr>
            <a:normAutofit/>
          </a:bodyPr>
          <a:p>
            <a:pPr marL="342720" indent="-342720">
              <a:spcBef>
                <a:spcPts val="499"/>
              </a:spcBef>
              <a:buClr>
                <a:srgbClr val="B2B2B2"/>
              </a:buClr>
              <a:buSzPct val="90000"/>
              <a:buFont typeface="Wingdings"/>
              <a:buChar char="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400" b="0" strike="noStrike" spc="-1">
                <a:solidFill>
                  <a:schemeClr val="bg1"/>
                </a:solidFill>
                <a:latin typeface="Arial"/>
              </a:rPr>
              <a:t>В каких произведениях встречаются цветы, комнатные растения?</a:t>
            </a:r>
            <a:r>
              <a:rPr lang="ru-RU" sz="2800" b="0" strike="noStrike" spc="-1">
                <a:solidFill>
                  <a:schemeClr val="bg1"/>
                </a:solidFill>
                <a:latin typeface="Arial"/>
              </a:rPr>
              <a:t>                                          </a:t>
            </a:r>
            <a:r>
              <a:rPr lang="ru-RU" sz="2000" b="0" strike="noStrike" spc="-1">
                <a:solidFill>
                  <a:schemeClr val="bg1"/>
                </a:solidFill>
                <a:latin typeface="Arial"/>
              </a:rPr>
              <a:t>(«Аленький цветочек», «Цветик – семицветик», «Дюймовочка», «Сказки комнатных растений» и др.)</a:t>
            </a:r>
            <a:endParaRPr sz="2000" b="0" strike="noStrike" spc="-1">
              <a:solidFill>
                <a:schemeClr val="bg1"/>
              </a:solidFill>
              <a:latin typeface="Arial"/>
            </a:endParaRPr>
          </a:p>
          <a:p>
            <a:pPr marL="342720" indent="-342720">
              <a:spcBef>
                <a:spcPts val="499"/>
              </a:spcBef>
              <a:buClr>
                <a:srgbClr val="B2B2B2"/>
              </a:buClr>
              <a:buSzPct val="90000"/>
              <a:buFont typeface="Wingdings"/>
              <a:buChar char="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sz="2000" b="0" strike="noStrike" spc="-1">
              <a:solidFill>
                <a:schemeClr val="bg1"/>
              </a:solidFill>
              <a:latin typeface="Arial"/>
            </a:endParaRPr>
          </a:p>
          <a:p>
            <a:pPr marL="342720" indent="-342720">
              <a:spcBef>
                <a:spcPts val="499"/>
              </a:spcBef>
              <a:buClr>
                <a:srgbClr val="B2B2B2"/>
              </a:buClr>
              <a:buSzPct val="90000"/>
              <a:buFont typeface="Wingdings"/>
              <a:buChar char="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sz="2000" b="0" strike="noStrike" spc="-1">
              <a:solidFill>
                <a:schemeClr val="bg1"/>
              </a:solidFill>
              <a:latin typeface="Arial"/>
            </a:endParaRPr>
          </a:p>
          <a:p>
            <a:pPr marL="342720" indent="-342720">
              <a:spcBef>
                <a:spcPts val="598"/>
              </a:spcBef>
              <a:buClr>
                <a:srgbClr val="B2B2B2"/>
              </a:buClr>
              <a:buSzPct val="90000"/>
              <a:buFont typeface="Wingdings"/>
              <a:buChar char="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400" b="0" strike="noStrike" spc="-1">
                <a:solidFill>
                  <a:schemeClr val="bg1"/>
                </a:solidFill>
                <a:latin typeface="Arial"/>
              </a:rPr>
              <a:t>Что нужно для жизни и роста комнатным растениям?</a:t>
            </a:r>
            <a:endParaRPr sz="2400" b="0" strike="noStrike" spc="-1">
              <a:solidFill>
                <a:schemeClr val="bg1"/>
              </a:solidFill>
              <a:latin typeface="Arial"/>
            </a:endParaRPr>
          </a:p>
        </p:txBody>
      </p:sp>
      <p:pic>
        <p:nvPicPr>
          <p:cNvPr id="184" name="Picture 4" descr="Reading_4"/>
          <p:cNvPicPr/>
          <p:nvPr/>
        </p:nvPicPr>
        <p:blipFill>
          <a:blip r:embed="rId2"/>
          <a:stretch/>
        </p:blipFill>
        <p:spPr bwMode="auto">
          <a:xfrm>
            <a:off x="3780000" y="4292640"/>
            <a:ext cx="3744720" cy="234792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0"/>
    </mc:Choice>
    <mc:Fallback>
      <p:transition advClick="0"/>
    </mc:Fallback>
  </mc:AlternateContent>
  <p:timing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108134709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flipH="0" flipV="0">
            <a:off x="368175" y="988724"/>
            <a:ext cx="3951899" cy="5269200"/>
          </a:xfrm>
          <a:prstGeom prst="rect">
            <a:avLst/>
          </a:prstGeom>
        </p:spPr>
      </p:pic>
      <p:pic>
        <p:nvPicPr>
          <p:cNvPr id="402781917" name="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 flipH="0" flipV="0">
            <a:off x="4792049" y="988724"/>
            <a:ext cx="3951900" cy="52692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0"/>
    </mc:Choice>
    <mc:Fallback>
      <p:transition advClick="0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072714044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flipH="0" flipV="0">
            <a:off x="1039199" y="1087149"/>
            <a:ext cx="3428025" cy="4570700"/>
          </a:xfrm>
          <a:prstGeom prst="rect">
            <a:avLst/>
          </a:prstGeom>
        </p:spPr>
      </p:pic>
      <p:pic>
        <p:nvPicPr>
          <p:cNvPr id="1424362606" name="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 flipH="0" flipV="0">
            <a:off x="5110162" y="1087149"/>
            <a:ext cx="3428025" cy="45707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0"/>
    </mc:Choice>
    <mc:Fallback>
      <p:transition advClick="0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32" name="TextShape 1"/>
          <p:cNvSpPr txBox="1"/>
          <p:nvPr/>
        </p:nvSpPr>
        <p:spPr bwMode="auto">
          <a:xfrm>
            <a:off x="914400" y="382335"/>
            <a:ext cx="7772400" cy="11430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4200" b="0" strike="noStrike" spc="-1">
                <a:solidFill>
                  <a:schemeClr val="bg1"/>
                </a:solidFill>
                <a:latin typeface="Times New Roman"/>
              </a:rPr>
              <a:t>МОЛОДЦЫ!!!</a:t>
            </a:r>
            <a:endParaRPr sz="4200" b="0" strike="noStrike" spc="-1">
              <a:solidFill>
                <a:schemeClr val="bg1"/>
              </a:solidFill>
              <a:latin typeface="Times New Roman"/>
            </a:endParaRPr>
          </a:p>
        </p:txBody>
      </p:sp>
      <p:pic>
        <p:nvPicPr>
          <p:cNvPr id="233" name="Picture 6" descr="index"/>
          <p:cNvPicPr/>
          <p:nvPr/>
        </p:nvPicPr>
        <p:blipFill>
          <a:blip r:embed="rId2"/>
          <a:stretch/>
        </p:blipFill>
        <p:spPr bwMode="auto">
          <a:xfrm flipH="0" flipV="0">
            <a:off x="1877399" y="2219325"/>
            <a:ext cx="6079320" cy="3894194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0"/>
    </mc:Choice>
    <mc:Fallback>
      <p:transition advClick="0"/>
    </mc:Fallback>
  </mc:AlternateContent>
  <p:timing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4" name="TextShape 1"/>
          <p:cNvSpPr txBox="1"/>
          <p:nvPr/>
        </p:nvSpPr>
        <p:spPr bwMode="auto">
          <a:xfrm>
            <a:off x="914400" y="277560"/>
            <a:ext cx="7772400" cy="11430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3800" b="0" strike="noStrike" spc="-1">
                <a:solidFill>
                  <a:schemeClr val="bg1"/>
                </a:solidFill>
                <a:latin typeface="Times New Roman"/>
              </a:rPr>
              <a:t>Зачем нам нужны комнатные растения?</a:t>
            </a:r>
            <a:endParaRPr sz="3800" b="0" strike="noStrike" spc="-1">
              <a:solidFill>
                <a:schemeClr val="bg1"/>
              </a:solidFill>
              <a:latin typeface="Times New Roman"/>
            </a:endParaRPr>
          </a:p>
        </p:txBody>
      </p:sp>
      <p:sp>
        <p:nvSpPr>
          <p:cNvPr id="105" name="TextShape 2"/>
          <p:cNvSpPr txBox="1"/>
          <p:nvPr/>
        </p:nvSpPr>
        <p:spPr bwMode="auto">
          <a:xfrm>
            <a:off x="914040" y="1599840"/>
            <a:ext cx="3809880" cy="4530600"/>
          </a:xfrm>
          <a:prstGeom prst="rect">
            <a:avLst/>
          </a:prstGeom>
          <a:noFill/>
          <a:ln w="0">
            <a:noFill/>
          </a:ln>
        </p:spPr>
        <p:txBody>
          <a:bodyPr>
            <a:normAutofit/>
          </a:bodyPr>
          <a:p>
            <a:pPr>
              <a:spcBef>
                <a:spcPts val="598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400" b="0" strike="noStrike" spc="-1">
                <a:solidFill>
                  <a:schemeClr val="bg1"/>
                </a:solidFill>
                <a:latin typeface="Arial"/>
              </a:rPr>
              <a:t>ЦВЕТЫ СОЗДАЮТ УЮТ И КРАСОТУ В ДОМЕ И ДЕТСКОМ САДУ.</a:t>
            </a:r>
            <a:endParaRPr sz="2400" b="0" strike="noStrike" spc="-1">
              <a:solidFill>
                <a:schemeClr val="bg1"/>
              </a:solidFill>
              <a:latin typeface="Arial"/>
            </a:endParaRPr>
          </a:p>
        </p:txBody>
      </p:sp>
      <p:sp>
        <p:nvSpPr>
          <p:cNvPr id="107" name="CustomShape 3"/>
          <p:cNvSpPr/>
          <p:nvPr/>
        </p:nvSpPr>
        <p:spPr bwMode="auto">
          <a:xfrm>
            <a:off x="155520" y="46080"/>
            <a:ext cx="304920" cy="304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08" name="CustomShape 4"/>
          <p:cNvSpPr/>
          <p:nvPr/>
        </p:nvSpPr>
        <p:spPr bwMode="auto">
          <a:xfrm>
            <a:off x="155520" y="46080"/>
            <a:ext cx="304920" cy="304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09" name="CustomShape 5"/>
          <p:cNvSpPr/>
          <p:nvPr/>
        </p:nvSpPr>
        <p:spPr bwMode="auto">
          <a:xfrm>
            <a:off x="155520" y="46080"/>
            <a:ext cx="304920" cy="3049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751047540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flipH="0" flipV="0">
            <a:off x="1238192" y="3053865"/>
            <a:ext cx="2744232" cy="3385232"/>
          </a:xfrm>
          <a:prstGeom prst="rect">
            <a:avLst/>
          </a:prstGeom>
        </p:spPr>
      </p:pic>
      <p:pic>
        <p:nvPicPr>
          <p:cNvPr id="1258600093" name="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 flipH="0" flipV="0">
            <a:off x="5020650" y="1599840"/>
            <a:ext cx="3409950" cy="48577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0"/>
    </mc:Choice>
    <mc:Fallback>
      <p:transition advClick="0"/>
    </mc:Fallback>
  </mc:AlternateContent>
  <p:timing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1" name="TextShape 1"/>
          <p:cNvSpPr txBox="1"/>
          <p:nvPr/>
        </p:nvSpPr>
        <p:spPr bwMode="auto">
          <a:xfrm>
            <a:off x="914400" y="277560"/>
            <a:ext cx="7772400" cy="11430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3800" b="0" strike="noStrike" spc="-1">
                <a:solidFill>
                  <a:schemeClr val="bg1"/>
                </a:solidFill>
                <a:latin typeface="Times New Roman"/>
              </a:rPr>
              <a:t>Зачем нам нужны комнатные растения?</a:t>
            </a:r>
            <a:endParaRPr sz="3800" b="0" strike="noStrike" spc="-1">
              <a:solidFill>
                <a:schemeClr val="bg1"/>
              </a:solidFill>
              <a:latin typeface="Times New Roman"/>
            </a:endParaRPr>
          </a:p>
        </p:txBody>
      </p:sp>
      <p:sp>
        <p:nvSpPr>
          <p:cNvPr id="112" name="TextShape 2"/>
          <p:cNvSpPr txBox="1"/>
          <p:nvPr/>
        </p:nvSpPr>
        <p:spPr bwMode="auto">
          <a:xfrm>
            <a:off x="914400" y="1599840"/>
            <a:ext cx="7772400" cy="4530600"/>
          </a:xfrm>
          <a:prstGeom prst="rect">
            <a:avLst/>
          </a:prstGeom>
          <a:noFill/>
          <a:ln w="0">
            <a:noFill/>
          </a:ln>
        </p:spPr>
        <p:txBody>
          <a:bodyPr>
            <a:normAutofit/>
          </a:bodyPr>
          <a:p>
            <a:pPr>
              <a:spcBef>
                <a:spcPts val="598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400" b="0" strike="noStrike" spc="-1">
                <a:solidFill>
                  <a:schemeClr val="bg1"/>
                </a:solidFill>
                <a:latin typeface="Arial"/>
              </a:rPr>
              <a:t>РАСТЕНИЯ ОБОГАЩАЮТ ВОЗДУХ КИСЛОРОДОМ.</a:t>
            </a:r>
            <a:endParaRPr sz="2400" b="0" strike="noStrike" spc="-1">
              <a:solidFill>
                <a:schemeClr val="bg1"/>
              </a:solidFill>
              <a:latin typeface="Arial"/>
            </a:endParaRPr>
          </a:p>
        </p:txBody>
      </p:sp>
      <p:pic>
        <p:nvPicPr>
          <p:cNvPr id="366392662" name="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 flipH="0" flipV="0">
            <a:off x="1401149" y="2587989"/>
            <a:ext cx="6181725" cy="390160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0"/>
    </mc:Choice>
    <mc:Fallback>
      <p:transition advClick="0"/>
    </mc:Fallback>
  </mc:AlternateContent>
  <p:timing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4" name="TextShape 1"/>
          <p:cNvSpPr txBox="1"/>
          <p:nvPr/>
        </p:nvSpPr>
        <p:spPr bwMode="auto">
          <a:xfrm>
            <a:off x="914400" y="277560"/>
            <a:ext cx="7772400" cy="11430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3800" b="0" strike="noStrike" spc="-1">
                <a:solidFill>
                  <a:schemeClr val="bg1"/>
                </a:solidFill>
                <a:latin typeface="Times New Roman"/>
              </a:rPr>
              <a:t>Главные производители кислорода</a:t>
            </a:r>
            <a:endParaRPr sz="3800" b="0" strike="noStrike" spc="-1">
              <a:solidFill>
                <a:schemeClr val="bg1"/>
              </a:solidFill>
              <a:latin typeface="Times New Roman"/>
            </a:endParaRPr>
          </a:p>
        </p:txBody>
      </p:sp>
      <p:sp>
        <p:nvSpPr>
          <p:cNvPr id="115" name="TextShape 2"/>
          <p:cNvSpPr txBox="1"/>
          <p:nvPr/>
        </p:nvSpPr>
        <p:spPr bwMode="auto">
          <a:xfrm>
            <a:off x="914040" y="1599840"/>
            <a:ext cx="3809880" cy="4530600"/>
          </a:xfrm>
          <a:prstGeom prst="rect">
            <a:avLst/>
          </a:prstGeom>
          <a:noFill/>
          <a:ln w="0">
            <a:noFill/>
          </a:ln>
        </p:spPr>
        <p:txBody>
          <a:bodyPr>
            <a:normAutofit/>
          </a:bodyPr>
          <a:p>
            <a:pPr>
              <a:spcBef>
                <a:spcPts val="598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400" b="0" strike="noStrike" spc="-1">
                <a:solidFill>
                  <a:schemeClr val="bg1"/>
                </a:solidFill>
                <a:latin typeface="Arial"/>
              </a:rPr>
              <a:t>ХЛОРОФИТУМ</a:t>
            </a: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  <a:p>
            <a:pPr marL="342720" indent="-342720">
              <a:spcBef>
                <a:spcPts val="598"/>
              </a:spcBef>
              <a:buClr>
                <a:srgbClr val="B2B2B2"/>
              </a:buClr>
              <a:buSzPct val="90000"/>
              <a:buFont typeface="Wingdings"/>
              <a:buChar char="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  <a:p>
            <a:pPr marL="342720" indent="-342720">
              <a:spcBef>
                <a:spcPts val="598"/>
              </a:spcBef>
              <a:buClr>
                <a:srgbClr val="B2B2B2"/>
              </a:buClr>
              <a:buSzPct val="90000"/>
              <a:buFont typeface="Wingdings"/>
              <a:buChar char="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  <a:p>
            <a:pPr>
              <a:spcBef>
                <a:spcPts val="598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400" b="0" strike="noStrike" spc="-1">
                <a:solidFill>
                  <a:schemeClr val="bg1"/>
                </a:solidFill>
                <a:latin typeface="Arial"/>
              </a:rPr>
              <a:t>САНСЕВЬЕРА</a:t>
            </a: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  <a:p>
            <a:pPr marL="342720" indent="-342720">
              <a:spcBef>
                <a:spcPts val="598"/>
              </a:spcBef>
              <a:buClr>
                <a:srgbClr val="B2B2B2"/>
              </a:buClr>
              <a:buSzPct val="90000"/>
              <a:buFont typeface="Wingdings"/>
              <a:buChar char="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  <a:p>
            <a:pPr marL="342720" indent="-342720">
              <a:spcBef>
                <a:spcPts val="598"/>
              </a:spcBef>
              <a:buClr>
                <a:srgbClr val="B2B2B2"/>
              </a:buClr>
              <a:buSzPct val="90000"/>
              <a:buFont typeface="Wingdings"/>
              <a:buChar char="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  <a:p>
            <a:pPr>
              <a:spcBef>
                <a:spcPts val="598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400" b="0" strike="noStrike" spc="-1">
                <a:solidFill>
                  <a:schemeClr val="bg1"/>
                </a:solidFill>
                <a:latin typeface="Arial"/>
              </a:rPr>
              <a:t>ТРАДЕСКАНЦИЯ</a:t>
            </a: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16" name="Picture 8" descr="1-414x300"/>
          <p:cNvPicPr/>
          <p:nvPr/>
        </p:nvPicPr>
        <p:blipFill>
          <a:blip r:embed="rId2"/>
          <a:stretch/>
        </p:blipFill>
        <p:spPr bwMode="auto">
          <a:xfrm>
            <a:off x="4284720" y="1484280"/>
            <a:ext cx="2879640" cy="2085840"/>
          </a:xfrm>
          <a:prstGeom prst="rect">
            <a:avLst/>
          </a:prstGeom>
          <a:ln w="0">
            <a:noFill/>
          </a:ln>
        </p:spPr>
      </p:pic>
      <p:pic>
        <p:nvPicPr>
          <p:cNvPr id="117" name="Picture 10" descr="index"/>
          <p:cNvPicPr/>
          <p:nvPr/>
        </p:nvPicPr>
        <p:blipFill>
          <a:blip r:embed="rId3"/>
          <a:stretch/>
        </p:blipFill>
        <p:spPr bwMode="auto">
          <a:xfrm>
            <a:off x="5796000" y="3213000"/>
            <a:ext cx="3168720" cy="2108160"/>
          </a:xfrm>
          <a:prstGeom prst="rect">
            <a:avLst/>
          </a:prstGeom>
          <a:ln w="0">
            <a:noFill/>
          </a:ln>
        </p:spPr>
      </p:pic>
      <p:pic>
        <p:nvPicPr>
          <p:cNvPr id="118" name="Picture 11" descr="index"/>
          <p:cNvPicPr/>
          <p:nvPr/>
        </p:nvPicPr>
        <p:blipFill>
          <a:blip r:embed="rId4"/>
          <a:stretch/>
        </p:blipFill>
        <p:spPr bwMode="auto">
          <a:xfrm>
            <a:off x="3635280" y="4508640"/>
            <a:ext cx="2880000" cy="215712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0"/>
    </mc:Choice>
    <mc:Fallback>
      <p:transition advClick="0"/>
    </mc:Fallback>
  </mc:AlternateContent>
  <p:timing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19" name="TextShape 1"/>
          <p:cNvSpPr txBox="1"/>
          <p:nvPr/>
        </p:nvSpPr>
        <p:spPr bwMode="auto">
          <a:xfrm>
            <a:off x="914400" y="277560"/>
            <a:ext cx="7772400" cy="11430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3800" b="0" strike="noStrike" spc="-1">
                <a:solidFill>
                  <a:schemeClr val="bg1"/>
                </a:solidFill>
                <a:latin typeface="Times New Roman"/>
              </a:rPr>
              <a:t>Зачем нам нужны комнатные растения?</a:t>
            </a:r>
            <a:endParaRPr lang="en-US" sz="3800" b="0" strike="noStrike" spc="-1">
              <a:solidFill>
                <a:srgbClr val="330033"/>
              </a:solidFill>
              <a:latin typeface="Times New Roman"/>
            </a:endParaRPr>
          </a:p>
        </p:txBody>
      </p:sp>
      <p:sp>
        <p:nvSpPr>
          <p:cNvPr id="120" name="TextShape 2"/>
          <p:cNvSpPr txBox="1"/>
          <p:nvPr/>
        </p:nvSpPr>
        <p:spPr bwMode="auto">
          <a:xfrm>
            <a:off x="914400" y="1599840"/>
            <a:ext cx="7772400" cy="2189160"/>
          </a:xfrm>
          <a:prstGeom prst="rect">
            <a:avLst/>
          </a:prstGeom>
          <a:noFill/>
          <a:ln w="0">
            <a:noFill/>
          </a:ln>
        </p:spPr>
        <p:txBody>
          <a:bodyPr>
            <a:normAutofit/>
          </a:bodyPr>
          <a:p>
            <a:pPr algn="ctr">
              <a:spcBef>
                <a:spcPts val="598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400" b="0" strike="noStrike" spc="-1">
                <a:solidFill>
                  <a:schemeClr val="bg1"/>
                </a:solidFill>
                <a:latin typeface="Arial"/>
              </a:rPr>
              <a:t>ЦЕЛИТЕЛЬНЫЕ СВОЙСТВА КОМНАТНЫХ РАСТЕНИЙ</a:t>
            </a:r>
            <a:endParaRPr sz="2400" b="0" strike="noStrike" spc="-1">
              <a:solidFill>
                <a:schemeClr val="bg1"/>
              </a:solidFill>
              <a:latin typeface="Arial"/>
            </a:endParaRPr>
          </a:p>
        </p:txBody>
      </p:sp>
      <p:pic>
        <p:nvPicPr>
          <p:cNvPr id="121" name="Picture 11" descr="footer"/>
          <p:cNvPicPr/>
          <p:nvPr/>
        </p:nvPicPr>
        <p:blipFill>
          <a:blip r:embed="rId2"/>
          <a:stretch/>
        </p:blipFill>
        <p:spPr bwMode="auto">
          <a:xfrm>
            <a:off x="2411280" y="2852640"/>
            <a:ext cx="4176720" cy="307044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0"/>
    </mc:Choice>
    <mc:Fallback>
      <p:transition advClick="0"/>
    </mc:Fallback>
  </mc:AlternateContent>
  <p:timing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2" name="TextShape 1"/>
          <p:cNvSpPr txBox="1"/>
          <p:nvPr/>
        </p:nvSpPr>
        <p:spPr bwMode="auto">
          <a:xfrm>
            <a:off x="914400" y="277560"/>
            <a:ext cx="7772400" cy="11430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4200" b="0" strike="noStrike" spc="-1">
                <a:solidFill>
                  <a:schemeClr val="bg1"/>
                </a:solidFill>
                <a:latin typeface="Times New Roman"/>
              </a:rPr>
              <a:t>РАСТЕНИЯ  -  ДОКТОРА</a:t>
            </a:r>
            <a:endParaRPr sz="4200" b="0" strike="noStrike" spc="-1">
              <a:solidFill>
                <a:schemeClr val="bg1"/>
              </a:solidFill>
              <a:latin typeface="Times New Roman"/>
            </a:endParaRPr>
          </a:p>
        </p:txBody>
      </p:sp>
      <p:sp>
        <p:nvSpPr>
          <p:cNvPr id="123" name="TextShape 2"/>
          <p:cNvSpPr txBox="1"/>
          <p:nvPr/>
        </p:nvSpPr>
        <p:spPr bwMode="auto">
          <a:xfrm>
            <a:off x="914040" y="1599840"/>
            <a:ext cx="3809880" cy="4530600"/>
          </a:xfrm>
          <a:prstGeom prst="rect">
            <a:avLst/>
          </a:prstGeom>
          <a:noFill/>
          <a:ln w="0">
            <a:noFill/>
          </a:ln>
        </p:spPr>
        <p:txBody>
          <a:bodyPr>
            <a:normAutofit/>
          </a:bodyPr>
          <a:p>
            <a:pPr marL="342720" indent="-342720">
              <a:lnSpc>
                <a:spcPct val="80000"/>
              </a:lnSpc>
              <a:spcBef>
                <a:spcPts val="499"/>
              </a:spcBef>
              <a:buClr>
                <a:srgbClr val="B2B2B2"/>
              </a:buClr>
              <a:buSzPct val="90000"/>
              <a:buFont typeface="Wingdings"/>
              <a:buChar char="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000" b="0" strike="noStrike" spc="-1">
                <a:solidFill>
                  <a:schemeClr val="bg1"/>
                </a:solidFill>
                <a:latin typeface="Arial"/>
              </a:rPr>
              <a:t>АЛОЭ</a:t>
            </a:r>
            <a:endParaRPr sz="2000" b="0" strike="noStrike" spc="-1">
              <a:solidFill>
                <a:schemeClr val="bg1"/>
              </a:solidFill>
              <a:latin typeface="Arial"/>
            </a:endParaRPr>
          </a:p>
          <a:p>
            <a:pPr marL="342720" indent="-342720">
              <a:lnSpc>
                <a:spcPct val="80000"/>
              </a:lnSpc>
              <a:spcBef>
                <a:spcPts val="298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sz="1200" b="0" strike="noStrike" spc="-1">
                <a:solidFill>
                  <a:schemeClr val="bg1"/>
                </a:solidFill>
                <a:latin typeface="Arial"/>
              </a:rPr>
              <a:t>(</a:t>
            </a:r>
            <a:r>
              <a:rPr lang="ru-RU" sz="1200" b="0" strike="noStrike" spc="-1">
                <a:solidFill>
                  <a:schemeClr val="bg1"/>
                </a:solidFill>
                <a:latin typeface="Arial"/>
              </a:rPr>
              <a:t>ранозаживляющее, </a:t>
            </a:r>
            <a:endParaRPr sz="1200" b="0" strike="noStrike" spc="-1">
              <a:solidFill>
                <a:schemeClr val="bg1"/>
              </a:solidFill>
              <a:latin typeface="Arial"/>
            </a:endParaRPr>
          </a:p>
          <a:p>
            <a:pPr marL="342720" indent="-342720">
              <a:lnSpc>
                <a:spcPct val="80000"/>
              </a:lnSpc>
              <a:spcBef>
                <a:spcPts val="298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1200" b="0" strike="noStrike" spc="-1">
                <a:solidFill>
                  <a:schemeClr val="bg1"/>
                </a:solidFill>
                <a:latin typeface="Arial"/>
              </a:rPr>
              <a:t>простуда, стоматит)</a:t>
            </a:r>
            <a:endParaRPr sz="1200" b="0" strike="noStrike" spc="-1">
              <a:solidFill>
                <a:schemeClr val="bg1"/>
              </a:solidFill>
              <a:latin typeface="Arial"/>
            </a:endParaRPr>
          </a:p>
          <a:p>
            <a:pPr marL="342720" indent="-342720">
              <a:lnSpc>
                <a:spcPct val="80000"/>
              </a:lnSpc>
              <a:spcBef>
                <a:spcPts val="499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  <a:p>
            <a:pPr marL="342720" indent="-342720">
              <a:lnSpc>
                <a:spcPct val="80000"/>
              </a:lnSpc>
              <a:spcBef>
                <a:spcPts val="499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  <a:p>
            <a:pPr marL="342720" indent="-342720">
              <a:lnSpc>
                <a:spcPct val="80000"/>
              </a:lnSpc>
              <a:spcBef>
                <a:spcPts val="499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  <a:p>
            <a:pPr marL="342720" indent="-342720">
              <a:lnSpc>
                <a:spcPct val="80000"/>
              </a:lnSpc>
              <a:spcBef>
                <a:spcPts val="499"/>
              </a:spcBef>
              <a:buClr>
                <a:srgbClr val="B2B2B2"/>
              </a:buClr>
              <a:buSzPct val="90000"/>
              <a:buFont typeface="Wingdings"/>
              <a:buChar char="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000" b="0" strike="noStrike" spc="-1">
                <a:solidFill>
                  <a:schemeClr val="bg1"/>
                </a:solidFill>
                <a:latin typeface="Arial"/>
              </a:rPr>
              <a:t>КАЛАНХОЭ</a:t>
            </a:r>
            <a:endParaRPr sz="2000" b="0" strike="noStrike" spc="-1">
              <a:solidFill>
                <a:schemeClr val="bg1"/>
              </a:solidFill>
              <a:latin typeface="Arial"/>
            </a:endParaRPr>
          </a:p>
          <a:p>
            <a:pPr marL="342720" indent="-342720">
              <a:lnSpc>
                <a:spcPct val="80000"/>
              </a:lnSpc>
              <a:spcBef>
                <a:spcPts val="298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1200" b="0" strike="noStrike" spc="-1">
                <a:solidFill>
                  <a:schemeClr val="bg1"/>
                </a:solidFill>
                <a:latin typeface="Arial"/>
              </a:rPr>
              <a:t>(лечение ран, заболевания горла,</a:t>
            </a:r>
            <a:endParaRPr sz="1200" b="0" strike="noStrike" spc="-1">
              <a:solidFill>
                <a:schemeClr val="bg1"/>
              </a:solidFill>
              <a:latin typeface="Arial"/>
            </a:endParaRPr>
          </a:p>
          <a:p>
            <a:pPr marL="342720" indent="-342720">
              <a:lnSpc>
                <a:spcPct val="80000"/>
              </a:lnSpc>
              <a:spcBef>
                <a:spcPts val="298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1200" b="0" strike="noStrike" spc="-1">
                <a:solidFill>
                  <a:schemeClr val="bg1"/>
                </a:solidFill>
                <a:latin typeface="Arial"/>
              </a:rPr>
              <a:t>насморк)</a:t>
            </a:r>
            <a:endParaRPr sz="1200" b="0" strike="noStrike" spc="-1">
              <a:solidFill>
                <a:schemeClr val="bg1"/>
              </a:solidFill>
              <a:latin typeface="Arial"/>
            </a:endParaRPr>
          </a:p>
          <a:p>
            <a:pPr marL="342720" indent="-342720">
              <a:lnSpc>
                <a:spcPct val="80000"/>
              </a:lnSpc>
              <a:spcBef>
                <a:spcPts val="499"/>
              </a:spcBef>
              <a:buClr>
                <a:srgbClr val="B2B2B2"/>
              </a:buClr>
              <a:buSzPct val="90000"/>
              <a:buFont typeface="Wingdings"/>
              <a:buChar char="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  <a:p>
            <a:pPr marL="342720" indent="-342720">
              <a:lnSpc>
                <a:spcPct val="80000"/>
              </a:lnSpc>
              <a:spcBef>
                <a:spcPts val="499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  <a:p>
            <a:pPr marL="342720" indent="-342720">
              <a:lnSpc>
                <a:spcPct val="80000"/>
              </a:lnSpc>
              <a:spcBef>
                <a:spcPts val="499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lang="en-US" sz="1200" b="0" strike="noStrike" spc="-1">
              <a:solidFill>
                <a:srgbClr val="000000"/>
              </a:solidFill>
              <a:latin typeface="Arial"/>
            </a:endParaRPr>
          </a:p>
          <a:p>
            <a:pPr marL="342720" indent="-342720">
              <a:lnSpc>
                <a:spcPct val="80000"/>
              </a:lnSpc>
              <a:spcBef>
                <a:spcPts val="499"/>
              </a:spcBef>
              <a:buClr>
                <a:srgbClr val="B2B2B2"/>
              </a:buClr>
              <a:buSzPct val="90000"/>
              <a:buFont typeface="Wingdings"/>
              <a:buChar char=""/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000" b="0" strike="noStrike" spc="-1">
                <a:solidFill>
                  <a:schemeClr val="bg1"/>
                </a:solidFill>
                <a:latin typeface="Arial"/>
              </a:rPr>
              <a:t>ГЕРАНЬ</a:t>
            </a:r>
            <a:endParaRPr sz="2000" b="0" strike="noStrike" spc="-1">
              <a:solidFill>
                <a:schemeClr val="bg1"/>
              </a:solidFill>
              <a:latin typeface="Arial"/>
            </a:endParaRPr>
          </a:p>
          <a:p>
            <a:pPr marL="342720" indent="-342720">
              <a:lnSpc>
                <a:spcPct val="80000"/>
              </a:lnSpc>
              <a:spcBef>
                <a:spcPts val="298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1200" b="0" strike="noStrike" spc="-1">
                <a:solidFill>
                  <a:schemeClr val="bg1"/>
                </a:solidFill>
                <a:latin typeface="Arial"/>
              </a:rPr>
              <a:t>(убивает бактерии, успокаивает </a:t>
            </a:r>
            <a:endParaRPr sz="1200" b="0" strike="noStrike" spc="-1">
              <a:solidFill>
                <a:schemeClr val="bg1"/>
              </a:solidFill>
              <a:latin typeface="Arial"/>
            </a:endParaRPr>
          </a:p>
          <a:p>
            <a:pPr marL="342720" indent="-342720">
              <a:lnSpc>
                <a:spcPct val="80000"/>
              </a:lnSpc>
              <a:spcBef>
                <a:spcPts val="298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1200" b="0" strike="noStrike" spc="-1">
                <a:solidFill>
                  <a:schemeClr val="bg1"/>
                </a:solidFill>
                <a:latin typeface="Arial"/>
              </a:rPr>
              <a:t>при стрессах, неврозах)</a:t>
            </a:r>
            <a:endParaRPr sz="1200" b="0" strike="noStrike" spc="-1">
              <a:solidFill>
                <a:schemeClr val="bg1"/>
              </a:solidFill>
              <a:latin typeface="Arial"/>
            </a:endParaRPr>
          </a:p>
          <a:p>
            <a:pPr marL="342720" indent="-342720">
              <a:lnSpc>
                <a:spcPct val="80000"/>
              </a:lnSpc>
              <a:spcBef>
                <a:spcPts val="499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000" b="0" strike="noStrike" spc="-1">
                <a:solidFill>
                  <a:srgbClr val="000000"/>
                </a:solidFill>
                <a:latin typeface="Arial"/>
              </a:rPr>
              <a:t> </a:t>
            </a:r>
            <a:endParaRPr lang="en-US" sz="20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24" name="Picture 12" descr="kalanxoe_peristoe"/>
          <p:cNvPicPr/>
          <p:nvPr/>
        </p:nvPicPr>
        <p:blipFill>
          <a:blip r:embed="rId2"/>
          <a:stretch/>
        </p:blipFill>
        <p:spPr bwMode="auto">
          <a:xfrm>
            <a:off x="5867280" y="2492280"/>
            <a:ext cx="3079800" cy="2040120"/>
          </a:xfrm>
          <a:prstGeom prst="rect">
            <a:avLst/>
          </a:prstGeom>
          <a:ln w="0">
            <a:noFill/>
          </a:ln>
        </p:spPr>
      </p:pic>
      <p:pic>
        <p:nvPicPr>
          <p:cNvPr id="125" name="Picture 13" descr="aloe"/>
          <p:cNvPicPr/>
          <p:nvPr/>
        </p:nvPicPr>
        <p:blipFill>
          <a:blip r:embed="rId3"/>
          <a:stretch/>
        </p:blipFill>
        <p:spPr bwMode="auto">
          <a:xfrm>
            <a:off x="3419640" y="1413000"/>
            <a:ext cx="2592360" cy="1726920"/>
          </a:xfrm>
          <a:prstGeom prst="rect">
            <a:avLst/>
          </a:prstGeom>
          <a:ln w="0">
            <a:noFill/>
          </a:ln>
        </p:spPr>
      </p:pic>
      <p:pic>
        <p:nvPicPr>
          <p:cNvPr id="126" name="Picture 14" descr="167-300x225"/>
          <p:cNvPicPr/>
          <p:nvPr/>
        </p:nvPicPr>
        <p:blipFill>
          <a:blip r:embed="rId4"/>
          <a:stretch/>
        </p:blipFill>
        <p:spPr bwMode="auto">
          <a:xfrm>
            <a:off x="4140360" y="4437000"/>
            <a:ext cx="2857320" cy="214308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0"/>
    </mc:Choice>
    <mc:Fallback>
      <p:transition advClick="0"/>
    </mc:Fallback>
  </mc:AlternateContent>
  <p:timing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7" name="TextShape 1"/>
          <p:cNvSpPr txBox="1"/>
          <p:nvPr/>
        </p:nvSpPr>
        <p:spPr bwMode="auto">
          <a:xfrm>
            <a:off x="914400" y="277560"/>
            <a:ext cx="7772400" cy="11430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3800" b="0" strike="noStrike" spc="-1">
                <a:solidFill>
                  <a:schemeClr val="bg1"/>
                </a:solidFill>
                <a:latin typeface="Times New Roman"/>
              </a:rPr>
              <a:t>Как правильно ухаживать за комнатными растениями</a:t>
            </a:r>
            <a:endParaRPr sz="3800" b="0" strike="noStrike" spc="-1">
              <a:solidFill>
                <a:schemeClr val="bg1"/>
              </a:solidFill>
              <a:latin typeface="Times New Roman"/>
            </a:endParaRPr>
          </a:p>
        </p:txBody>
      </p:sp>
      <p:sp>
        <p:nvSpPr>
          <p:cNvPr id="128" name="TextShape 2"/>
          <p:cNvSpPr txBox="1"/>
          <p:nvPr/>
        </p:nvSpPr>
        <p:spPr bwMode="auto">
          <a:xfrm>
            <a:off x="914400" y="1599840"/>
            <a:ext cx="7772400" cy="2189160"/>
          </a:xfrm>
          <a:prstGeom prst="rect">
            <a:avLst/>
          </a:prstGeom>
          <a:noFill/>
          <a:ln w="0">
            <a:noFill/>
          </a:ln>
        </p:spPr>
        <p:txBody>
          <a:bodyPr>
            <a:normAutofit/>
          </a:bodyPr>
          <a:p>
            <a:pPr>
              <a:spcBef>
                <a:spcPts val="598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400" b="0" strike="noStrike" spc="-1">
                <a:solidFill>
                  <a:schemeClr val="bg1"/>
                </a:solidFill>
                <a:latin typeface="Arial"/>
              </a:rPr>
              <a:t>Необходимый инвентарь:</a:t>
            </a: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29" name="Picture 8" descr="0b110209_large"/>
          <p:cNvPicPr/>
          <p:nvPr/>
        </p:nvPicPr>
        <p:blipFill>
          <a:blip r:embed="rId2"/>
          <a:stretch/>
        </p:blipFill>
        <p:spPr bwMode="auto">
          <a:xfrm>
            <a:off x="611280" y="2205000"/>
            <a:ext cx="2952720" cy="1663560"/>
          </a:xfrm>
          <a:prstGeom prst="rect">
            <a:avLst/>
          </a:prstGeom>
          <a:ln w="0">
            <a:noFill/>
          </a:ln>
        </p:spPr>
      </p:pic>
      <p:pic>
        <p:nvPicPr>
          <p:cNvPr id="130" name="Picture 9" descr="1ceeb164098f5fd728d0ad652961c5cc"/>
          <p:cNvPicPr/>
          <p:nvPr/>
        </p:nvPicPr>
        <p:blipFill>
          <a:blip r:embed="rId3"/>
          <a:stretch/>
        </p:blipFill>
        <p:spPr bwMode="auto">
          <a:xfrm>
            <a:off x="250920" y="4005360"/>
            <a:ext cx="1893960" cy="2448000"/>
          </a:xfrm>
          <a:prstGeom prst="rect">
            <a:avLst/>
          </a:prstGeom>
          <a:ln w="0">
            <a:noFill/>
          </a:ln>
        </p:spPr>
      </p:pic>
      <p:pic>
        <p:nvPicPr>
          <p:cNvPr id="131" name="Picture 10" descr="1252"/>
          <p:cNvPicPr/>
          <p:nvPr/>
        </p:nvPicPr>
        <p:blipFill>
          <a:blip r:embed="rId4"/>
          <a:stretch/>
        </p:blipFill>
        <p:spPr bwMode="auto">
          <a:xfrm>
            <a:off x="2987640" y="4292640"/>
            <a:ext cx="2664000" cy="1950840"/>
          </a:xfrm>
          <a:prstGeom prst="rect">
            <a:avLst/>
          </a:prstGeom>
          <a:ln w="0">
            <a:noFill/>
          </a:ln>
        </p:spPr>
      </p:pic>
      <p:pic>
        <p:nvPicPr>
          <p:cNvPr id="132" name="Picture 11" descr="3007_P_1343525320697"/>
          <p:cNvPicPr/>
          <p:nvPr/>
        </p:nvPicPr>
        <p:blipFill>
          <a:blip r:embed="rId5"/>
          <a:stretch/>
        </p:blipFill>
        <p:spPr bwMode="auto">
          <a:xfrm>
            <a:off x="3780000" y="2205000"/>
            <a:ext cx="2357280" cy="1782720"/>
          </a:xfrm>
          <a:prstGeom prst="rect">
            <a:avLst/>
          </a:prstGeom>
          <a:ln w="0">
            <a:noFill/>
          </a:ln>
        </p:spPr>
      </p:pic>
      <p:pic>
        <p:nvPicPr>
          <p:cNvPr id="133" name="Picture 12" descr="equipment-11"/>
          <p:cNvPicPr/>
          <p:nvPr/>
        </p:nvPicPr>
        <p:blipFill>
          <a:blip r:embed="rId6"/>
          <a:stretch/>
        </p:blipFill>
        <p:spPr bwMode="auto">
          <a:xfrm>
            <a:off x="6443640" y="1844640"/>
            <a:ext cx="2527200" cy="1917720"/>
          </a:xfrm>
          <a:prstGeom prst="rect">
            <a:avLst/>
          </a:prstGeom>
          <a:ln w="0">
            <a:noFill/>
          </a:ln>
        </p:spPr>
      </p:pic>
      <p:pic>
        <p:nvPicPr>
          <p:cNvPr id="134" name="Picture 13" descr="077e54129188"/>
          <p:cNvPicPr/>
          <p:nvPr/>
        </p:nvPicPr>
        <p:blipFill>
          <a:blip r:embed="rId7"/>
          <a:stretch/>
        </p:blipFill>
        <p:spPr bwMode="auto">
          <a:xfrm>
            <a:off x="6372360" y="4221000"/>
            <a:ext cx="2270160" cy="238464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0"/>
    </mc:Choice>
    <mc:Fallback>
      <p:transition advClick="0"/>
    </mc:Fallback>
  </mc:AlternateContent>
  <p:timing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35" name="TextShape 1"/>
          <p:cNvSpPr txBox="1"/>
          <p:nvPr/>
        </p:nvSpPr>
        <p:spPr bwMode="auto">
          <a:xfrm>
            <a:off x="914400" y="277560"/>
            <a:ext cx="7772400" cy="11430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3800" b="0" strike="noStrike" spc="-1">
                <a:solidFill>
                  <a:schemeClr val="bg1"/>
                </a:solidFill>
                <a:latin typeface="Times New Roman"/>
              </a:rPr>
              <a:t>Правильный полив</a:t>
            </a:r>
            <a:endParaRPr sz="4200" b="0" strike="noStrike" spc="-1">
              <a:solidFill>
                <a:schemeClr val="bg1"/>
              </a:solidFill>
              <a:latin typeface="Times New Roman"/>
            </a:endParaRPr>
          </a:p>
        </p:txBody>
      </p:sp>
      <p:sp>
        <p:nvSpPr>
          <p:cNvPr id="136" name="TextShape 2"/>
          <p:cNvSpPr txBox="1"/>
          <p:nvPr/>
        </p:nvSpPr>
        <p:spPr bwMode="auto">
          <a:xfrm>
            <a:off x="571139" y="1599840"/>
            <a:ext cx="3809880" cy="4530600"/>
          </a:xfrm>
          <a:prstGeom prst="rect">
            <a:avLst/>
          </a:prstGeom>
          <a:noFill/>
          <a:ln w="0">
            <a:noFill/>
          </a:ln>
        </p:spPr>
        <p:txBody>
          <a:bodyPr>
            <a:normAutofit/>
          </a:bodyPr>
          <a:p>
            <a:pPr>
              <a:spcBef>
                <a:spcPts val="598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400" b="0" strike="noStrike" spc="-1">
                <a:solidFill>
                  <a:schemeClr val="bg1"/>
                </a:solidFill>
                <a:latin typeface="Arial"/>
              </a:rPr>
              <a:t>Дайте воде отстояться</a:t>
            </a:r>
            <a:endParaRPr sz="2400" b="0" strike="noStrike" spc="-1">
              <a:solidFill>
                <a:schemeClr val="bg1"/>
              </a:solidFill>
              <a:latin typeface="Arial"/>
            </a:endParaRPr>
          </a:p>
          <a:p>
            <a:pPr marL="342720" indent="-342720">
              <a:spcBef>
                <a:spcPts val="598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sz="2400" b="0" strike="noStrike" spc="-1">
              <a:solidFill>
                <a:schemeClr val="bg1"/>
              </a:solidFill>
              <a:latin typeface="Arial"/>
            </a:endParaRPr>
          </a:p>
          <a:p>
            <a:pPr marL="342720" indent="-342720">
              <a:spcBef>
                <a:spcPts val="598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sz="2400" b="0" strike="noStrike" spc="-1">
              <a:solidFill>
                <a:schemeClr val="bg1"/>
              </a:solidFill>
              <a:latin typeface="Arial"/>
            </a:endParaRPr>
          </a:p>
          <a:p>
            <a:pPr>
              <a:spcBef>
                <a:spcPts val="598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400" b="0" strike="noStrike" spc="-1">
                <a:solidFill>
                  <a:schemeClr val="bg1"/>
                </a:solidFill>
                <a:latin typeface="Arial"/>
              </a:rPr>
              <a:t>При возможности используйте дождевую воду</a:t>
            </a:r>
            <a:endParaRPr sz="2400" b="0" strike="noStrike" spc="-1">
              <a:solidFill>
                <a:schemeClr val="bg1"/>
              </a:solidFill>
              <a:latin typeface="Arial"/>
            </a:endParaRPr>
          </a:p>
          <a:p>
            <a:pPr marL="342720" indent="-342720">
              <a:spcBef>
                <a:spcPts val="598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sz="2400" b="0" strike="noStrike" spc="-1">
              <a:solidFill>
                <a:schemeClr val="bg1"/>
              </a:solidFill>
              <a:latin typeface="Arial"/>
            </a:endParaRPr>
          </a:p>
          <a:p>
            <a:pPr marL="342720" indent="-342720">
              <a:spcBef>
                <a:spcPts val="598"/>
              </a:spcBef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endParaRPr sz="2400" b="0" strike="noStrike" spc="-1">
              <a:solidFill>
                <a:schemeClr val="bg1"/>
              </a:solidFill>
              <a:latin typeface="Arial"/>
            </a:endParaRPr>
          </a:p>
          <a:p>
            <a:pPr>
              <a:spcBef>
                <a:spcPts val="598"/>
              </a:spcBef>
              <a:tabLst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2400" b="0" strike="noStrike" spc="-1">
                <a:solidFill>
                  <a:schemeClr val="bg1"/>
                </a:solidFill>
                <a:latin typeface="Arial"/>
              </a:rPr>
              <a:t>Каждому растению - свой полив</a:t>
            </a:r>
            <a:endParaRPr sz="2400" b="0" strike="noStrike" spc="-1">
              <a:solidFill>
                <a:schemeClr val="bg1"/>
              </a:solidFill>
              <a:latin typeface="Arial"/>
            </a:endParaRPr>
          </a:p>
        </p:txBody>
      </p:sp>
      <p:pic>
        <p:nvPicPr>
          <p:cNvPr id="137" name="Picture 7" descr="butle"/>
          <p:cNvPicPr/>
          <p:nvPr/>
        </p:nvPicPr>
        <p:blipFill>
          <a:blip r:embed="rId2"/>
          <a:stretch/>
        </p:blipFill>
        <p:spPr bwMode="auto">
          <a:xfrm>
            <a:off x="6012000" y="1125360"/>
            <a:ext cx="2952720" cy="2148120"/>
          </a:xfrm>
          <a:prstGeom prst="rect">
            <a:avLst/>
          </a:prstGeom>
          <a:ln w="0">
            <a:noFill/>
          </a:ln>
        </p:spPr>
      </p:pic>
      <p:pic>
        <p:nvPicPr>
          <p:cNvPr id="138" name="Picture 8" descr="30e506bab55379c1f556173526655571"/>
          <p:cNvPicPr/>
          <p:nvPr/>
        </p:nvPicPr>
        <p:blipFill>
          <a:blip r:embed="rId3"/>
          <a:stretch/>
        </p:blipFill>
        <p:spPr bwMode="auto">
          <a:xfrm>
            <a:off x="4176615" y="2708280"/>
            <a:ext cx="2664000" cy="1998720"/>
          </a:xfrm>
          <a:prstGeom prst="rect">
            <a:avLst/>
          </a:prstGeom>
          <a:ln w="0">
            <a:noFill/>
          </a:ln>
        </p:spPr>
      </p:pic>
      <p:pic>
        <p:nvPicPr>
          <p:cNvPr id="139" name="Picture 9" descr="watering-14"/>
          <p:cNvPicPr/>
          <p:nvPr/>
        </p:nvPicPr>
        <p:blipFill>
          <a:blip r:embed="rId4"/>
          <a:stretch/>
        </p:blipFill>
        <p:spPr bwMode="auto">
          <a:xfrm>
            <a:off x="5003640" y="4941720"/>
            <a:ext cx="1714680" cy="1409759"/>
          </a:xfrm>
          <a:prstGeom prst="rect">
            <a:avLst/>
          </a:prstGeom>
          <a:ln w="0">
            <a:noFill/>
          </a:ln>
        </p:spPr>
      </p:pic>
      <p:pic>
        <p:nvPicPr>
          <p:cNvPr id="140" name="Picture 10" descr="watering-15"/>
          <p:cNvPicPr/>
          <p:nvPr/>
        </p:nvPicPr>
        <p:blipFill>
          <a:blip r:embed="rId5"/>
          <a:stretch/>
        </p:blipFill>
        <p:spPr bwMode="auto">
          <a:xfrm>
            <a:off x="7093080" y="4292640"/>
            <a:ext cx="1714320" cy="1409759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0"/>
    </mc:Choice>
    <mc:Fallback>
      <p:transition advClick="0"/>
    </mc:Fallback>
  </mc:AlternateContent>
  <p:timing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45" name="TextShape 1"/>
          <p:cNvSpPr txBox="1"/>
          <p:nvPr/>
        </p:nvSpPr>
        <p:spPr bwMode="auto">
          <a:xfrm>
            <a:off x="914400" y="277560"/>
            <a:ext cx="7772400" cy="114300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ru-RU" sz="3800" b="0" strike="noStrike" spc="-1">
                <a:solidFill>
                  <a:schemeClr val="bg1"/>
                </a:solidFill>
                <a:latin typeface="Times New Roman"/>
              </a:rPr>
              <a:t>Влажность и температура воздуха</a:t>
            </a:r>
            <a:endParaRPr lang="en-US" sz="3800" b="0" strike="noStrike" spc="-1">
              <a:solidFill>
                <a:srgbClr val="330033"/>
              </a:solidFill>
              <a:latin typeface="Times New Roman"/>
            </a:endParaRPr>
          </a:p>
        </p:txBody>
      </p:sp>
      <p:pic>
        <p:nvPicPr>
          <p:cNvPr id="146" name="Picture 6" descr="opryskivanie"/>
          <p:cNvPicPr/>
          <p:nvPr/>
        </p:nvPicPr>
        <p:blipFill>
          <a:blip r:embed="rId2"/>
          <a:stretch/>
        </p:blipFill>
        <p:spPr bwMode="auto">
          <a:xfrm>
            <a:off x="179280" y="1268280"/>
            <a:ext cx="2624400" cy="3529080"/>
          </a:xfrm>
          <a:prstGeom prst="rect">
            <a:avLst/>
          </a:prstGeom>
          <a:ln w="0">
            <a:noFill/>
          </a:ln>
        </p:spPr>
      </p:pic>
      <p:pic>
        <p:nvPicPr>
          <p:cNvPr id="148" name="Picture 8" descr="1371546516_rast2"/>
          <p:cNvPicPr/>
          <p:nvPr/>
        </p:nvPicPr>
        <p:blipFill>
          <a:blip r:embed="rId3"/>
          <a:stretch/>
        </p:blipFill>
        <p:spPr bwMode="auto">
          <a:xfrm>
            <a:off x="1619280" y="3860640"/>
            <a:ext cx="3743280" cy="2498760"/>
          </a:xfrm>
          <a:prstGeom prst="rect">
            <a:avLst/>
          </a:prstGeom>
          <a:ln w="0">
            <a:noFill/>
          </a:ln>
        </p:spPr>
      </p:pic>
      <p:pic>
        <p:nvPicPr>
          <p:cNvPr id="1950768453" name="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 flipH="0" flipV="0">
            <a:off x="5000624" y="1268280"/>
            <a:ext cx="3315674" cy="44209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0"/>
    </mc:Choice>
    <mc:Fallback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8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7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6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<Relationships xmlns="http://schemas.openxmlformats.org/package/2006/relationships"><Relationship Id="rId1" Type="http://schemas.openxmlformats.org/officeDocument/2006/relationships/image" Target="../media/image1.jpg"/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Green leaf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Классическая">
      <a:majorFont>
        <a:latin typeface="Arial"/>
        <a:ea typeface="Arial"/>
        <a:cs typeface="Arial"/>
      </a:majorFont>
      <a:minorFont>
        <a:latin typeface="Times New Roman"/>
        <a:ea typeface="Arial"/>
        <a:cs typeface="Arial"/>
      </a:minorFont>
    </a:fontScheme>
    <a:fmtScheme name="SOHO">
      <a:fillStyleLst>
        <a:solidFill>
          <a:schemeClr val="phClr"/>
        </a:solidFill>
        <a:gradFill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>
          <a:gsLst>
            <a:gs pos="0">
              <a:schemeClr val="phClr">
                <a:shade val="67000"/>
                <a:satMod val="150000"/>
              </a:schemeClr>
            </a:gs>
            <a:gs pos="30000">
              <a:schemeClr val="phClr">
                <a:shade val="94000"/>
                <a:satMod val="130000"/>
              </a:schemeClr>
            </a:gs>
            <a:gs pos="45000">
              <a:schemeClr val="phClr">
                <a:shade val="100000"/>
                <a:satMod val="120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4000"/>
                <a:satMod val="130000"/>
              </a:schemeClr>
            </a:gs>
            <a:gs pos="100000">
              <a:schemeClr val="phClr">
                <a:shade val="67000"/>
                <a:satMod val="150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64000"/>
                <a:satMod val="210000"/>
              </a:schemeClr>
            </a:gs>
            <a:gs pos="40000">
              <a:schemeClr val="phClr">
                <a:tint val="72000"/>
                <a:shade val="99000"/>
                <a:satMod val="200000"/>
              </a:schemeClr>
            </a:gs>
            <a:gs pos="100000">
              <a:schemeClr val="phClr">
                <a:tint val="100000"/>
                <a:shade val="30000"/>
                <a:alpha val="100000"/>
                <a:satMod val="175000"/>
                <a:lumMod val="100000"/>
              </a:schemeClr>
            </a:gs>
          </a:gsLst>
          <a:path path="circle"/>
        </a:gradFill>
        <a:blipFill>
          <a:blip r:embed="rId1">
            <a:duotone>
              <a:schemeClr val="phClr">
                <a:tint val="86000"/>
                <a:alpha val="90000"/>
              </a:schemeClr>
              <a:schemeClr val="phClr">
                <a:shade val="49000"/>
                <a:satMod val="120000"/>
              </a:schemeClr>
            </a:duotone>
          </a:blip>
          <a:stretch/>
        </a:blip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R7-Office/7.2.0.134</Application>
  <DocSecurity>0</DocSecurity>
  <PresentationFormat/>
  <Paragraphs>0</Paragraphs>
  <Slides>19</Slides>
  <Notes>19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Theme 1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</vt:vector>
  </TitlesOfParts>
  <Manager/>
  <Company/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КОМНАТНЫЕ РАСТЕНИЯ </dc:title>
  <dc:subject/>
  <dc:creator>grek</dc:creator>
  <cp:keywords/>
  <dc:description/>
  <dc:identifier/>
  <dc:language>en-US</dc:language>
  <cp:lastModifiedBy>Иван Иванов</cp:lastModifiedBy>
  <cp:revision>10</cp:revision>
  <dcterms:created xsi:type="dcterms:W3CDTF">2013-11-30T15:40:10Z</dcterms:created>
  <dcterms:modified xsi:type="dcterms:W3CDTF">2023-01-28T12:55:46Z</dcterms:modified>
  <cp:category/>
  <cp:contentStatus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1711062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  <property fmtid="{D5CDD505-2E9C-101B-9397-08002B2CF9AE}" name="_MarkAsFinal" pid="5">
    <vt:bool>true</vt:bool>
  </property>
</Properties>
</file>