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808"/>
    <a:srgbClr val="000066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5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0758-44B3-4D96-BB62-6840B348050D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87D9B3-CA51-4425-B6F5-16B3539C7CA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BBDBBCE-A566-4716-A8B1-C940B944CF2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1188" y="4509120"/>
            <a:ext cx="7416824" cy="2275408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0003EA-35AE-41E2-8F75-5B139FFA208C}"/>
              </a:ext>
            </a:extLst>
          </p:cNvPr>
          <p:cNvSpPr txBox="1"/>
          <p:nvPr/>
        </p:nvSpPr>
        <p:spPr>
          <a:xfrm>
            <a:off x="1647292" y="1565845"/>
            <a:ext cx="5805028" cy="1384995"/>
          </a:xfrm>
          <a:custGeom>
            <a:avLst/>
            <a:gdLst>
              <a:gd name="connsiteX0" fmla="*/ 0 w 5805028"/>
              <a:gd name="connsiteY0" fmla="*/ 0 h 1384995"/>
              <a:gd name="connsiteX1" fmla="*/ 5805028 w 5805028"/>
              <a:gd name="connsiteY1" fmla="*/ 0 h 1384995"/>
              <a:gd name="connsiteX2" fmla="*/ 5805028 w 5805028"/>
              <a:gd name="connsiteY2" fmla="*/ 1384995 h 1384995"/>
              <a:gd name="connsiteX3" fmla="*/ 0 w 5805028"/>
              <a:gd name="connsiteY3" fmla="*/ 1384995 h 1384995"/>
              <a:gd name="connsiteX4" fmla="*/ 0 w 5805028"/>
              <a:gd name="connsiteY4" fmla="*/ 0 h 13849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05028" h="1384995" extrusionOk="0">
                <a:moveTo>
                  <a:pt x="0" y="0"/>
                </a:moveTo>
                <a:cubicBezTo>
                  <a:pt x="768965" y="118645"/>
                  <a:pt x="4971942" y="116012"/>
                  <a:pt x="5805028" y="0"/>
                </a:cubicBezTo>
                <a:cubicBezTo>
                  <a:pt x="5906873" y="614820"/>
                  <a:pt x="5694938" y="1103818"/>
                  <a:pt x="5805028" y="1384995"/>
                </a:cubicBezTo>
                <a:cubicBezTo>
                  <a:pt x="3944890" y="1519595"/>
                  <a:pt x="2723929" y="1227799"/>
                  <a:pt x="0" y="1384995"/>
                </a:cubicBezTo>
                <a:cubicBezTo>
                  <a:pt x="94601" y="974904"/>
                  <a:pt x="123757" y="443246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двигательной активности у дошкольников средствами </a:t>
            </a:r>
            <a:r>
              <a:rPr lang="ru-RU" sz="28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8DC649-EC91-4B27-A1EB-53EF07B9DE4E}"/>
              </a:ext>
            </a:extLst>
          </p:cNvPr>
          <p:cNvSpPr txBox="1"/>
          <p:nvPr/>
        </p:nvSpPr>
        <p:spPr>
          <a:xfrm>
            <a:off x="6312023" y="3646581"/>
            <a:ext cx="28083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Подготовила </a:t>
            </a:r>
          </a:p>
          <a:p>
            <a:r>
              <a:rPr lang="ru-RU" sz="14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учитель-логопед Жаравина Оксана Владимировна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7496AC-AB5E-45F6-9F61-D7F5DDB11E99}"/>
              </a:ext>
            </a:extLst>
          </p:cNvPr>
          <p:cNvSpPr txBox="1"/>
          <p:nvPr/>
        </p:nvSpPr>
        <p:spPr>
          <a:xfrm>
            <a:off x="1660106" y="188640"/>
            <a:ext cx="58288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МБДОУ «Детский сад комбинированного вида №</a:t>
            </a:r>
            <a:r>
              <a:rPr lang="ru-RU" sz="1600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b="1" dirty="0">
                <a:solidFill>
                  <a:srgbClr val="00006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9»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107504" y="188640"/>
            <a:ext cx="8892988" cy="1200329"/>
          </a:xfrm>
          <a:custGeom>
            <a:avLst/>
            <a:gdLst>
              <a:gd name="connsiteX0" fmla="*/ 0 w 8892988"/>
              <a:gd name="connsiteY0" fmla="*/ 0 h 1200329"/>
              <a:gd name="connsiteX1" fmla="*/ 8892988 w 8892988"/>
              <a:gd name="connsiteY1" fmla="*/ 0 h 1200329"/>
              <a:gd name="connsiteX2" fmla="*/ 8892988 w 8892988"/>
              <a:gd name="connsiteY2" fmla="*/ 1200329 h 1200329"/>
              <a:gd name="connsiteX3" fmla="*/ 0 w 8892988"/>
              <a:gd name="connsiteY3" fmla="*/ 1200329 h 1200329"/>
              <a:gd name="connsiteX4" fmla="*/ 0 w 8892988"/>
              <a:gd name="connsiteY4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2988" h="1200329" extrusionOk="0">
                <a:moveTo>
                  <a:pt x="0" y="0"/>
                </a:moveTo>
                <a:cubicBezTo>
                  <a:pt x="1512800" y="118645"/>
                  <a:pt x="7079258" y="116012"/>
                  <a:pt x="8892988" y="0"/>
                </a:cubicBezTo>
                <a:cubicBezTo>
                  <a:pt x="8861874" y="337080"/>
                  <a:pt x="8932478" y="899796"/>
                  <a:pt x="8892988" y="1200329"/>
                </a:cubicBezTo>
                <a:cubicBezTo>
                  <a:pt x="7902679" y="1334929"/>
                  <a:pt x="3051248" y="1043133"/>
                  <a:pt x="0" y="1200329"/>
                </a:cubicBezTo>
                <a:cubicBezTo>
                  <a:pt x="-5118" y="993769"/>
                  <a:pt x="-42443" y="12989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3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Логоритмическое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упражнение для развития чувства ритма: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F92B6D81-DEFA-4B62-B1E3-8776B1F6D9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99792" y="2704584"/>
            <a:ext cx="5616116" cy="209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7AC7E552-F1FA-4FF7-8216-E97C4B3CD4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33"/>
          <a:stretch/>
        </p:blipFill>
        <p:spPr bwMode="auto">
          <a:xfrm>
            <a:off x="732458" y="2704584"/>
            <a:ext cx="1967334" cy="209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36094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107504" y="188640"/>
            <a:ext cx="8892988" cy="1200329"/>
          </a:xfrm>
          <a:custGeom>
            <a:avLst/>
            <a:gdLst>
              <a:gd name="connsiteX0" fmla="*/ 0 w 8892988"/>
              <a:gd name="connsiteY0" fmla="*/ 0 h 1200329"/>
              <a:gd name="connsiteX1" fmla="*/ 8892988 w 8892988"/>
              <a:gd name="connsiteY1" fmla="*/ 0 h 1200329"/>
              <a:gd name="connsiteX2" fmla="*/ 8892988 w 8892988"/>
              <a:gd name="connsiteY2" fmla="*/ 1200329 h 1200329"/>
              <a:gd name="connsiteX3" fmla="*/ 0 w 8892988"/>
              <a:gd name="connsiteY3" fmla="*/ 1200329 h 1200329"/>
              <a:gd name="connsiteX4" fmla="*/ 0 w 8892988"/>
              <a:gd name="connsiteY4" fmla="*/ 0 h 1200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2988" h="1200329" extrusionOk="0">
                <a:moveTo>
                  <a:pt x="0" y="0"/>
                </a:moveTo>
                <a:cubicBezTo>
                  <a:pt x="1512800" y="118645"/>
                  <a:pt x="7079258" y="116012"/>
                  <a:pt x="8892988" y="0"/>
                </a:cubicBezTo>
                <a:cubicBezTo>
                  <a:pt x="8861874" y="337080"/>
                  <a:pt x="8932478" y="899796"/>
                  <a:pt x="8892988" y="1200329"/>
                </a:cubicBezTo>
                <a:cubicBezTo>
                  <a:pt x="7902679" y="1334929"/>
                  <a:pt x="3051248" y="1043133"/>
                  <a:pt x="0" y="1200329"/>
                </a:cubicBezTo>
                <a:cubicBezTo>
                  <a:pt x="-5118" y="993769"/>
                  <a:pt x="-42443" y="12989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36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Логоритмическое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упражнение для развития чувства ритма:</a:t>
            </a:r>
          </a:p>
        </p:txBody>
      </p:sp>
      <p:pic>
        <p:nvPicPr>
          <p:cNvPr id="5128" name="Picture 8">
            <a:extLst>
              <a:ext uri="{FF2B5EF4-FFF2-40B4-BE49-F238E27FC236}">
                <a16:creationId xmlns:a16="http://schemas.microsoft.com/office/drawing/2014/main" id="{4837607D-FFDB-4D11-AA25-65F919E0F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7" y="1628800"/>
            <a:ext cx="756112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0754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1907704" y="1556792"/>
            <a:ext cx="5112568" cy="646331"/>
          </a:xfrm>
          <a:custGeom>
            <a:avLst/>
            <a:gdLst>
              <a:gd name="connsiteX0" fmla="*/ 0 w 5112568"/>
              <a:gd name="connsiteY0" fmla="*/ 0 h 646331"/>
              <a:gd name="connsiteX1" fmla="*/ 5112568 w 5112568"/>
              <a:gd name="connsiteY1" fmla="*/ 0 h 646331"/>
              <a:gd name="connsiteX2" fmla="*/ 5112568 w 5112568"/>
              <a:gd name="connsiteY2" fmla="*/ 646331 h 646331"/>
              <a:gd name="connsiteX3" fmla="*/ 0 w 5112568"/>
              <a:gd name="connsiteY3" fmla="*/ 646331 h 646331"/>
              <a:gd name="connsiteX4" fmla="*/ 0 w 5112568"/>
              <a:gd name="connsiteY4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12568" h="646331" extrusionOk="0">
                <a:moveTo>
                  <a:pt x="0" y="0"/>
                </a:moveTo>
                <a:cubicBezTo>
                  <a:pt x="774618" y="118645"/>
                  <a:pt x="2870082" y="116012"/>
                  <a:pt x="5112568" y="0"/>
                </a:cubicBezTo>
                <a:cubicBezTo>
                  <a:pt x="5064834" y="166119"/>
                  <a:pt x="5152058" y="543217"/>
                  <a:pt x="5112568" y="646331"/>
                </a:cubicBezTo>
                <a:cubicBezTo>
                  <a:pt x="4572749" y="780931"/>
                  <a:pt x="2342675" y="489135"/>
                  <a:pt x="0" y="646331"/>
                </a:cubicBezTo>
                <a:cubicBezTo>
                  <a:pt x="44741" y="534667"/>
                  <a:pt x="-25823" y="189070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Спасибо за внимание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8DBDEFA-28BB-4036-85F9-32A7337C9C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51" y="3789040"/>
            <a:ext cx="8587129" cy="2634045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161797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B3770E-90A1-4259-9B4F-2ACC8AFFC875}"/>
              </a:ext>
            </a:extLst>
          </p:cNvPr>
          <p:cNvSpPr txBox="1"/>
          <p:nvPr/>
        </p:nvSpPr>
        <p:spPr>
          <a:xfrm>
            <a:off x="377788" y="260648"/>
            <a:ext cx="8424936" cy="1287788"/>
          </a:xfrm>
          <a:custGeom>
            <a:avLst/>
            <a:gdLst>
              <a:gd name="connsiteX0" fmla="*/ 0 w 8424936"/>
              <a:gd name="connsiteY0" fmla="*/ 0 h 1287788"/>
              <a:gd name="connsiteX1" fmla="*/ 8424936 w 8424936"/>
              <a:gd name="connsiteY1" fmla="*/ 0 h 1287788"/>
              <a:gd name="connsiteX2" fmla="*/ 8424936 w 8424936"/>
              <a:gd name="connsiteY2" fmla="*/ 1287788 h 1287788"/>
              <a:gd name="connsiteX3" fmla="*/ 0 w 8424936"/>
              <a:gd name="connsiteY3" fmla="*/ 1287788 h 1287788"/>
              <a:gd name="connsiteX4" fmla="*/ 0 w 8424936"/>
              <a:gd name="connsiteY4" fmla="*/ 0 h 1287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24936" h="1287788" extrusionOk="0">
                <a:moveTo>
                  <a:pt x="0" y="0"/>
                </a:moveTo>
                <a:cubicBezTo>
                  <a:pt x="3150975" y="118645"/>
                  <a:pt x="7032430" y="116012"/>
                  <a:pt x="8424936" y="0"/>
                </a:cubicBezTo>
                <a:cubicBezTo>
                  <a:pt x="8318651" y="245718"/>
                  <a:pt x="8343654" y="1090486"/>
                  <a:pt x="8424936" y="1287788"/>
                </a:cubicBezTo>
                <a:cubicBezTo>
                  <a:pt x="7294245" y="1422388"/>
                  <a:pt x="2817275" y="1130592"/>
                  <a:pt x="0" y="1287788"/>
                </a:cubicBezTo>
                <a:cubicBezTo>
                  <a:pt x="-88973" y="1104858"/>
                  <a:pt x="-57288" y="526874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prstMaterial="metal"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</a:t>
            </a:r>
            <a:r>
              <a:rPr lang="ru-RU" sz="18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вигательная активность</a:t>
            </a:r>
            <a:r>
              <a:rPr lang="ru-RU" sz="1800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это естественная потребность в движении, удовлетворение которой является важнейшим условием всестороннего развития и воспитания ребенка. 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7F8B9A-14EC-4BB3-B12F-1D9EEF639E9F}"/>
              </a:ext>
            </a:extLst>
          </p:cNvPr>
          <p:cNvSpPr txBox="1"/>
          <p:nvPr/>
        </p:nvSpPr>
        <p:spPr>
          <a:xfrm>
            <a:off x="395536" y="2179827"/>
            <a:ext cx="8424936" cy="1697901"/>
          </a:xfrm>
          <a:custGeom>
            <a:avLst/>
            <a:gdLst>
              <a:gd name="connsiteX0" fmla="*/ 0 w 8424936"/>
              <a:gd name="connsiteY0" fmla="*/ 0 h 1697901"/>
              <a:gd name="connsiteX1" fmla="*/ 8424936 w 8424936"/>
              <a:gd name="connsiteY1" fmla="*/ 0 h 1697901"/>
              <a:gd name="connsiteX2" fmla="*/ 8424936 w 8424936"/>
              <a:gd name="connsiteY2" fmla="*/ 1697901 h 1697901"/>
              <a:gd name="connsiteX3" fmla="*/ 0 w 8424936"/>
              <a:gd name="connsiteY3" fmla="*/ 1697901 h 1697901"/>
              <a:gd name="connsiteX4" fmla="*/ 0 w 8424936"/>
              <a:gd name="connsiteY4" fmla="*/ 0 h 1697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24936" h="1697901" extrusionOk="0">
                <a:moveTo>
                  <a:pt x="0" y="0"/>
                </a:moveTo>
                <a:cubicBezTo>
                  <a:pt x="3150975" y="118645"/>
                  <a:pt x="7032430" y="116012"/>
                  <a:pt x="8424936" y="0"/>
                </a:cubicBezTo>
                <a:cubicBezTo>
                  <a:pt x="8516664" y="655641"/>
                  <a:pt x="8368386" y="1503977"/>
                  <a:pt x="8424936" y="1697901"/>
                </a:cubicBezTo>
                <a:cubicBezTo>
                  <a:pt x="7294245" y="1832501"/>
                  <a:pt x="2817275" y="1540705"/>
                  <a:pt x="0" y="1697901"/>
                </a:cubicBezTo>
                <a:cubicBezTo>
                  <a:pt x="145848" y="913148"/>
                  <a:pt x="141006" y="268303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467995" algn="ctr">
              <a:lnSpc>
                <a:spcPct val="150000"/>
              </a:lnSpc>
            </a:pPr>
            <a:r>
              <a:rPr lang="ru-RU" sz="1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Педагогам необходимо активизировать интерес к движению,  научить управлять движениями, обогащать состав движений и содержание двигательной деятельности в целом,  развивать двигательное творчество.</a:t>
            </a:r>
            <a:endParaRPr lang="ru-RU" sz="1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9B8B575-C554-4AA1-B98D-F59956752A4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9592" y="4509120"/>
            <a:ext cx="7416824" cy="2275408"/>
          </a:xfrm>
          <a:prstGeom prst="rect">
            <a:avLst/>
          </a:prstGeom>
          <a:effectLst>
            <a:softEdge rad="139700"/>
          </a:effectLst>
        </p:spPr>
      </p:pic>
    </p:spTree>
    <p:extLst>
      <p:ext uri="{BB962C8B-B14F-4D97-AF65-F5344CB8AC3E}">
        <p14:creationId xmlns:p14="http://schemas.microsoft.com/office/powerpoint/2010/main" val="3915599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7C7EBA8-3669-4943-8941-1176029A9D7A}"/>
              </a:ext>
            </a:extLst>
          </p:cNvPr>
          <p:cNvSpPr txBox="1"/>
          <p:nvPr/>
        </p:nvSpPr>
        <p:spPr>
          <a:xfrm>
            <a:off x="323528" y="548680"/>
            <a:ext cx="8496944" cy="2786981"/>
          </a:xfrm>
          <a:custGeom>
            <a:avLst/>
            <a:gdLst>
              <a:gd name="connsiteX0" fmla="*/ 0 w 8496944"/>
              <a:gd name="connsiteY0" fmla="*/ 0 h 2786981"/>
              <a:gd name="connsiteX1" fmla="*/ 8496944 w 8496944"/>
              <a:gd name="connsiteY1" fmla="*/ 0 h 2786981"/>
              <a:gd name="connsiteX2" fmla="*/ 8496944 w 8496944"/>
              <a:gd name="connsiteY2" fmla="*/ 2786981 h 2786981"/>
              <a:gd name="connsiteX3" fmla="*/ 0 w 8496944"/>
              <a:gd name="connsiteY3" fmla="*/ 2786981 h 2786981"/>
              <a:gd name="connsiteX4" fmla="*/ 0 w 8496944"/>
              <a:gd name="connsiteY4" fmla="*/ 0 h 2786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96944" h="2786981" extrusionOk="0">
                <a:moveTo>
                  <a:pt x="0" y="0"/>
                </a:moveTo>
                <a:cubicBezTo>
                  <a:pt x="2466900" y="118645"/>
                  <a:pt x="4648968" y="116012"/>
                  <a:pt x="8496944" y="0"/>
                </a:cubicBezTo>
                <a:cubicBezTo>
                  <a:pt x="8364062" y="566392"/>
                  <a:pt x="8581895" y="1685182"/>
                  <a:pt x="8496944" y="2786981"/>
                </a:cubicBezTo>
                <a:cubicBezTo>
                  <a:pt x="5054790" y="2921581"/>
                  <a:pt x="1269094" y="2629785"/>
                  <a:pt x="0" y="2786981"/>
                </a:cubicBezTo>
                <a:cubicBezTo>
                  <a:pt x="-20187" y="1564388"/>
                  <a:pt x="-152480" y="718750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467995" algn="ctr">
              <a:lnSpc>
                <a:spcPct val="150000"/>
              </a:lnSpc>
            </a:pPr>
            <a:r>
              <a:rPr lang="ru-RU" sz="2400" b="1" i="1" u="sng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Логоритмика</a:t>
            </a:r>
            <a:r>
              <a:rPr lang="ru-RU" sz="2400" b="1" i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(логопедическая ритмика) - это система двигательных упражнений, в которой различные движения сочетаются с произнесением специального речевого материала под музыкальное сопровождение либо, без него.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E67C6B0-BAAF-4B94-B502-CA0AE7E616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551" y="3789040"/>
            <a:ext cx="8587129" cy="2634045"/>
          </a:xfrm>
          <a:prstGeom prst="rect">
            <a:avLst/>
          </a:prstGeo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22599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301577-41F7-4C92-A968-1C44AC7FA042}"/>
              </a:ext>
            </a:extLst>
          </p:cNvPr>
          <p:cNvSpPr txBox="1"/>
          <p:nvPr/>
        </p:nvSpPr>
        <p:spPr>
          <a:xfrm>
            <a:off x="287524" y="116632"/>
            <a:ext cx="8568952" cy="570990"/>
          </a:xfrm>
          <a:custGeom>
            <a:avLst/>
            <a:gdLst>
              <a:gd name="connsiteX0" fmla="*/ 0 w 8568952"/>
              <a:gd name="connsiteY0" fmla="*/ 0 h 570990"/>
              <a:gd name="connsiteX1" fmla="*/ 8568952 w 8568952"/>
              <a:gd name="connsiteY1" fmla="*/ 0 h 570990"/>
              <a:gd name="connsiteX2" fmla="*/ 8568952 w 8568952"/>
              <a:gd name="connsiteY2" fmla="*/ 570990 h 570990"/>
              <a:gd name="connsiteX3" fmla="*/ 0 w 8568952"/>
              <a:gd name="connsiteY3" fmla="*/ 570990 h 570990"/>
              <a:gd name="connsiteX4" fmla="*/ 0 w 8568952"/>
              <a:gd name="connsiteY4" fmla="*/ 0 h 5709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570990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56956" y="167234"/>
                  <a:pt x="8608897" y="393480"/>
                  <a:pt x="8568952" y="570990"/>
                </a:cubicBezTo>
                <a:cubicBezTo>
                  <a:pt x="5897278" y="705590"/>
                  <a:pt x="2630037" y="413794"/>
                  <a:pt x="0" y="570990"/>
                </a:cubicBezTo>
                <a:cubicBezTo>
                  <a:pt x="-50509" y="306035"/>
                  <a:pt x="19158" y="179114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Задачи логопедической ритмики: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ACEF0FB-1A95-409B-8E30-4A6C35DA4C14}"/>
              </a:ext>
            </a:extLst>
          </p:cNvPr>
          <p:cNvSpPr txBox="1"/>
          <p:nvPr/>
        </p:nvSpPr>
        <p:spPr>
          <a:xfrm>
            <a:off x="287524" y="836712"/>
            <a:ext cx="8568952" cy="1107996"/>
          </a:xfrm>
          <a:custGeom>
            <a:avLst/>
            <a:gdLst>
              <a:gd name="connsiteX0" fmla="*/ 0 w 8568952"/>
              <a:gd name="connsiteY0" fmla="*/ 0 h 1107996"/>
              <a:gd name="connsiteX1" fmla="*/ 8568952 w 8568952"/>
              <a:gd name="connsiteY1" fmla="*/ 0 h 1107996"/>
              <a:gd name="connsiteX2" fmla="*/ 8568952 w 8568952"/>
              <a:gd name="connsiteY2" fmla="*/ 1107996 h 1107996"/>
              <a:gd name="connsiteX3" fmla="*/ 0 w 8568952"/>
              <a:gd name="connsiteY3" fmla="*/ 1107996 h 1107996"/>
              <a:gd name="connsiteX4" fmla="*/ 0 w 8568952"/>
              <a:gd name="connsiteY4" fmla="*/ 0 h 110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1107996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46148" y="253517"/>
                  <a:pt x="8633372" y="631474"/>
                  <a:pt x="8568952" y="1107996"/>
                </a:cubicBezTo>
                <a:cubicBezTo>
                  <a:pt x="5897278" y="1242596"/>
                  <a:pt x="2630037" y="950800"/>
                  <a:pt x="0" y="1107996"/>
                </a:cubicBezTo>
                <a:cubicBezTo>
                  <a:pt x="19812" y="837052"/>
                  <a:pt x="-50753" y="30569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Оздоровительные: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укреплять костно-мышечный аппарат;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формировать правильную осанку, походку;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развивать координацию движений и моторных функций;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развитие дыхания. 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C441A3-5686-4A70-98FD-CF7C47890A37}"/>
              </a:ext>
            </a:extLst>
          </p:cNvPr>
          <p:cNvSpPr txBox="1"/>
          <p:nvPr/>
        </p:nvSpPr>
        <p:spPr>
          <a:xfrm>
            <a:off x="287524" y="2132856"/>
            <a:ext cx="8568952" cy="1477328"/>
          </a:xfrm>
          <a:custGeom>
            <a:avLst/>
            <a:gdLst>
              <a:gd name="connsiteX0" fmla="*/ 0 w 8568952"/>
              <a:gd name="connsiteY0" fmla="*/ 0 h 1477328"/>
              <a:gd name="connsiteX1" fmla="*/ 8568952 w 8568952"/>
              <a:gd name="connsiteY1" fmla="*/ 0 h 1477328"/>
              <a:gd name="connsiteX2" fmla="*/ 8568952 w 8568952"/>
              <a:gd name="connsiteY2" fmla="*/ 1477328 h 1477328"/>
              <a:gd name="connsiteX3" fmla="*/ 0 w 8568952"/>
              <a:gd name="connsiteY3" fmla="*/ 1477328 h 1477328"/>
              <a:gd name="connsiteX4" fmla="*/ 0 w 8568952"/>
              <a:gd name="connsiteY4" fmla="*/ 0 h 14773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1477328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12908" y="735153"/>
                  <a:pt x="8600132" y="1113412"/>
                  <a:pt x="8568952" y="1477328"/>
                </a:cubicBezTo>
                <a:cubicBezTo>
                  <a:pt x="5897278" y="1611928"/>
                  <a:pt x="2630037" y="1320132"/>
                  <a:pt x="0" y="1477328"/>
                </a:cubicBezTo>
                <a:cubicBezTo>
                  <a:pt x="-79908" y="1020908"/>
                  <a:pt x="115447" y="636907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Образовательные: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формировать умения и навыки;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развивать пространственные представления;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развивать переключаемость и координацию движений;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-развивать ритмическую выразительность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развивать воображение и ассоциативно-образное мышление;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-развивать коммуникативные умения и навыки.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A41150F-084D-4A9A-9EC4-4F9DE36C885A}"/>
              </a:ext>
            </a:extLst>
          </p:cNvPr>
          <p:cNvSpPr txBox="1"/>
          <p:nvPr/>
        </p:nvSpPr>
        <p:spPr>
          <a:xfrm>
            <a:off x="287524" y="3789040"/>
            <a:ext cx="8568952" cy="1107996"/>
          </a:xfrm>
          <a:custGeom>
            <a:avLst/>
            <a:gdLst>
              <a:gd name="connsiteX0" fmla="*/ 0 w 8568952"/>
              <a:gd name="connsiteY0" fmla="*/ 0 h 1107996"/>
              <a:gd name="connsiteX1" fmla="*/ 8568952 w 8568952"/>
              <a:gd name="connsiteY1" fmla="*/ 0 h 1107996"/>
              <a:gd name="connsiteX2" fmla="*/ 8568952 w 8568952"/>
              <a:gd name="connsiteY2" fmla="*/ 1107996 h 1107996"/>
              <a:gd name="connsiteX3" fmla="*/ 0 w 8568952"/>
              <a:gd name="connsiteY3" fmla="*/ 1107996 h 1107996"/>
              <a:gd name="connsiteX4" fmla="*/ 0 w 8568952"/>
              <a:gd name="connsiteY4" fmla="*/ 0 h 110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1107996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46148" y="253517"/>
                  <a:pt x="8633372" y="631474"/>
                  <a:pt x="8568952" y="1107996"/>
                </a:cubicBezTo>
                <a:cubicBezTo>
                  <a:pt x="5897278" y="1242596"/>
                  <a:pt x="2630037" y="950800"/>
                  <a:pt x="0" y="1107996"/>
                </a:cubicBezTo>
                <a:cubicBezTo>
                  <a:pt x="19812" y="837052"/>
                  <a:pt x="-50753" y="30569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Воспитательные: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воспитание и развитие чувства ритма;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воспитывать способности ощущать в музыке, движениях и речи ритмическую выразительность;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воспитывать положительные личностные качества у дошкольников (коллективизм. дисциплину);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воспитывать нравственно-эстетические и этические чувства.</a:t>
            </a:r>
            <a:endParaRPr lang="ru-RU" sz="1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F526202-BE98-4FFD-9804-E960B8F259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5013176"/>
            <a:ext cx="7056784" cy="1803963"/>
          </a:xfrm>
          <a:prstGeom prst="rect">
            <a:avLst/>
          </a:prstGeom>
          <a:effectLst>
            <a:softEdge rad="76200"/>
          </a:effectLst>
        </p:spPr>
      </p:pic>
    </p:spTree>
    <p:extLst>
      <p:ext uri="{BB962C8B-B14F-4D97-AF65-F5344CB8AC3E}">
        <p14:creationId xmlns:p14="http://schemas.microsoft.com/office/powerpoint/2010/main" val="109413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4C6A9E3-2F71-4BA5-82BB-4A8133DDB7A1}"/>
              </a:ext>
            </a:extLst>
          </p:cNvPr>
          <p:cNvSpPr txBox="1"/>
          <p:nvPr/>
        </p:nvSpPr>
        <p:spPr>
          <a:xfrm>
            <a:off x="251520" y="137279"/>
            <a:ext cx="8640960" cy="4525341"/>
          </a:xfrm>
          <a:custGeom>
            <a:avLst/>
            <a:gdLst>
              <a:gd name="connsiteX0" fmla="*/ 0 w 8640960"/>
              <a:gd name="connsiteY0" fmla="*/ 0 h 4525341"/>
              <a:gd name="connsiteX1" fmla="*/ 8640960 w 8640960"/>
              <a:gd name="connsiteY1" fmla="*/ 0 h 4525341"/>
              <a:gd name="connsiteX2" fmla="*/ 8640960 w 8640960"/>
              <a:gd name="connsiteY2" fmla="*/ 4525341 h 4525341"/>
              <a:gd name="connsiteX3" fmla="*/ 0 w 8640960"/>
              <a:gd name="connsiteY3" fmla="*/ 4525341 h 4525341"/>
              <a:gd name="connsiteX4" fmla="*/ 0 w 8640960"/>
              <a:gd name="connsiteY4" fmla="*/ 0 h 4525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40960" h="4525341" extrusionOk="0">
                <a:moveTo>
                  <a:pt x="0" y="0"/>
                </a:moveTo>
                <a:cubicBezTo>
                  <a:pt x="1271569" y="118645"/>
                  <a:pt x="7313272" y="116012"/>
                  <a:pt x="8640960" y="0"/>
                </a:cubicBezTo>
                <a:cubicBezTo>
                  <a:pt x="8508078" y="993651"/>
                  <a:pt x="8725911" y="2803290"/>
                  <a:pt x="8640960" y="4525341"/>
                </a:cubicBezTo>
                <a:cubicBezTo>
                  <a:pt x="6451735" y="4659941"/>
                  <a:pt x="3530129" y="4368145"/>
                  <a:pt x="0" y="4525341"/>
                </a:cubicBezTo>
                <a:cubicBezTo>
                  <a:pt x="-20187" y="3828764"/>
                  <a:pt x="-152480" y="78943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467995"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Логоритмика</a:t>
            </a: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включает в себя:</a:t>
            </a: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ходьба в различных направлениях;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 на развитие дыхания, голоса и артикуляции;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упражнения, регулирующие мышечный тонус, активизирующие внимание (гимнастика для глаз, массаж биологически активных зон);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речевые упражнения без музыкального сопровождения;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упражнения, формирующие чувство музыкального размера или метра;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упражнения, формирующие чувство музыкального темпа;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ритмические упражнения (речевые и музыкальные игры);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пение; 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342900" lvl="0" indent="-342900" algn="just"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000" kern="12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упражнения на развитие мелкой моторики (пальчиковые игры или массаж пальцев).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23FD534-2CCB-4A82-A71D-44849AE737C3}"/>
              </a:ext>
            </a:extLst>
          </p:cNvPr>
          <p:cNvSpPr txBox="1"/>
          <p:nvPr/>
        </p:nvSpPr>
        <p:spPr>
          <a:xfrm>
            <a:off x="3275856" y="404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C5FB0C0E-0D93-4DC3-B37C-79EEE936D04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4916758"/>
            <a:ext cx="7056784" cy="1803963"/>
          </a:xfrm>
          <a:prstGeom prst="rect">
            <a:avLst/>
          </a:prstGeom>
          <a:effectLst>
            <a:softEdge rad="88900"/>
          </a:effectLst>
        </p:spPr>
      </p:pic>
    </p:spTree>
    <p:extLst>
      <p:ext uri="{BB962C8B-B14F-4D97-AF65-F5344CB8AC3E}">
        <p14:creationId xmlns:p14="http://schemas.microsoft.com/office/powerpoint/2010/main" val="2233756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D7C5C8-8DCF-4E67-8529-DEFD6D964AE1}"/>
              </a:ext>
            </a:extLst>
          </p:cNvPr>
          <p:cNvSpPr txBox="1"/>
          <p:nvPr/>
        </p:nvSpPr>
        <p:spPr>
          <a:xfrm>
            <a:off x="323528" y="188640"/>
            <a:ext cx="8568952" cy="461665"/>
          </a:xfrm>
          <a:custGeom>
            <a:avLst/>
            <a:gdLst>
              <a:gd name="connsiteX0" fmla="*/ 0 w 8568952"/>
              <a:gd name="connsiteY0" fmla="*/ 0 h 461665"/>
              <a:gd name="connsiteX1" fmla="*/ 8568952 w 8568952"/>
              <a:gd name="connsiteY1" fmla="*/ 0 h 461665"/>
              <a:gd name="connsiteX2" fmla="*/ 8568952 w 8568952"/>
              <a:gd name="connsiteY2" fmla="*/ 461665 h 461665"/>
              <a:gd name="connsiteX3" fmla="*/ 0 w 8568952"/>
              <a:gd name="connsiteY3" fmla="*/ 461665 h 461665"/>
              <a:gd name="connsiteX4" fmla="*/ 0 w 8568952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461665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87698" y="143527"/>
                  <a:pt x="8541962" y="261265"/>
                  <a:pt x="8568952" y="461665"/>
                </a:cubicBezTo>
                <a:cubicBezTo>
                  <a:pt x="5897278" y="596265"/>
                  <a:pt x="2630037" y="304469"/>
                  <a:pt x="0" y="461665"/>
                </a:cubicBezTo>
                <a:cubicBezTo>
                  <a:pt x="11502" y="333756"/>
                  <a:pt x="40657" y="173872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Логоритмическое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упражнение с использованием ходьбы: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6AFB48-BA49-4372-8A32-B355CA2A9997}"/>
              </a:ext>
            </a:extLst>
          </p:cNvPr>
          <p:cNvSpPr txBox="1"/>
          <p:nvPr/>
        </p:nvSpPr>
        <p:spPr>
          <a:xfrm rot="21261400">
            <a:off x="294814" y="1099158"/>
            <a:ext cx="7007072" cy="4154984"/>
          </a:xfrm>
          <a:custGeom>
            <a:avLst/>
            <a:gdLst>
              <a:gd name="connsiteX0" fmla="*/ 0 w 7007072"/>
              <a:gd name="connsiteY0" fmla="*/ 0 h 4154984"/>
              <a:gd name="connsiteX1" fmla="*/ 7007072 w 7007072"/>
              <a:gd name="connsiteY1" fmla="*/ 0 h 4154984"/>
              <a:gd name="connsiteX2" fmla="*/ 7007072 w 7007072"/>
              <a:gd name="connsiteY2" fmla="*/ 4154984 h 4154984"/>
              <a:gd name="connsiteX3" fmla="*/ 0 w 7007072"/>
              <a:gd name="connsiteY3" fmla="*/ 4154984 h 4154984"/>
              <a:gd name="connsiteX4" fmla="*/ 0 w 7007072"/>
              <a:gd name="connsiteY4" fmla="*/ 0 h 4154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07072" h="4154984" extrusionOk="0">
                <a:moveTo>
                  <a:pt x="0" y="0"/>
                </a:moveTo>
                <a:cubicBezTo>
                  <a:pt x="2261799" y="118645"/>
                  <a:pt x="5281418" y="116012"/>
                  <a:pt x="7007072" y="0"/>
                </a:cubicBezTo>
                <a:cubicBezTo>
                  <a:pt x="6874190" y="1449667"/>
                  <a:pt x="7092023" y="3601430"/>
                  <a:pt x="7007072" y="4154984"/>
                </a:cubicBezTo>
                <a:cubicBezTo>
                  <a:pt x="5810115" y="4289584"/>
                  <a:pt x="2770003" y="3997788"/>
                  <a:pt x="0" y="4154984"/>
                </a:cubicBezTo>
                <a:cubicBezTo>
                  <a:pt x="-20187" y="2357824"/>
                  <a:pt x="-152480" y="717194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4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Ходьба с высоким подниманием бедра </a:t>
            </a:r>
          </a:p>
          <a:p>
            <a:pPr indent="228600" algn="ctr"/>
            <a:r>
              <a:rPr lang="ru-RU" sz="1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6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идём по кругу, руки на поясе)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Едем, едем на лошадке,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Цок, цок, цок, цок!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 дорожке гладкой, гладкой,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Цок, цок, цок, цок!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 гости нас звала принцесса,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Цок, цок, цок, цок1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Кушать пудинг сладкий, сладкий, </a:t>
            </a:r>
          </a:p>
          <a:p>
            <a:pPr indent="228600" algn="ctr"/>
            <a:r>
              <a:rPr lang="ru-RU" sz="28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Цок, цок, цок, цок!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E7657B5-BE84-4EDE-BED1-9CF5AE1DCB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6517" y="4077072"/>
            <a:ext cx="2673995" cy="2701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9096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3E19E-6966-4D3C-AF74-405FBD6C1BE1}"/>
              </a:ext>
            </a:extLst>
          </p:cNvPr>
          <p:cNvSpPr txBox="1"/>
          <p:nvPr/>
        </p:nvSpPr>
        <p:spPr>
          <a:xfrm rot="470469">
            <a:off x="3988441" y="1089898"/>
            <a:ext cx="4927596" cy="2339102"/>
          </a:xfrm>
          <a:custGeom>
            <a:avLst/>
            <a:gdLst>
              <a:gd name="connsiteX0" fmla="*/ 0 w 4927596"/>
              <a:gd name="connsiteY0" fmla="*/ 0 h 2339102"/>
              <a:gd name="connsiteX1" fmla="*/ 4927596 w 4927596"/>
              <a:gd name="connsiteY1" fmla="*/ 0 h 2339102"/>
              <a:gd name="connsiteX2" fmla="*/ 4927596 w 4927596"/>
              <a:gd name="connsiteY2" fmla="*/ 2339102 h 2339102"/>
              <a:gd name="connsiteX3" fmla="*/ 0 w 4927596"/>
              <a:gd name="connsiteY3" fmla="*/ 2339102 h 2339102"/>
              <a:gd name="connsiteX4" fmla="*/ 0 w 4927596"/>
              <a:gd name="connsiteY4" fmla="*/ 0 h 2339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7596" h="2339102" extrusionOk="0">
                <a:moveTo>
                  <a:pt x="0" y="0"/>
                </a:moveTo>
                <a:cubicBezTo>
                  <a:pt x="2375173" y="118645"/>
                  <a:pt x="3053435" y="116012"/>
                  <a:pt x="4927596" y="0"/>
                </a:cubicBezTo>
                <a:cubicBezTo>
                  <a:pt x="4794714" y="528287"/>
                  <a:pt x="5012547" y="1202496"/>
                  <a:pt x="4927596" y="2339102"/>
                </a:cubicBezTo>
                <a:cubicBezTo>
                  <a:pt x="2727364" y="2473702"/>
                  <a:pt x="1633224" y="2181906"/>
                  <a:pt x="0" y="2339102"/>
                </a:cubicBezTo>
                <a:cubicBezTo>
                  <a:pt x="-20187" y="1696712"/>
                  <a:pt x="-152480" y="819654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«Сыграем на гармошке»</a:t>
            </a:r>
          </a:p>
          <a:p>
            <a:pPr indent="228600" algn="ctr"/>
            <a:r>
              <a:rPr lang="ru-RU" sz="16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Встать прямо, ноги слегка расставить, руки на поясе. Вдохнуть (пауза на 3 секунды). Выполнить наклон в левую сторону – медленно выдохнуть, растянув правый бок под счёт 1, 2, 3. Вернуться в исходное положение – вдох (пауза 3 секунды). Выполнить наклон в правую сторону – медленно выдохнуть под счёт 1, 2, 3. Повторить упражнение 3 – 4 раза.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323528" y="188640"/>
            <a:ext cx="8568952" cy="461665"/>
          </a:xfrm>
          <a:custGeom>
            <a:avLst/>
            <a:gdLst>
              <a:gd name="connsiteX0" fmla="*/ 0 w 8568952"/>
              <a:gd name="connsiteY0" fmla="*/ 0 h 461665"/>
              <a:gd name="connsiteX1" fmla="*/ 8568952 w 8568952"/>
              <a:gd name="connsiteY1" fmla="*/ 0 h 461665"/>
              <a:gd name="connsiteX2" fmla="*/ 8568952 w 8568952"/>
              <a:gd name="connsiteY2" fmla="*/ 461665 h 461665"/>
              <a:gd name="connsiteX3" fmla="*/ 0 w 8568952"/>
              <a:gd name="connsiteY3" fmla="*/ 461665 h 461665"/>
              <a:gd name="connsiteX4" fmla="*/ 0 w 8568952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461665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87698" y="143527"/>
                  <a:pt x="8541962" y="261265"/>
                  <a:pt x="8568952" y="461665"/>
                </a:cubicBezTo>
                <a:cubicBezTo>
                  <a:pt x="5897278" y="596265"/>
                  <a:pt x="2630037" y="304469"/>
                  <a:pt x="0" y="461665"/>
                </a:cubicBezTo>
                <a:cubicBezTo>
                  <a:pt x="11502" y="333756"/>
                  <a:pt x="40657" y="173872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Логоритмические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упражнения на развитие дыхания: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ADD4A1B-6A0A-4EB0-A3AE-CC23CCFA3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54746">
            <a:off x="318221" y="904642"/>
            <a:ext cx="3496073" cy="2489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F132CD4-2285-4966-A7A0-C0AF9E4DD192}"/>
              </a:ext>
            </a:extLst>
          </p:cNvPr>
          <p:cNvSpPr txBox="1"/>
          <p:nvPr/>
        </p:nvSpPr>
        <p:spPr>
          <a:xfrm rot="20901028">
            <a:off x="364922" y="3982027"/>
            <a:ext cx="4927596" cy="1600438"/>
          </a:xfrm>
          <a:custGeom>
            <a:avLst/>
            <a:gdLst>
              <a:gd name="connsiteX0" fmla="*/ 0 w 4927596"/>
              <a:gd name="connsiteY0" fmla="*/ 0 h 1600438"/>
              <a:gd name="connsiteX1" fmla="*/ 4927596 w 4927596"/>
              <a:gd name="connsiteY1" fmla="*/ 0 h 1600438"/>
              <a:gd name="connsiteX2" fmla="*/ 4927596 w 4927596"/>
              <a:gd name="connsiteY2" fmla="*/ 1600438 h 1600438"/>
              <a:gd name="connsiteX3" fmla="*/ 0 w 4927596"/>
              <a:gd name="connsiteY3" fmla="*/ 1600438 h 1600438"/>
              <a:gd name="connsiteX4" fmla="*/ 0 w 4927596"/>
              <a:gd name="connsiteY4" fmla="*/ 0 h 160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27596" h="1600438" extrusionOk="0">
                <a:moveTo>
                  <a:pt x="0" y="0"/>
                </a:moveTo>
                <a:cubicBezTo>
                  <a:pt x="2375173" y="118645"/>
                  <a:pt x="3053435" y="116012"/>
                  <a:pt x="4927596" y="0"/>
                </a:cubicBezTo>
                <a:cubicBezTo>
                  <a:pt x="4859396" y="699678"/>
                  <a:pt x="4857845" y="1422938"/>
                  <a:pt x="4927596" y="1600438"/>
                </a:cubicBezTo>
                <a:cubicBezTo>
                  <a:pt x="2727364" y="1735038"/>
                  <a:pt x="1633224" y="1443242"/>
                  <a:pt x="0" y="1600438"/>
                </a:cubicBezTo>
                <a:cubicBezTo>
                  <a:pt x="-113143" y="1032434"/>
                  <a:pt x="-6007" y="648063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«Шарик»</a:t>
            </a:r>
          </a:p>
          <a:p>
            <a:pPr indent="228600" algn="ctr"/>
            <a:r>
              <a:rPr lang="ru-RU" sz="16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Упражнение выполняется стоя. Предложить детям представить себя шариками. На счёт 1, 2, 3, 4 сделать четыре глубоких вдоха и задержать дыхание. Затем на счёт 1 – 5 медленно выдохнуть. Повторить упражнение 3 – 4 раза.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FF62CA91-F101-418A-B9EA-441E1B381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32994"/>
            <a:ext cx="3077592" cy="307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5409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3E19E-6966-4D3C-AF74-405FBD6C1BE1}"/>
              </a:ext>
            </a:extLst>
          </p:cNvPr>
          <p:cNvSpPr txBox="1"/>
          <p:nvPr/>
        </p:nvSpPr>
        <p:spPr>
          <a:xfrm rot="20961260">
            <a:off x="442906" y="1188016"/>
            <a:ext cx="4961430" cy="4062651"/>
          </a:xfrm>
          <a:custGeom>
            <a:avLst/>
            <a:gdLst>
              <a:gd name="connsiteX0" fmla="*/ 0 w 4961430"/>
              <a:gd name="connsiteY0" fmla="*/ 0 h 4062651"/>
              <a:gd name="connsiteX1" fmla="*/ 4961430 w 4961430"/>
              <a:gd name="connsiteY1" fmla="*/ 0 h 4062651"/>
              <a:gd name="connsiteX2" fmla="*/ 4961430 w 4961430"/>
              <a:gd name="connsiteY2" fmla="*/ 4062651 h 4062651"/>
              <a:gd name="connsiteX3" fmla="*/ 0 w 4961430"/>
              <a:gd name="connsiteY3" fmla="*/ 4062651 h 4062651"/>
              <a:gd name="connsiteX4" fmla="*/ 0 w 4961430"/>
              <a:gd name="connsiteY4" fmla="*/ 0 h 4062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961430" h="4062651" extrusionOk="0">
                <a:moveTo>
                  <a:pt x="0" y="0"/>
                </a:moveTo>
                <a:cubicBezTo>
                  <a:pt x="1074465" y="118645"/>
                  <a:pt x="2843017" y="116012"/>
                  <a:pt x="4961430" y="0"/>
                </a:cubicBezTo>
                <a:cubicBezTo>
                  <a:pt x="4828548" y="554015"/>
                  <a:pt x="5046381" y="3148972"/>
                  <a:pt x="4961430" y="4062651"/>
                </a:cubicBezTo>
                <a:cubicBezTo>
                  <a:pt x="3387356" y="4197251"/>
                  <a:pt x="1140124" y="3905455"/>
                  <a:pt x="0" y="4062651"/>
                </a:cubicBezTo>
                <a:cubicBezTo>
                  <a:pt x="-20187" y="2902601"/>
                  <a:pt x="-152480" y="892644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endParaRPr lang="ru-RU" b="1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228600" algn="ctr"/>
            <a:r>
              <a:rPr lang="ru-RU" sz="20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«Стрекоза»</a:t>
            </a:r>
          </a:p>
          <a:p>
            <a:pPr indent="228600" algn="ctr"/>
            <a:r>
              <a:rPr lang="ru-RU" sz="1600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Вот такая стрекоза – как горошины глаза!</a:t>
            </a:r>
          </a:p>
          <a:p>
            <a:pPr indent="228600" algn="ctr"/>
            <a:r>
              <a:rPr lang="ru-RU" sz="12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(пальцами сделать «очки» и заглянуть в них, опустить руки)</a:t>
            </a:r>
          </a:p>
          <a:p>
            <a:pPr indent="228600" algn="ctr"/>
            <a:r>
              <a:rPr lang="ru-RU" sz="1600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Влево – вправо, назад – вперёд.</a:t>
            </a:r>
          </a:p>
          <a:p>
            <a:pPr indent="228600" algn="ctr"/>
            <a:r>
              <a:rPr lang="ru-RU" sz="1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(глазами смотреть влево – вправо)</a:t>
            </a:r>
          </a:p>
          <a:p>
            <a:pPr indent="228600" algn="ctr"/>
            <a:r>
              <a:rPr lang="ru-RU" sz="1600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Ну совсем как вертолёт.</a:t>
            </a:r>
          </a:p>
          <a:p>
            <a:pPr indent="228600" algn="ctr"/>
            <a:r>
              <a:rPr lang="ru-RU" sz="1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(круговые движения глаз)</a:t>
            </a:r>
          </a:p>
          <a:p>
            <a:pPr indent="228600" algn="ctr"/>
            <a:r>
              <a:rPr lang="ru-RU" sz="1600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 летаем высоко.</a:t>
            </a:r>
          </a:p>
          <a:p>
            <a:pPr indent="228600" algn="ctr"/>
            <a:r>
              <a:rPr lang="ru-RU" sz="1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(посмотреть вверх)</a:t>
            </a:r>
          </a:p>
          <a:p>
            <a:pPr indent="228600" algn="ctr"/>
            <a:r>
              <a:rPr lang="ru-RU" sz="1600" i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 летаем низко.</a:t>
            </a:r>
          </a:p>
          <a:p>
            <a:pPr indent="228600" algn="ctr"/>
            <a:r>
              <a:rPr lang="ru-RU" sz="14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(посмотреть вниз)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 летаем далеко.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(посмотреть вперёд)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sng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Мы летаем близко.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(посмотреть перед собой)</a:t>
            </a: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323528" y="188640"/>
            <a:ext cx="8568952" cy="461665"/>
          </a:xfrm>
          <a:custGeom>
            <a:avLst/>
            <a:gdLst>
              <a:gd name="connsiteX0" fmla="*/ 0 w 8568952"/>
              <a:gd name="connsiteY0" fmla="*/ 0 h 461665"/>
              <a:gd name="connsiteX1" fmla="*/ 8568952 w 8568952"/>
              <a:gd name="connsiteY1" fmla="*/ 0 h 461665"/>
              <a:gd name="connsiteX2" fmla="*/ 8568952 w 8568952"/>
              <a:gd name="connsiteY2" fmla="*/ 461665 h 461665"/>
              <a:gd name="connsiteX3" fmla="*/ 0 w 8568952"/>
              <a:gd name="connsiteY3" fmla="*/ 461665 h 461665"/>
              <a:gd name="connsiteX4" fmla="*/ 0 w 8568952"/>
              <a:gd name="connsiteY4" fmla="*/ 0 h 461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568952" h="461665" extrusionOk="0">
                <a:moveTo>
                  <a:pt x="0" y="0"/>
                </a:moveTo>
                <a:cubicBezTo>
                  <a:pt x="1840431" y="118645"/>
                  <a:pt x="5865907" y="116012"/>
                  <a:pt x="8568952" y="0"/>
                </a:cubicBezTo>
                <a:cubicBezTo>
                  <a:pt x="8587698" y="143527"/>
                  <a:pt x="8541962" y="261265"/>
                  <a:pt x="8568952" y="461665"/>
                </a:cubicBezTo>
                <a:cubicBezTo>
                  <a:pt x="5897278" y="596265"/>
                  <a:pt x="2630037" y="304469"/>
                  <a:pt x="0" y="461665"/>
                </a:cubicBezTo>
                <a:cubicBezTo>
                  <a:pt x="11502" y="333756"/>
                  <a:pt x="40657" y="173872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4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Логоритмическое</a:t>
            </a: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упражнение для глаз: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ED21D09-EC92-4DBA-8308-42CE3313F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836712"/>
            <a:ext cx="3709987" cy="357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6A764627-A553-477B-946F-F68183113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0491">
            <a:off x="4188192" y="4236372"/>
            <a:ext cx="2671838" cy="264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531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smConfetti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8A78D8B0-EE24-4653-BACE-AE405E8995B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E3E19E-6966-4D3C-AF74-405FBD6C1BE1}"/>
              </a:ext>
            </a:extLst>
          </p:cNvPr>
          <p:cNvSpPr txBox="1"/>
          <p:nvPr/>
        </p:nvSpPr>
        <p:spPr>
          <a:xfrm rot="21350458">
            <a:off x="323528" y="1151965"/>
            <a:ext cx="6977341" cy="2954655"/>
          </a:xfrm>
          <a:custGeom>
            <a:avLst/>
            <a:gdLst>
              <a:gd name="connsiteX0" fmla="*/ 0 w 6977341"/>
              <a:gd name="connsiteY0" fmla="*/ 0 h 2954655"/>
              <a:gd name="connsiteX1" fmla="*/ 6977341 w 6977341"/>
              <a:gd name="connsiteY1" fmla="*/ 0 h 2954655"/>
              <a:gd name="connsiteX2" fmla="*/ 6977341 w 6977341"/>
              <a:gd name="connsiteY2" fmla="*/ 2954655 h 2954655"/>
              <a:gd name="connsiteX3" fmla="*/ 0 w 6977341"/>
              <a:gd name="connsiteY3" fmla="*/ 2954655 h 2954655"/>
              <a:gd name="connsiteX4" fmla="*/ 0 w 6977341"/>
              <a:gd name="connsiteY4" fmla="*/ 0 h 2954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977341" h="2954655" extrusionOk="0">
                <a:moveTo>
                  <a:pt x="0" y="0"/>
                </a:moveTo>
                <a:cubicBezTo>
                  <a:pt x="1501489" y="118645"/>
                  <a:pt x="5951973" y="116012"/>
                  <a:pt x="6977341" y="0"/>
                </a:cubicBezTo>
                <a:cubicBezTo>
                  <a:pt x="6844459" y="886045"/>
                  <a:pt x="7062292" y="1855867"/>
                  <a:pt x="6977341" y="2954655"/>
                </a:cubicBezTo>
                <a:cubicBezTo>
                  <a:pt x="5177407" y="3089255"/>
                  <a:pt x="2308128" y="2797459"/>
                  <a:pt x="0" y="2954655"/>
                </a:cubicBezTo>
                <a:cubicBezTo>
                  <a:pt x="-20187" y="1757871"/>
                  <a:pt x="-152480" y="1373069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800" b="1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«Снеговик»</a:t>
            </a:r>
          </a:p>
          <a:p>
            <a:pPr indent="228600"/>
            <a:r>
              <a:rPr lang="ru-RU" sz="24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Вот стоит снеговик       </a:t>
            </a:r>
            <a:r>
              <a:rPr lang="ru-RU" sz="16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(напрячь мышцы тела)</a:t>
            </a:r>
          </a:p>
          <a:p>
            <a:pPr indent="228600"/>
            <a:r>
              <a:rPr kumimoji="0" lang="ru-RU" sz="2400" b="0" i="1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Ок морозам привык.</a:t>
            </a:r>
          </a:p>
          <a:p>
            <a:pPr indent="228600"/>
            <a:r>
              <a:rPr lang="ru-RU" sz="24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Солнце припекает – </a:t>
            </a:r>
          </a:p>
          <a:p>
            <a:pPr indent="228600"/>
            <a:r>
              <a:rPr kumimoji="0" lang="ru-RU" sz="2400" b="0" i="1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Снеговик на</a:t>
            </a:r>
            <a:r>
              <a:rPr lang="ru-RU" sz="24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 тает        </a:t>
            </a:r>
            <a:r>
              <a:rPr lang="ru-RU" sz="1600" i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(напряжение постепенно уходит)</a:t>
            </a:r>
            <a:endParaRPr lang="ru-RU" sz="2400" i="1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indent="228600"/>
            <a:r>
              <a:rPr kumimoji="0" lang="ru-RU" sz="2400" b="0" i="1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Тает, тает – да, да, да. </a:t>
            </a:r>
          </a:p>
          <a:p>
            <a:pPr indent="228600"/>
            <a:r>
              <a:rPr kumimoji="0" lang="ru-RU" sz="2400" b="0" i="1" strike="noStrike" kern="120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Будет талая вода.</a:t>
            </a:r>
            <a:endParaRPr kumimoji="0" lang="ru-RU" sz="2400" b="0" i="0" strike="noStrike" kern="1200" cap="none" spc="0" normalizeH="0" baseline="0" noProof="0" dirty="0">
              <a:ln>
                <a:noFill/>
              </a:ln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marR="0" lvl="0" indent="2286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4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05A968-E440-4D8B-A70E-1B47324DAC9A}"/>
              </a:ext>
            </a:extLst>
          </p:cNvPr>
          <p:cNvSpPr txBox="1"/>
          <p:nvPr/>
        </p:nvSpPr>
        <p:spPr>
          <a:xfrm>
            <a:off x="107504" y="188640"/>
            <a:ext cx="8892988" cy="400110"/>
          </a:xfrm>
          <a:custGeom>
            <a:avLst/>
            <a:gdLst>
              <a:gd name="connsiteX0" fmla="*/ 0 w 8892988"/>
              <a:gd name="connsiteY0" fmla="*/ 0 h 400110"/>
              <a:gd name="connsiteX1" fmla="*/ 8892988 w 8892988"/>
              <a:gd name="connsiteY1" fmla="*/ 0 h 400110"/>
              <a:gd name="connsiteX2" fmla="*/ 8892988 w 8892988"/>
              <a:gd name="connsiteY2" fmla="*/ 400110 h 400110"/>
              <a:gd name="connsiteX3" fmla="*/ 0 w 8892988"/>
              <a:gd name="connsiteY3" fmla="*/ 400110 h 400110"/>
              <a:gd name="connsiteX4" fmla="*/ 0 w 8892988"/>
              <a:gd name="connsiteY4" fmla="*/ 0 h 400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92988" h="400110" extrusionOk="0">
                <a:moveTo>
                  <a:pt x="0" y="0"/>
                </a:moveTo>
                <a:cubicBezTo>
                  <a:pt x="1512800" y="118645"/>
                  <a:pt x="7079258" y="116012"/>
                  <a:pt x="8892988" y="0"/>
                </a:cubicBezTo>
                <a:cubicBezTo>
                  <a:pt x="8864025" y="83683"/>
                  <a:pt x="8862879" y="323643"/>
                  <a:pt x="8892988" y="400110"/>
                </a:cubicBezTo>
                <a:cubicBezTo>
                  <a:pt x="7902679" y="534710"/>
                  <a:pt x="3051248" y="242914"/>
                  <a:pt x="0" y="400110"/>
                </a:cubicBezTo>
                <a:cubicBezTo>
                  <a:pt x="-5127" y="280748"/>
                  <a:pt x="28726" y="60435"/>
                  <a:pt x="0" y="0"/>
                </a:cubicBezTo>
                <a:close/>
              </a:path>
            </a:pathLst>
          </a:custGeom>
          <a:noFill/>
          <a:ln w="47625" cmpd="tri">
            <a:solidFill>
              <a:srgbClr val="00B050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pPr indent="228600" algn="ctr"/>
            <a:r>
              <a:rPr lang="ru-RU" sz="2000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Логоритмическое</a:t>
            </a:r>
            <a:r>
              <a:rPr lang="ru-RU" sz="20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упражнение для регуляции мышечного тонуса:</a:t>
            </a:r>
          </a:p>
        </p:txBody>
      </p:sp>
      <p:pic>
        <p:nvPicPr>
          <p:cNvPr id="4112" name="Picture 16">
            <a:extLst>
              <a:ext uri="{FF2B5EF4-FFF2-40B4-BE49-F238E27FC236}">
                <a16:creationId xmlns:a16="http://schemas.microsoft.com/office/drawing/2014/main" id="{66CB3A85-856E-4A89-B78B-0EF13723F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9" y="2439096"/>
            <a:ext cx="1979808" cy="197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22" name="Picture 26">
            <a:extLst>
              <a:ext uri="{FF2B5EF4-FFF2-40B4-BE49-F238E27FC236}">
                <a16:creationId xmlns:a16="http://schemas.microsoft.com/office/drawing/2014/main" id="{1319C0EE-6A30-4B7C-8A57-6B3495F5A6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5779131"/>
            <a:ext cx="4140460" cy="1490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>
            <a:extLst>
              <a:ext uri="{FF2B5EF4-FFF2-40B4-BE49-F238E27FC236}">
                <a16:creationId xmlns:a16="http://schemas.microsoft.com/office/drawing/2014/main" id="{B5BBB67F-7975-4AE6-80E5-989D70329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3625" y="3843544"/>
            <a:ext cx="2880320" cy="2961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543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</TotalTime>
  <Words>623</Words>
  <Application>Microsoft Office PowerPoint</Application>
  <PresentationFormat>Экран (4:3)</PresentationFormat>
  <Paragraphs>79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27501</dc:creator>
  <cp:lastModifiedBy>Оксана</cp:lastModifiedBy>
  <cp:revision>47</cp:revision>
  <dcterms:created xsi:type="dcterms:W3CDTF">2020-12-15T12:44:33Z</dcterms:created>
  <dcterms:modified xsi:type="dcterms:W3CDTF">2023-01-28T19:47:11Z</dcterms:modified>
</cp:coreProperties>
</file>