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66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2" y="11663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МБДОУ ЦРР- «Детский сад №125»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836712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28575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МЕТОДЫ И ПРИЕМЫ ОБУЧЕНИЯ КОЛЛЕКТИВНОЙ ЛЕПКЕ</a:t>
            </a:r>
            <a:endParaRPr lang="ru-RU" sz="2800" b="1" dirty="0">
              <a:ln w="28575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9218" name="Picture 2" descr="https://i.pinimg.com/736x/bd/75/31/bd7531e234bbdfae6ee989b957d949a3--jumping-clay-sharpie-ar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1772816"/>
            <a:ext cx="5602314" cy="360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660232" y="5517232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Bookman Old Style" pitchFamily="18" charset="0"/>
              </a:rPr>
              <a:t>Подготовили:</a:t>
            </a:r>
          </a:p>
          <a:p>
            <a:r>
              <a:rPr lang="ru-RU" sz="1600" b="1" dirty="0" smtClean="0">
                <a:latin typeface="Bookman Old Style" pitchFamily="18" charset="0"/>
              </a:rPr>
              <a:t>Бахметьева О.В,</a:t>
            </a:r>
          </a:p>
          <a:p>
            <a:r>
              <a:rPr lang="ru-RU" sz="1600" b="1" dirty="0" smtClean="0">
                <a:latin typeface="Bookman Old Style" pitchFamily="18" charset="0"/>
              </a:rPr>
              <a:t>Пяткова Л.П.</a:t>
            </a:r>
            <a:endParaRPr lang="ru-RU" sz="1600" b="1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Коллективная лепка.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Этапы: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Подготовительный этап</a:t>
            </a:r>
            <a:r>
              <a:rPr lang="ru-RU" sz="1800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</a:p>
          <a:p>
            <a:pPr algn="ctr">
              <a:buNone/>
            </a:pPr>
            <a:r>
              <a:rPr lang="ru-RU" sz="1900" b="1" dirty="0" smtClean="0">
                <a:solidFill>
                  <a:srgbClr val="FF0000"/>
                </a:solidFill>
                <a:latin typeface="Bookman Old Style" pitchFamily="18" charset="0"/>
              </a:rPr>
              <a:t>позволяет </a:t>
            </a:r>
          </a:p>
          <a:p>
            <a:r>
              <a:rPr lang="ru-RU" sz="1900" dirty="0" smtClean="0">
                <a:solidFill>
                  <a:srgbClr val="002060"/>
                </a:solidFill>
                <a:latin typeface="Bookman Old Style" pitchFamily="18" charset="0"/>
              </a:rPr>
              <a:t>углубить знания детей по теме будущей работы </a:t>
            </a:r>
          </a:p>
          <a:p>
            <a:r>
              <a:rPr lang="ru-RU" sz="1900" dirty="0" smtClean="0">
                <a:solidFill>
                  <a:srgbClr val="002060"/>
                </a:solidFill>
                <a:latin typeface="Bookman Old Style" pitchFamily="18" charset="0"/>
              </a:rPr>
              <a:t>позволит сформировать яркие образы, порождающие желание воплощать их в собственной коллективной лепке.</a:t>
            </a:r>
          </a:p>
          <a:p>
            <a:pPr algn="ctr">
              <a:buNone/>
            </a:pPr>
            <a:r>
              <a:rPr lang="ru-RU" sz="2100" dirty="0" smtClean="0">
                <a:latin typeface="Bookman Old Style" pitchFamily="18" charset="0"/>
              </a:rPr>
              <a:t/>
            </a:r>
            <a:br>
              <a:rPr lang="ru-RU" sz="2100" dirty="0" smtClean="0">
                <a:latin typeface="Bookman Old Style" pitchFamily="18" charset="0"/>
              </a:rPr>
            </a:br>
            <a:r>
              <a:rPr lang="ru-RU" sz="1900" b="1" dirty="0" smtClean="0">
                <a:solidFill>
                  <a:srgbClr val="FF0000"/>
                </a:solidFill>
                <a:latin typeface="Bookman Old Style" pitchFamily="18" charset="0"/>
              </a:rPr>
              <a:t>Для этой цели можно использовать:</a:t>
            </a:r>
          </a:p>
          <a:p>
            <a:r>
              <a:rPr lang="ru-RU" sz="1900" dirty="0" smtClean="0">
                <a:solidFill>
                  <a:srgbClr val="002060"/>
                </a:solidFill>
                <a:latin typeface="Bookman Old Style" pitchFamily="18" charset="0"/>
              </a:rPr>
              <a:t>экскурсии</a:t>
            </a:r>
          </a:p>
          <a:p>
            <a:r>
              <a:rPr lang="ru-RU" sz="1900" dirty="0" smtClean="0">
                <a:solidFill>
                  <a:srgbClr val="002060"/>
                </a:solidFill>
                <a:latin typeface="Bookman Old Style" pitchFamily="18" charset="0"/>
              </a:rPr>
              <a:t>беседы </a:t>
            </a:r>
          </a:p>
          <a:p>
            <a:r>
              <a:rPr lang="ru-RU" sz="1900" dirty="0" smtClean="0">
                <a:solidFill>
                  <a:srgbClr val="002060"/>
                </a:solidFill>
                <a:latin typeface="Bookman Old Style" pitchFamily="18" charset="0"/>
              </a:rPr>
              <a:t>чтение книг </a:t>
            </a:r>
          </a:p>
          <a:p>
            <a:r>
              <a:rPr lang="ru-RU" sz="1900" dirty="0" smtClean="0">
                <a:solidFill>
                  <a:srgbClr val="002060"/>
                </a:solidFill>
                <a:latin typeface="Bookman Old Style" pitchFamily="18" charset="0"/>
              </a:rPr>
              <a:t>рассматривание репродукций, </a:t>
            </a:r>
          </a:p>
          <a:p>
            <a:pPr>
              <a:buNone/>
            </a:pPr>
            <a:r>
              <a:rPr lang="ru-RU" sz="1900" dirty="0" smtClean="0">
                <a:solidFill>
                  <a:srgbClr val="002060"/>
                </a:solidFill>
                <a:latin typeface="Bookman Old Style" pitchFamily="18" charset="0"/>
              </a:rPr>
              <a:t>иллюстраций </a:t>
            </a:r>
          </a:p>
          <a:p>
            <a:r>
              <a:rPr lang="ru-RU" sz="1900" dirty="0" smtClean="0">
                <a:solidFill>
                  <a:srgbClr val="002060"/>
                </a:solidFill>
                <a:latin typeface="Bookman Old Style" pitchFamily="18" charset="0"/>
              </a:rPr>
              <a:t>совместная подготовка декоративного</a:t>
            </a:r>
          </a:p>
          <a:p>
            <a:pPr>
              <a:buNone/>
            </a:pPr>
            <a:r>
              <a:rPr lang="ru-RU" sz="1900" dirty="0" smtClean="0">
                <a:solidFill>
                  <a:srgbClr val="002060"/>
                </a:solidFill>
                <a:latin typeface="Bookman Old Style" pitchFamily="18" charset="0"/>
              </a:rPr>
              <a:t> панно, на котором будет выполняться </a:t>
            </a:r>
          </a:p>
          <a:p>
            <a:pPr>
              <a:buNone/>
            </a:pPr>
            <a:r>
              <a:rPr lang="ru-RU" sz="1900" dirty="0" smtClean="0">
                <a:solidFill>
                  <a:srgbClr val="002060"/>
                </a:solidFill>
                <a:latin typeface="Bookman Old Style" pitchFamily="18" charset="0"/>
              </a:rPr>
              <a:t>коллективная композиция</a:t>
            </a:r>
          </a:p>
          <a:p>
            <a:endParaRPr lang="ru-RU" sz="1800" dirty="0"/>
          </a:p>
        </p:txBody>
      </p:sp>
      <p:pic>
        <p:nvPicPr>
          <p:cNvPr id="1029" name="Picture 5" descr="C:\Users\Иван\Desktop\detsad-234516-15470494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088" y="3212976"/>
            <a:ext cx="345638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4096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Основной этап</a:t>
            </a:r>
            <a:b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Bookman Old Style" pitchFamily="18" charset="0"/>
              </a:rPr>
              <a:t>этап выполнения работы</a:t>
            </a:r>
            <a:endParaRPr lang="ru-RU" sz="18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Bookman Old Style" pitchFamily="18" charset="0"/>
              </a:rPr>
              <a:t>включает в себя </a:t>
            </a: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планирование</a:t>
            </a: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выполнение </a:t>
            </a: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оценку коллективной работы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Цель</a:t>
            </a:r>
            <a:r>
              <a:rPr lang="ru-RU" sz="2100" dirty="0" smtClean="0">
                <a:solidFill>
                  <a:srgbClr val="FF0000"/>
                </a:solidFill>
                <a:latin typeface="Bookman Old Style" pitchFamily="18" charset="0"/>
              </a:rPr>
              <a:t> -</a:t>
            </a:r>
          </a:p>
          <a:p>
            <a:pPr>
              <a:buNone/>
            </a:pPr>
            <a:r>
              <a:rPr lang="ru-RU" sz="2100" dirty="0" smtClean="0">
                <a:latin typeface="Bookman Old Style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не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только предоставить детям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 возможность воплотить в композиции 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образы окружающего мира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,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но и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создать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в ходе коллективного творчества 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условия для творческого взаимодействия детей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,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содействующие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не только эстетическому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и художественному развитию детей, </a:t>
            </a:r>
          </a:p>
          <a:p>
            <a:pPr>
              <a:buNone/>
            </a:pP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но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и формированию у них умений 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творчески работать в коллективе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3554" name="Picture 2" descr="C:\Users\Иван\Desktop\ae44332e53cba3250a2f8225b7ab0420.j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112" y="1268760"/>
            <a:ext cx="3347864" cy="2667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C:\Users\Иван\Desktop\detsad-126757-14687578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4293096"/>
            <a:ext cx="3600400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Заключительный этап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1800" b="1" dirty="0" smtClean="0">
                <a:solidFill>
                  <a:srgbClr val="002060"/>
                </a:solidFill>
                <a:latin typeface="Bookman Old Style" pitchFamily="18" charset="0"/>
              </a:rPr>
              <a:t>период взаимодействия детей с уже завершенной работой.</a:t>
            </a:r>
            <a:endParaRPr lang="ru-RU" sz="1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24578" name="Picture 2" descr="C:\Users\Иван\Desktop\detsad-353642-14919836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340768"/>
            <a:ext cx="3600400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9" name="Picture 3" descr="C:\Users\Иван\Desktop\hello_html_44bb3bf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1412776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C:\Users\Иван\Desktop\a1ed1551398ad059683dac586afd307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71800" y="4005064"/>
            <a:ext cx="4067944" cy="2709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Формы совместной деятельности детей</a:t>
            </a:r>
            <a:b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в процессе лепки: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«Совместно – индивидуальная»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 </a:t>
            </a: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«Совместно – последовательная»</a:t>
            </a:r>
            <a:endParaRPr lang="ru-RU" sz="28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just"/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 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«Совместно – взаимодействующая»</a:t>
            </a:r>
            <a:endParaRPr lang="ru-RU" sz="28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endParaRPr lang="ru-RU" sz="16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«Совместно – индивидуальная»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Bookman Old Style" pitchFamily="18" charset="0"/>
              </a:rPr>
              <a:t>характеризуется тем, что:</a:t>
            </a:r>
          </a:p>
          <a:p>
            <a:r>
              <a:rPr lang="ru-RU" sz="1800" dirty="0" smtClean="0">
                <a:latin typeface="Bookman Old Style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участники деятельности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в начале работают индивидуально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, с учетом общего замысла, и лишь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на завершающем этапе работа каждого становится частью общей композиции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;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задание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каждому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выдается сразу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, вначале работы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индивидуально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и затем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корректируется в зависимости от того, что сделано другими;</a:t>
            </a:r>
            <a:endParaRPr lang="ru-RU" sz="18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выполняя свою часть работы, 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ребенок знает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,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чем лучше он сам 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выполнит то, что ему поручено, 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тем лучше будет работа </a:t>
            </a:r>
          </a:p>
          <a:p>
            <a:pPr>
              <a:buNone/>
            </a:pP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коллектива.</a:t>
            </a:r>
            <a:r>
              <a:rPr lang="ru-RU" sz="1800" dirty="0" smtClean="0">
                <a:latin typeface="Bookman Old Style" pitchFamily="18" charset="0"/>
              </a:rPr>
              <a:t/>
            </a:r>
            <a:br>
              <a:rPr lang="ru-RU" sz="1800" dirty="0" smtClean="0">
                <a:latin typeface="Bookman Old Style" pitchFamily="18" charset="0"/>
              </a:rPr>
            </a:br>
            <a:endParaRPr lang="ru-RU" sz="1800" dirty="0">
              <a:latin typeface="Bookman Old Style" pitchFamily="18" charset="0"/>
            </a:endParaRPr>
          </a:p>
        </p:txBody>
      </p:sp>
      <p:pic>
        <p:nvPicPr>
          <p:cNvPr id="26626" name="Picture 2" descr="C:\Users\Иван\Desktop\detsad-780798-1518970931.jpg"/>
          <p:cNvPicPr>
            <a:picLocks noChangeAspect="1" noChangeArrowheads="1"/>
          </p:cNvPicPr>
          <p:nvPr/>
        </p:nvPicPr>
        <p:blipFill>
          <a:blip r:embed="rId2" cstate="screen">
            <a:lum bright="-10000"/>
          </a:blip>
          <a:srcRect/>
          <a:stretch>
            <a:fillRect/>
          </a:stretch>
        </p:blipFill>
        <p:spPr bwMode="auto">
          <a:xfrm>
            <a:off x="4572000" y="3501008"/>
            <a:ext cx="417646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«Совместно – последовательная»</a:t>
            </a:r>
            <a:b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  <a:t>работа по принципу конвейера</a:t>
            </a:r>
            <a:b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результат действий одного участника </a:t>
            </a:r>
            <a:b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находится в тесной взаимосвязи от результатов </a:t>
            </a:r>
            <a:b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предыдущего и последующего участников.</a:t>
            </a:r>
            <a:b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</a:br>
            <a:endParaRPr lang="ru-RU" sz="1800" dirty="0"/>
          </a:p>
        </p:txBody>
      </p:sp>
      <p:pic>
        <p:nvPicPr>
          <p:cNvPr id="27650" name="Picture 2" descr="C:\Users\Иван\Desktop\hello_html_11018ae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772816"/>
            <a:ext cx="3801067" cy="2499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3" descr="C:\Users\Иван\Desktop\a6fc2e97050e1b54e25dee5c9a6508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1844824"/>
            <a:ext cx="3456384" cy="2334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C:\Users\Иван\Desktop\dsc032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43808" y="4221088"/>
            <a:ext cx="3240360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«Совместно – взаимодействующая»</a:t>
            </a:r>
            <a:b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800" dirty="0" smtClean="0"/>
              <a:t> </a:t>
            </a: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работа выполняется </a:t>
            </a:r>
            <a:r>
              <a:rPr lang="ru-RU" sz="2000" dirty="0" smtClean="0">
                <a:solidFill>
                  <a:srgbClr val="FF0000"/>
                </a:solidFill>
                <a:latin typeface="Bookman Old Style" pitchFamily="18" charset="0"/>
              </a:rPr>
              <a:t>всеми участниками одновременно</a:t>
            </a: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, </a:t>
            </a:r>
            <a:r>
              <a:rPr lang="ru-RU" sz="2000" dirty="0" smtClean="0">
                <a:solidFill>
                  <a:srgbClr val="FF0000"/>
                </a:solidFill>
                <a:latin typeface="Bookman Old Style" pitchFamily="18" charset="0"/>
              </a:rPr>
              <a:t>согласование их действий </a:t>
            </a: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осуществляется </a:t>
            </a:r>
            <a:r>
              <a:rPr lang="ru-RU" sz="2000" dirty="0" smtClean="0">
                <a:solidFill>
                  <a:srgbClr val="FF0000"/>
                </a:solidFill>
                <a:latin typeface="Bookman Old Style" pitchFamily="18" charset="0"/>
              </a:rPr>
              <a:t>на всех этапах</a:t>
            </a: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.</a:t>
            </a:r>
            <a:b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</a:br>
            <a:endParaRPr lang="ru-RU" sz="20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28674" name="Picture 2" descr="C:\Users\Иван\Desktop\skazochnyy-dom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06187" y="1716419"/>
            <a:ext cx="5731625" cy="4293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Эпизоды из окружающей жизни: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29698" name="Picture 2" descr="C:\Users\Иван\Desktop\52df2087c2aa2a4624439ca931f5f5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196752"/>
            <a:ext cx="2965398" cy="262515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386104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«На лугу»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29699" name="Picture 3" descr="C:\Users\Иван\Desktop\detsad-1153689-1551276547.jpg"/>
          <p:cNvPicPr>
            <a:picLocks noChangeAspect="1" noChangeArrowheads="1"/>
          </p:cNvPicPr>
          <p:nvPr/>
        </p:nvPicPr>
        <p:blipFill>
          <a:blip r:embed="rId3" cstate="screen"/>
          <a:srcRect r="-823"/>
          <a:stretch>
            <a:fillRect/>
          </a:stretch>
        </p:blipFill>
        <p:spPr bwMode="auto">
          <a:xfrm>
            <a:off x="5004048" y="1196752"/>
            <a:ext cx="3240360" cy="25922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44208" y="386104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«Зоопарк»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29700" name="Picture 4" descr="C:\Users\Иван\Desktop\detsad-741326-151686929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752" y="3933056"/>
            <a:ext cx="4150792" cy="248176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03848" y="648866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«На прогулке»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Сказки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30722" name="Picture 2" descr="C:\Users\Иван\Desktop\9317514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836712"/>
            <a:ext cx="3534937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3" name="Picture 3" descr="C:\Users\Иван\Desktop\d940caaca8d1dd1ca33dde1352d07ad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3717032"/>
            <a:ext cx="3257777" cy="2446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C:\Users\Иван\Desktop\310d4b88494b111fd7ed94289eaf559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104" y="1484784"/>
            <a:ext cx="3240360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987824" y="342900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«Репка»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61653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«Гуси-лебеди»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72200" y="580526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«Колобок»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Вывод: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Кроме развития творческих способностей занятия коллективной лепкой носят еще и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большое воспитательной значение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, так как способствует формированию умения детей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согласовывать свои действия 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с товарищами, 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радоваться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общему успеху,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помогать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друг другу,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сообща решать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, возникающие вопросы.</a:t>
            </a:r>
            <a:endParaRPr lang="ru-RU" sz="18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31746" name="Picture 2" descr="C:\Users\Иван\Desktop\955ef44b-581e-586f-b3a1-8b12af3905c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2780928"/>
            <a:ext cx="5078338" cy="33855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76672"/>
            <a:ext cx="76328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«Творчество является уделом всех… Оно является нормальным и постоянным спутником детского развития.»</a:t>
            </a:r>
          </a:p>
          <a:p>
            <a:pPr algn="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 Л.С. </a:t>
            </a:r>
            <a:r>
              <a:rPr lang="ru-RU" sz="2800" b="1" dirty="0" err="1" smtClean="0">
                <a:solidFill>
                  <a:srgbClr val="002060"/>
                </a:solidFill>
                <a:latin typeface="Bookman Old Style" pitchFamily="18" charset="0"/>
              </a:rPr>
              <a:t>Выготский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8194" name="Picture 2" descr="http://aleksddt.ru/meropryatiya/karpunicheva/mk_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2780928"/>
            <a:ext cx="6984776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76672"/>
            <a:ext cx="77048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Методы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обучения изобразительной деятельности –</a:t>
            </a:r>
            <a:r>
              <a:rPr lang="ru-RU" dirty="0" smtClean="0">
                <a:latin typeface="Bookman Old Style" pitchFamily="18" charset="0"/>
              </a:rPr>
              <a:t>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  <a:t>это система действий педагога, организующего практическую и познавательную деятельность детей, которая направлена на усвоение содержания, определенного образовательной программой.</a:t>
            </a:r>
            <a:endParaRPr lang="ru-RU" sz="20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3105835"/>
            <a:ext cx="748883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Прием обучения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 –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  <a:t>составная часть или отдельная сторона метода обучения, т. е. частное понятие по отношению к общему понятию </a:t>
            </a:r>
            <a:r>
              <a:rPr lang="ru-RU" sz="2000" b="1" i="1" dirty="0" smtClean="0">
                <a:solidFill>
                  <a:srgbClr val="FF0000"/>
                </a:solidFill>
                <a:latin typeface="Bookman Old Style" pitchFamily="18" charset="0"/>
              </a:rPr>
              <a:t>«метод»</a:t>
            </a:r>
            <a: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476672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Традиционные методы</a:t>
            </a: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6146" name="Picture 2" descr="https://www.detkipodelki.ru/upload/000/u0/c/9/dfb1f6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340768"/>
            <a:ext cx="2736304" cy="273630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99592" y="98072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наглядные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6148" name="Picture 4" descr="https://paper-land.ru/wp-content/uploads/8/6/9/869134d7d12b561d252003b28208c9e7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128" y="1412776"/>
            <a:ext cx="2549792" cy="2592288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868144" y="98072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словесные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6152" name="Picture 8" descr="http://d10187.edu35.ru/wp-content/gallery/d0bfd0bbd0b0d181d182d0b8d0bbd0b8d0bd-d0bcd0b5d187d182d0b0d182d0b5d0bbd0b8/IMG_25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87824" y="3356992"/>
            <a:ext cx="2864153" cy="2547664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3131840" y="594928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практические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260648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Классификация методов обучения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(авторы </a:t>
            </a:r>
            <a:r>
              <a:rPr lang="ru-RU" sz="2800" b="1" dirty="0" err="1" smtClean="0">
                <a:solidFill>
                  <a:srgbClr val="FF0000"/>
                </a:solidFill>
                <a:latin typeface="Bookman Old Style" pitchFamily="18" charset="0"/>
              </a:rPr>
              <a:t>Лернер</a:t>
            </a: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 И.Я., </a:t>
            </a:r>
            <a:r>
              <a:rPr lang="ru-RU" sz="2800" b="1" dirty="0" err="1" smtClean="0">
                <a:solidFill>
                  <a:srgbClr val="FF0000"/>
                </a:solidFill>
                <a:latin typeface="Bookman Old Style" pitchFamily="18" charset="0"/>
              </a:rPr>
              <a:t>Скаткин</a:t>
            </a: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 М.Н)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2276872"/>
            <a:ext cx="84249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Информативно-рецептивный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Репродуктивный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Исследовательский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Эвристический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Метод проблемного изложения материала </a:t>
            </a:r>
            <a:r>
              <a:rPr lang="ru-RU" sz="2800" dirty="0" smtClean="0">
                <a:solidFill>
                  <a:srgbClr val="FF0000"/>
                </a:solidFill>
                <a:latin typeface="Bookman Old Style" pitchFamily="18" charset="0"/>
              </a:rPr>
              <a:t>(используется только у старших школьников)</a:t>
            </a:r>
            <a:endParaRPr lang="ru-RU" sz="28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Информационно-рецептивный метод</a:t>
            </a:r>
            <a:b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объяснительно-иллюстративный</a:t>
            </a:r>
            <a:r>
              <a:rPr lang="ru-RU" sz="1800" dirty="0" smtClean="0">
                <a:latin typeface="Bookman Old Style" pitchFamily="18" charset="0"/>
              </a:rPr>
              <a:t> способ организации совместной деятельности педагога и детей, при котором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педагог сообщает готовую информацию</a:t>
            </a:r>
            <a:r>
              <a:rPr lang="ru-RU" sz="1800" dirty="0" smtClean="0">
                <a:latin typeface="Bookman Old Style" pitchFamily="18" charset="0"/>
              </a:rPr>
              <a:t>, а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дети воспринимают, осознают и фиксируют ее в памяти</a:t>
            </a:r>
            <a:r>
              <a:rPr lang="ru-RU" sz="1800" dirty="0" smtClean="0">
                <a:latin typeface="Bookman Old Style" pitchFamily="18" charset="0"/>
              </a:rPr>
              <a:t>.</a:t>
            </a:r>
            <a:endParaRPr lang="ru-RU" sz="18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Приемы: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Рассматривание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Наблюдение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Экскурсия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Образец воспитателя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Показ воспитателя</a:t>
            </a:r>
          </a:p>
          <a:p>
            <a:pPr algn="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Словесные методы:</a:t>
            </a:r>
          </a:p>
          <a:p>
            <a:pPr algn="r"/>
            <a:r>
              <a:rPr lang="ru-RU" sz="1900" dirty="0" smtClean="0">
                <a:solidFill>
                  <a:srgbClr val="FF0000"/>
                </a:solidFill>
                <a:latin typeface="Bookman Old Style" pitchFamily="18" charset="0"/>
              </a:rPr>
              <a:t>Беседа</a:t>
            </a:r>
          </a:p>
          <a:p>
            <a:pPr algn="r"/>
            <a:r>
              <a:rPr lang="ru-RU" sz="1900" dirty="0" smtClean="0">
                <a:solidFill>
                  <a:srgbClr val="FF0000"/>
                </a:solidFill>
                <a:latin typeface="Bookman Old Style" pitchFamily="18" charset="0"/>
              </a:rPr>
              <a:t>Рассказ </a:t>
            </a:r>
          </a:p>
          <a:p>
            <a:pPr algn="r"/>
            <a:r>
              <a:rPr lang="ru-RU" sz="1900" dirty="0" err="1" smtClean="0">
                <a:solidFill>
                  <a:srgbClr val="FF0000"/>
                </a:solidFill>
                <a:latin typeface="Bookman Old Style" pitchFamily="18" charset="0"/>
              </a:rPr>
              <a:t>Искуствоведческий</a:t>
            </a:r>
            <a:r>
              <a:rPr lang="ru-RU" sz="1900" dirty="0" smtClean="0">
                <a:solidFill>
                  <a:srgbClr val="FF0000"/>
                </a:solidFill>
                <a:latin typeface="Bookman Old Style" pitchFamily="18" charset="0"/>
              </a:rPr>
              <a:t> рассказ</a:t>
            </a:r>
          </a:p>
          <a:p>
            <a:pPr algn="r"/>
            <a:r>
              <a:rPr lang="ru-RU" sz="1900" dirty="0" smtClean="0">
                <a:solidFill>
                  <a:srgbClr val="FF0000"/>
                </a:solidFill>
                <a:latin typeface="Bookman Old Style" pitchFamily="18" charset="0"/>
              </a:rPr>
              <a:t>Использование образцов педагога</a:t>
            </a:r>
          </a:p>
          <a:p>
            <a:pPr algn="r"/>
            <a:r>
              <a:rPr lang="ru-RU" sz="1900" dirty="0" smtClean="0">
                <a:solidFill>
                  <a:srgbClr val="FF0000"/>
                </a:solidFill>
                <a:latin typeface="Bookman Old Style" pitchFamily="18" charset="0"/>
              </a:rPr>
              <a:t>Художественное слово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7" name="Picture 1" descr="C:\Users\Иван\Downloads\Kollekciya-DPI-43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3928" y="1484784"/>
            <a:ext cx="4032448" cy="25824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Иван\Downloads\239.9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3" y="3789040"/>
            <a:ext cx="3747256" cy="30689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Репродуктивный метод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направлен на </a:t>
            </a:r>
            <a:r>
              <a:rPr lang="ru-RU" sz="1600" dirty="0" smtClean="0">
                <a:solidFill>
                  <a:srgbClr val="FF0000"/>
                </a:solidFill>
                <a:latin typeface="Bookman Old Style" pitchFamily="18" charset="0"/>
              </a:rPr>
              <a:t>закрепление знаний и навыков детей. </a:t>
            </a:r>
            <a:br>
              <a:rPr lang="ru-RU" sz="1600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1600" dirty="0" smtClean="0">
                <a:solidFill>
                  <a:srgbClr val="002060"/>
                </a:solidFill>
                <a:latin typeface="Bookman Old Style" pitchFamily="18" charset="0"/>
              </a:rPr>
              <a:t>Это</a:t>
            </a:r>
            <a:r>
              <a:rPr lang="ru-RU" sz="1600" dirty="0" smtClean="0">
                <a:solidFill>
                  <a:srgbClr val="FF0000"/>
                </a:solidFill>
                <a:latin typeface="Bookman Old Style" pitchFamily="18" charset="0"/>
              </a:rPr>
              <a:t> метод упражнений, доводящих навыки до автоматизма</a:t>
            </a:r>
            <a:r>
              <a:rPr lang="ru-RU" sz="1600" dirty="0" smtClean="0">
                <a:solidFill>
                  <a:srgbClr val="FF0000"/>
                </a:solidFill>
              </a:rPr>
              <a:t>. 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Приемы: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Прием повтора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Работа на черновиках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Выполнение формообразующих движений</a:t>
            </a:r>
            <a:endParaRPr lang="ru-RU" sz="18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3073" name="Picture 1" descr="C:\Users\Иван\Desktop\hello_html_7b2f85d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3140968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  <a:latin typeface="Bookman Old Style" pitchFamily="18" charset="0"/>
              </a:rPr>
              <a:t>Эвристический метод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направлен на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проявление самостоятельности 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в каком - либо моменте работы на занятии, </a:t>
            </a:r>
            <a:b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т.е.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педагог предлагает 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ребенку выполнить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часть работы самостоятельно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2530" name="Picture 2" descr="C:\Users\Иван\Desktop\hello_html_m3b2b83a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916832"/>
            <a:ext cx="6192688" cy="3865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31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31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Bookman Old Style" pitchFamily="18" charset="0"/>
              </a:rPr>
              <a:t>Исследовательский метод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направлен на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развитие у детей не только самостоятельности, но и фантазии и творчества.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b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Педагог предлагает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самостоятельно выполнить не какую – либо часть, а всю работу.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49" name="Picture 1" descr="C:\Users\Иван\Downloads\097586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815" y="1844675"/>
            <a:ext cx="5638596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395</Words>
  <Application>Microsoft Office PowerPoint</Application>
  <PresentationFormat>Экран (4:3)</PresentationFormat>
  <Paragraphs>98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Информационно-рецептивный метод объяснительно-иллюстративный способ организации совместной деятельности педагога и детей, при котором педагог сообщает готовую информацию, а дети воспринимают, осознают и фиксируют ее в памяти.</vt:lpstr>
      <vt:lpstr>Репродуктивный метод направлен на закрепление знаний и навыков детей.  Это метод упражнений, доводящих навыки до автоматизма. </vt:lpstr>
      <vt:lpstr>Эвристический метод  направлен на проявление самостоятельности в каком - либо моменте работы на занятии,  т.е. педагог предлагает ребенку выполнить часть работы самостоятельно. </vt:lpstr>
      <vt:lpstr>  Исследовательский метод  направлен на развитие у детей не только самостоятельности, но и фантазии и творчества.  Педагог предлагает самостоятельно выполнить не какую – либо часть, а всю работу. </vt:lpstr>
      <vt:lpstr>Коллективная лепка. Этапы:</vt:lpstr>
      <vt:lpstr>Основной этап этап выполнения работы</vt:lpstr>
      <vt:lpstr>Заключительный этап   период взаимодействия детей с уже завершенной работой.</vt:lpstr>
      <vt:lpstr>Формы совместной деятельности детей в процессе лепки:</vt:lpstr>
      <vt:lpstr>«Совместно – индивидуальная»</vt:lpstr>
      <vt:lpstr>«Совместно – последовательная» работа по принципу конвейера результат действий одного участника  находится в тесной взаимосвязи от результатов  предыдущего и последующего участников. </vt:lpstr>
      <vt:lpstr>«Совместно – взаимодействующая»  работа выполняется всеми участниками одновременно, согласование их действий осуществляется на всех этапах. </vt:lpstr>
      <vt:lpstr>Эпизоды из окружающей жизни:</vt:lpstr>
      <vt:lpstr>Сказки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</dc:creator>
  <cp:lastModifiedBy>Иван</cp:lastModifiedBy>
  <cp:revision>22</cp:revision>
  <dcterms:created xsi:type="dcterms:W3CDTF">2022-04-04T11:16:41Z</dcterms:created>
  <dcterms:modified xsi:type="dcterms:W3CDTF">2023-01-28T06:04:35Z</dcterms:modified>
</cp:coreProperties>
</file>