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92" r:id="rId3"/>
    <p:sldId id="266" r:id="rId4"/>
    <p:sldId id="270" r:id="rId5"/>
    <p:sldId id="282" r:id="rId6"/>
    <p:sldId id="293" r:id="rId7"/>
    <p:sldId id="294" r:id="rId8"/>
    <p:sldId id="276" r:id="rId9"/>
    <p:sldId id="28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777" autoAdjust="0"/>
    <p:restoredTop sz="94660"/>
  </p:normalViewPr>
  <p:slideViewPr>
    <p:cSldViewPr>
      <p:cViewPr varScale="1">
        <p:scale>
          <a:sx n="68" d="100"/>
          <a:sy n="68" d="100"/>
        </p:scale>
        <p:origin x="-15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A24ED-5026-4471-8A0E-689ECCA4D050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01EC4-ADA3-4BC3-A48C-85061ED755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3116"/>
            <a:ext cx="9144000" cy="5214974"/>
          </a:xfrm>
        </p:spPr>
        <p:txBody>
          <a:bodyPr>
            <a:normAutofit fontScale="90000"/>
          </a:bodyPr>
          <a:lstStyle/>
          <a:p>
            <a:pPr lvl="0"/>
            <a:r>
              <a:rPr lang="ru-RU" sz="5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Тема: «Ферма»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i="1" dirty="0" smtClean="0"/>
              <a:t>Цель: Развитие у детей познавательных интересов  через совместную игровую и  конструктивную </a:t>
            </a:r>
            <a:r>
              <a:rPr lang="ru-RU" sz="4000" b="1" i="1" dirty="0" smtClean="0"/>
              <a:t>деятельность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1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воспитателя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Терентьевой Любовь Викторовны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8000"/>
                </a:solidFill>
              </a:rPr>
              <a:t/>
            </a:r>
            <a:br>
              <a:rPr lang="ru-RU" b="1" i="1" dirty="0" smtClean="0">
                <a:solidFill>
                  <a:srgbClr val="008000"/>
                </a:solidFill>
              </a:rPr>
            </a:br>
            <a:r>
              <a:rPr lang="ru-RU" b="1" i="1" dirty="0" smtClean="0">
                <a:solidFill>
                  <a:srgbClr val="008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НОД с использованием технологии моделирования</a:t>
            </a:r>
            <a:endParaRPr kumimoji="0" lang="ru-RU" sz="24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97352"/>
          </a:xfrm>
        </p:spPr>
        <p:txBody>
          <a:bodyPr>
            <a:normAutofit/>
          </a:bodyPr>
          <a:lstStyle/>
          <a:p>
            <a:pPr hangingPunct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28596" y="785794"/>
            <a:ext cx="8358246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Планируемый результат: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детей в процессе совместной деятельности доброжелательные отношения с другими детьми.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Умеют анализировать, сравнивать, обобщать в процессе разгадывания загадок о домашних животных.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умеют работать в группе, налаживать партнерские отношения в процессе совместной деятельности.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Детей знают о домашних животных, о том, чем они питаются, где живут, какую пользу приносят человеку.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Умеют создавать модель фермы по их собственному замыслу, конструировать по простейшим чертежам и схемам.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4293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>                           Задачи</a:t>
            </a:r>
            <a:br>
              <a:rPr lang="ru-RU" sz="3200" b="1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/>
              <a:t>Воспитательные задачи: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Воспитывать потребность в доброжелательных отношениях с другими людьми посредством организации групповой формы организации деятельности.</a:t>
            </a:r>
            <a:br>
              <a:rPr lang="ru-RU" sz="2400" dirty="0" smtClean="0"/>
            </a:br>
            <a:r>
              <a:rPr lang="ru-RU" sz="2400" b="1" dirty="0" smtClean="0"/>
              <a:t>Развивающие задачи: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Развивать мыслительные операции (анализ, сравнение, обобщение) посредством разгадывания загадок о домашних животных.</a:t>
            </a:r>
            <a:br>
              <a:rPr lang="ru-RU" sz="2400" dirty="0" smtClean="0"/>
            </a:br>
            <a:r>
              <a:rPr lang="ru-RU" sz="2400" dirty="0" smtClean="0"/>
              <a:t> Развивать умение работать в группе, налаживать партнерские отношения в процессе совместной деятельности.</a:t>
            </a:r>
            <a:br>
              <a:rPr lang="ru-RU" sz="2400" dirty="0" smtClean="0"/>
            </a:br>
            <a:r>
              <a:rPr lang="ru-RU" sz="2400" b="1" dirty="0" smtClean="0"/>
              <a:t>Обучающие задачи: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Закрепить знания детей о домашних животных (чем они питаются, где живут, какую пользу приносят человеку).</a:t>
            </a:r>
            <a:br>
              <a:rPr lang="ru-RU" sz="2400" dirty="0" smtClean="0"/>
            </a:br>
            <a:r>
              <a:rPr lang="ru-RU" sz="2400" dirty="0" smtClean="0"/>
              <a:t>Формировать умение создавать модель фермы по схеме, используя приемы конструирования: выполнение детьми построек по их собственному замыслу, конструирование по простейшим чертежам и схемам.</a:t>
            </a:r>
            <a:endParaRPr lang="ru-RU" sz="2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54296"/>
          </a:xfrm>
        </p:spPr>
        <p:txBody>
          <a:bodyPr>
            <a:normAutofit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latin typeface="Calibri" pitchFamily="34" charset="0"/>
              </a:rPr>
              <a:t>1этап:</a:t>
            </a:r>
            <a:r>
              <a:rPr lang="ru-RU" dirty="0" smtClean="0"/>
              <a:t>  </a:t>
            </a:r>
            <a:r>
              <a:rPr lang="ru-RU" b="1" dirty="0" err="1" smtClean="0"/>
              <a:t>Мотивационно-целевой</a:t>
            </a:r>
            <a:r>
              <a:rPr lang="ru-RU" b="1" dirty="0" smtClean="0"/>
              <a:t> </a:t>
            </a:r>
            <a:r>
              <a:rPr lang="ru-RU" b="1" i="1" dirty="0" smtClean="0">
                <a:solidFill>
                  <a:srgbClr val="006600"/>
                </a:solidFill>
                <a:latin typeface="Calibri" pitchFamily="34" charset="0"/>
              </a:rPr>
              <a:t/>
            </a:r>
            <a:br>
              <a:rPr lang="ru-RU" b="1" i="1" dirty="0" smtClean="0">
                <a:solidFill>
                  <a:srgbClr val="006600"/>
                </a:solidFill>
                <a:latin typeface="Calibri" pitchFamily="34" charset="0"/>
              </a:rPr>
            </a:br>
            <a:r>
              <a:rPr lang="ru-RU" i="1" dirty="0" smtClean="0">
                <a:solidFill>
                  <a:srgbClr val="006600"/>
                </a:solidFill>
                <a:latin typeface="Arial Narrow" pitchFamily="34" charset="0"/>
              </a:rPr>
              <a:t/>
            </a:r>
            <a:br>
              <a:rPr lang="ru-RU" i="1" dirty="0" smtClean="0">
                <a:solidFill>
                  <a:srgbClr val="006600"/>
                </a:solidFill>
                <a:latin typeface="Arial Narrow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Задача</a:t>
            </a:r>
            <a:r>
              <a:rPr lang="ru-RU" b="1" dirty="0" smtClean="0"/>
              <a:t>:</a:t>
            </a: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dirty="0" err="1" smtClean="0"/>
              <a:t>Смотивировать</a:t>
            </a:r>
            <a:r>
              <a:rPr lang="ru-RU" dirty="0" smtClean="0"/>
              <a:t> детей на предстоящую деятельность</a:t>
            </a:r>
            <a:endParaRPr lang="ru-RU" dirty="0" smtClean="0">
              <a:latin typeface="+mj-lt"/>
            </a:endParaRPr>
          </a:p>
          <a:p>
            <a:endParaRPr lang="ru-RU" dirty="0"/>
          </a:p>
        </p:txBody>
      </p:sp>
      <p:pic>
        <p:nvPicPr>
          <p:cNvPr id="4" name="Рисунок 3" descr="DSC05477.JPG"/>
          <p:cNvPicPr>
            <a:picLocks noChangeAspect="1"/>
          </p:cNvPicPr>
          <p:nvPr/>
        </p:nvPicPr>
        <p:blipFill>
          <a:blip r:embed="rId2" cstate="print"/>
          <a:srcRect r="14844" b="35417"/>
          <a:stretch>
            <a:fillRect/>
          </a:stretch>
        </p:blipFill>
        <p:spPr>
          <a:xfrm>
            <a:off x="1785918" y="2071678"/>
            <a:ext cx="3643338" cy="20723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V83NIw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700903">
            <a:off x="5683564" y="2254334"/>
            <a:ext cx="2202687" cy="163182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4282" y="4000504"/>
            <a:ext cx="8229600" cy="24928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2 этап: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Основной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1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/>
            </a:r>
            <a:b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</a:b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7" name="Рисунок 6" descr="DSC05474.JPG"/>
          <p:cNvPicPr>
            <a:picLocks noChangeAspect="1"/>
          </p:cNvPicPr>
          <p:nvPr/>
        </p:nvPicPr>
        <p:blipFill>
          <a:blip r:embed="rId4" cstate="print"/>
          <a:srcRect b="22916"/>
          <a:stretch>
            <a:fillRect/>
          </a:stretch>
        </p:blipFill>
        <p:spPr>
          <a:xfrm>
            <a:off x="4786313" y="4242727"/>
            <a:ext cx="3905905" cy="22581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KiXcTRrIJc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28794" y="4786322"/>
            <a:ext cx="1381903" cy="16430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85752" y="0"/>
            <a:ext cx="821533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2.1. Загадывание загадок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мыслительные операции (анализ, сравнение, обобщение) посредством разгадывания загадок о домашних животных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562a2b82da7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1571612"/>
            <a:ext cx="3224652" cy="2257433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3714752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2.2. Игровая ситуация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«Ферма»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Закреплять знания детей о домашних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животных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6" name="Picture 3" descr="C:\Users\общаг\Desktop\ферма\DSC054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214818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2" descr="C:\Users\общаг\Desktop\ферма\DSC05489.JPG"/>
          <p:cNvPicPr>
            <a:picLocks noChangeAspect="1" noChangeArrowheads="1"/>
          </p:cNvPicPr>
          <p:nvPr/>
        </p:nvPicPr>
        <p:blipFill>
          <a:blip r:embed="rId4" cstate="print"/>
          <a:srcRect b="16666"/>
          <a:stretch>
            <a:fillRect/>
          </a:stretch>
        </p:blipFill>
        <p:spPr bwMode="auto">
          <a:xfrm>
            <a:off x="2143108" y="4973841"/>
            <a:ext cx="2786082" cy="17413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1" descr="C:\Users\общаг\Desktop\ферма\DSC05493.JPG"/>
          <p:cNvPicPr>
            <a:picLocks noChangeAspect="1" noChangeArrowheads="1"/>
          </p:cNvPicPr>
          <p:nvPr/>
        </p:nvPicPr>
        <p:blipFill>
          <a:blip r:embed="rId5" cstate="print"/>
          <a:srcRect l="21094" t="9375" r="8593" b="29167"/>
          <a:stretch>
            <a:fillRect/>
          </a:stretch>
        </p:blipFill>
        <p:spPr bwMode="auto">
          <a:xfrm>
            <a:off x="2071670" y="1785926"/>
            <a:ext cx="2857520" cy="18732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285984" y="642918"/>
            <a:ext cx="48577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2.3.Физкультминутка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Снять мышечное напряжение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C:\Users\общаг\Desktop\ферма\DSC05499.JPG"/>
          <p:cNvPicPr>
            <a:picLocks noChangeAspect="1" noChangeArrowheads="1"/>
          </p:cNvPicPr>
          <p:nvPr/>
        </p:nvPicPr>
        <p:blipFill>
          <a:blip r:embed="rId2" cstate="print"/>
          <a:srcRect t="11458" r="15625"/>
          <a:stretch>
            <a:fillRect/>
          </a:stretch>
        </p:blipFill>
        <p:spPr bwMode="auto">
          <a:xfrm>
            <a:off x="5072066" y="2643182"/>
            <a:ext cx="2956692" cy="2327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3" name="Picture 3" descr="C:\Users\общаг\Desktop\ферма\DSC05494.JPG"/>
          <p:cNvPicPr>
            <a:picLocks noChangeAspect="1" noChangeArrowheads="1"/>
          </p:cNvPicPr>
          <p:nvPr/>
        </p:nvPicPr>
        <p:blipFill>
          <a:blip r:embed="rId3" cstate="print"/>
          <a:srcRect t="12500" r="8593"/>
          <a:stretch>
            <a:fillRect/>
          </a:stretch>
        </p:blipFill>
        <p:spPr bwMode="auto">
          <a:xfrm>
            <a:off x="1285852" y="2571744"/>
            <a:ext cx="3296321" cy="2366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7" name="Picture 3" descr="C:\Users\общаг\Desktop\ферма\DSC05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286124"/>
            <a:ext cx="3000395" cy="2250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285728"/>
            <a:ext cx="921550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3 этап: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 модели совместно с детьми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доброжелательное взаимоотношение между сверстниками в процессе коллективного решения поставленных задач.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у детей умение моделировать.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 descr="C:\Users\общаг\Desktop\ферма\DSC055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286124"/>
            <a:ext cx="3119459" cy="23395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142984"/>
            <a:ext cx="8286776" cy="285752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4 этап: </a:t>
            </a:r>
            <a:r>
              <a:rPr lang="ru-RU" b="1" dirty="0" smtClean="0"/>
              <a:t>Подведение итогов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</a:t>
            </a:r>
            <a:r>
              <a:rPr lang="ru-RU" sz="4000" b="1" dirty="0" smtClean="0"/>
              <a:t>Задача:</a:t>
            </a:r>
            <a:r>
              <a:rPr lang="ru-RU" sz="4000" dirty="0" smtClean="0"/>
              <a:t> Подвести итоги 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общаг\Desktop\ферма\DSC055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3500438"/>
            <a:ext cx="3143272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fi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1214422"/>
            <a:ext cx="2214554" cy="221455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8" name="Picture 2" descr="C:\Users\общаг\Desktop\ферма\DSC05519.JPG"/>
          <p:cNvPicPr>
            <a:picLocks noChangeAspect="1" noChangeArrowheads="1"/>
          </p:cNvPicPr>
          <p:nvPr/>
        </p:nvPicPr>
        <p:blipFill>
          <a:blip r:embed="rId4" cstate="print"/>
          <a:srcRect t="14705"/>
          <a:stretch>
            <a:fillRect/>
          </a:stretch>
        </p:blipFill>
        <p:spPr bwMode="auto">
          <a:xfrm>
            <a:off x="5072066" y="3571876"/>
            <a:ext cx="3571900" cy="22849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2951188"/>
          </a:xfrm>
        </p:spPr>
        <p:txBody>
          <a:bodyPr>
            <a:normAutofit fontScale="90000"/>
          </a:bodyPr>
          <a:lstStyle/>
          <a:p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</a:rPr>
              <a:t>5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rPr>
              <a:t>этап:</a:t>
            </a:r>
            <a:r>
              <a:rPr lang="ru-RU" b="1" dirty="0" smtClean="0"/>
              <a:t> Открытость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/>
              <a:t>Задачи:</a:t>
            </a:r>
            <a:r>
              <a:rPr lang="ru-RU" sz="4000" dirty="0" smtClean="0"/>
              <a:t> Ориентировать детей на самостоятельную деятельность.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" descr="C:\Users\общаг\Desktop\ферма\DSC05523.JPG"/>
          <p:cNvPicPr>
            <a:picLocks noChangeAspect="1" noChangeArrowheads="1"/>
          </p:cNvPicPr>
          <p:nvPr/>
        </p:nvPicPr>
        <p:blipFill>
          <a:blip r:embed="rId2" cstate="print"/>
          <a:srcRect l="7895"/>
          <a:stretch>
            <a:fillRect/>
          </a:stretch>
        </p:blipFill>
        <p:spPr bwMode="auto">
          <a:xfrm>
            <a:off x="928662" y="2571744"/>
            <a:ext cx="3246039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3" name="Picture 1" descr="C:\Users\общаг\Desktop\ферма\DSC05530.JPG"/>
          <p:cNvPicPr>
            <a:picLocks noChangeAspect="1" noChangeArrowheads="1"/>
          </p:cNvPicPr>
          <p:nvPr/>
        </p:nvPicPr>
        <p:blipFill>
          <a:blip r:embed="rId3" cstate="print"/>
          <a:srcRect l="2343" t="20833" r="17187" b="7291"/>
          <a:stretch>
            <a:fillRect/>
          </a:stretch>
        </p:blipFill>
        <p:spPr bwMode="auto">
          <a:xfrm>
            <a:off x="4500562" y="2571744"/>
            <a:ext cx="373237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922</TotalTime>
  <Words>189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Тема: «Ферма»  Цель: Развитие у детей познавательных интересов  через совместную игровую и  конструктивную деятельность  воспитателя Терентьевой Любовь Викторовны     </vt:lpstr>
      <vt:lpstr> </vt:lpstr>
      <vt:lpstr>                           Задачи  Воспитательные задачи: Воспитывать потребность в доброжелательных отношениях с другими людьми посредством организации групповой формы организации деятельности. Развивающие задачи: Развивать мыслительные операции (анализ, сравнение, обобщение) посредством разгадывания загадок о домашних животных.  Развивать умение работать в группе, налаживать партнерские отношения в процессе совместной деятельности. Обучающие задачи: Закрепить знания детей о домашних животных (чем они питаются, где живут, какую пользу приносят человеку). Формировать умение создавать модель фермы по схеме, используя приемы конструирования: выполнение детьми построек по их собственному замыслу, конструирование по простейшим чертежам и схемам.</vt:lpstr>
      <vt:lpstr>1этап:  Мотивационно-целевой   </vt:lpstr>
      <vt:lpstr>Слайд 5</vt:lpstr>
      <vt:lpstr>Слайд 6</vt:lpstr>
      <vt:lpstr>Слайд 7</vt:lpstr>
      <vt:lpstr>4 этап: Подведение итогов              Задача: Подвести итоги деятельности.   </vt:lpstr>
      <vt:lpstr>5 этап: Открытость Задачи: Ориентировать детей на самостоятельную деятельность.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СПО СО                 «Каменск-Уральский педагогический колледж»</dc:title>
  <dc:creator>Пользователь</dc:creator>
  <cp:lastModifiedBy>володя</cp:lastModifiedBy>
  <cp:revision>110</cp:revision>
  <dcterms:created xsi:type="dcterms:W3CDTF">2014-12-20T14:25:50Z</dcterms:created>
  <dcterms:modified xsi:type="dcterms:W3CDTF">2023-01-28T17:53:54Z</dcterms:modified>
</cp:coreProperties>
</file>