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64" r:id="rId6"/>
    <p:sldId id="265" r:id="rId7"/>
    <p:sldId id="278" r:id="rId8"/>
    <p:sldId id="283" r:id="rId9"/>
    <p:sldId id="285" r:id="rId10"/>
    <p:sldId id="28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CC"/>
    <a:srgbClr val="66FF66"/>
    <a:srgbClr val="FF99FF"/>
    <a:srgbClr val="66FFFF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7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9989-031C-41BA-8B25-34EF6A022059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8C027-A1C1-4635-AE3B-3B65C91B0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159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9989-031C-41BA-8B25-34EF6A022059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8C027-A1C1-4635-AE3B-3B65C91B0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639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9989-031C-41BA-8B25-34EF6A022059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8C027-A1C1-4635-AE3B-3B65C91B0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814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9989-031C-41BA-8B25-34EF6A022059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8C027-A1C1-4635-AE3B-3B65C91B0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705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9989-031C-41BA-8B25-34EF6A022059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8C027-A1C1-4635-AE3B-3B65C91B0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899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9989-031C-41BA-8B25-34EF6A022059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8C027-A1C1-4635-AE3B-3B65C91B0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78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9989-031C-41BA-8B25-34EF6A022059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8C027-A1C1-4635-AE3B-3B65C91B0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10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9989-031C-41BA-8B25-34EF6A022059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8C027-A1C1-4635-AE3B-3B65C91B0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032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9989-031C-41BA-8B25-34EF6A022059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8C027-A1C1-4635-AE3B-3B65C91B0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845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9989-031C-41BA-8B25-34EF6A022059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8C027-A1C1-4635-AE3B-3B65C91B0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990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9989-031C-41BA-8B25-34EF6A022059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8C027-A1C1-4635-AE3B-3B65C91B0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029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99989-031C-41BA-8B25-34EF6A022059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8C027-A1C1-4635-AE3B-3B65C91B0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510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9" y="-100959"/>
            <a:ext cx="12252960" cy="7167154"/>
          </a:xfrm>
          <a:prstGeom prst="rect">
            <a:avLst/>
          </a:prstGeom>
        </p:spPr>
      </p:pic>
      <p:pic>
        <p:nvPicPr>
          <p:cNvPr id="1028" name="Picture 4" descr="http://prav-gimn.ru/wp-content/uploads/2021/03/russkie-zabavy-4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268" y="2814525"/>
            <a:ext cx="4925724" cy="3537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93519" y="395492"/>
            <a:ext cx="9144000" cy="576072"/>
          </a:xfrm>
        </p:spPr>
        <p:txBody>
          <a:bodyPr anchor="ctr">
            <a:noAutofit/>
          </a:bodyPr>
          <a:lstStyle/>
          <a:p>
            <a:r>
              <a:rPr lang="ru-RU" sz="2000" b="1" dirty="0" smtClean="0"/>
              <a:t>МБДОУ «Детский сад комбинированного вида № 16»</a:t>
            </a: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98125" y="7845527"/>
            <a:ext cx="4804291" cy="7563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44583" y="996274"/>
            <a:ext cx="9841873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«Воспитание нравственно-патриотических чувств у дошкольников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через русские народные игры "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30476" y="3823025"/>
            <a:ext cx="325598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Подготовила: </a:t>
            </a:r>
            <a:r>
              <a:rPr lang="ru-RU" sz="2000" b="1" dirty="0" smtClean="0"/>
              <a:t>Уразова О.И.</a:t>
            </a:r>
          </a:p>
          <a:p>
            <a:r>
              <a:rPr lang="ru-RU" sz="2000" b="1" dirty="0" smtClean="0"/>
              <a:t>                            </a:t>
            </a:r>
          </a:p>
          <a:p>
            <a:r>
              <a:rPr lang="ru-RU" dirty="0" smtClean="0"/>
              <a:t>                       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22278" y="5950864"/>
            <a:ext cx="151942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b="1" dirty="0" smtClean="0"/>
              <a:t>Г. Воронеж</a:t>
            </a:r>
          </a:p>
          <a:p>
            <a:pPr algn="ctr"/>
            <a:r>
              <a:rPr lang="ru-RU" b="1" dirty="0" smtClean="0"/>
              <a:t>2022г.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5646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4"/>
    </mc:Choice>
    <mc:Fallback xmlns="">
      <p:transition spd="slow" advTm="228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960" y="-148045"/>
            <a:ext cx="12252960" cy="71671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23554" y="652622"/>
            <a:ext cx="9418320" cy="479492"/>
          </a:xfrm>
        </p:spPr>
        <p:txBody>
          <a:bodyPr>
            <a:noAutofit/>
          </a:bodyPr>
          <a:lstStyle/>
          <a:p>
            <a:endParaRPr lang="ru-RU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9943" y="1132114"/>
            <a:ext cx="8691154" cy="4572000"/>
          </a:xfrm>
        </p:spPr>
        <p:txBody>
          <a:bodyPr anchor="ctr"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ru-RU" dirty="0" smtClean="0"/>
              <a:t>   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23656" y="2512202"/>
            <a:ext cx="63224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Мастер - класс!!!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095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9920"/>
            <a:ext cx="12252960" cy="71671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1451" y="235131"/>
            <a:ext cx="9640389" cy="45719"/>
          </a:xfrm>
        </p:spPr>
        <p:txBody>
          <a:bodyPr>
            <a:noAutofit/>
          </a:bodyPr>
          <a:lstStyle/>
          <a:p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71451" y="374470"/>
            <a:ext cx="9640389" cy="3615639"/>
          </a:xfrm>
        </p:spPr>
        <p:txBody>
          <a:bodyPr anchor="ctr">
            <a:normAutofit fontScale="92500" lnSpcReduction="20000"/>
          </a:bodyPr>
          <a:lstStyle/>
          <a:p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sz="3500" b="1" dirty="0" smtClean="0">
                <a:solidFill>
                  <a:srgbClr val="FF0000"/>
                </a:solidFill>
              </a:rPr>
              <a:t>Из истории</a:t>
            </a:r>
          </a:p>
          <a:p>
            <a:pPr algn="l"/>
            <a:r>
              <a:rPr lang="ru-RU" dirty="0"/>
              <a:t>Народные игры – это кладезь народной мудрости, опыта и позитива.  Эти игры пришли к нам с давних времен и передаются из поколения в поколение, вбирая в себя лучшие национальные традиции. Дети раннего возраста воспитывались в семьях на прибаутках, </a:t>
            </a:r>
            <a:r>
              <a:rPr lang="ru-RU" dirty="0" err="1"/>
              <a:t>потешках</a:t>
            </a:r>
            <a:r>
              <a:rPr lang="ru-RU" dirty="0"/>
              <a:t>. В жизни более старших детей были подвижные народные игры, включающие заманчивые для ребят зачины и считалки. В них отражается образ жизни народа, его быт, труд, обычаи, культура, язык.</a:t>
            </a:r>
          </a:p>
          <a:p>
            <a:endParaRPr lang="ru-RU" sz="3500" dirty="0">
              <a:solidFill>
                <a:srgbClr val="FF0000"/>
              </a:solidFill>
            </a:endParaRPr>
          </a:p>
          <a:p>
            <a:pPr algn="just"/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6" name="Picture 2" descr="https://cdn.promodj.com/afs/163b778b7fdf56ac80169210fe78f64812:resize:900x900:same:promodj:22acdc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47" r="9597" b="9448"/>
          <a:stretch/>
        </p:blipFill>
        <p:spPr bwMode="auto">
          <a:xfrm>
            <a:off x="4204265" y="3004457"/>
            <a:ext cx="3465445" cy="2976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367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960" y="-148045"/>
            <a:ext cx="12252960" cy="71671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93520" y="487159"/>
            <a:ext cx="9418320" cy="122441"/>
          </a:xfrm>
        </p:spPr>
        <p:txBody>
          <a:bodyPr>
            <a:noAutofit/>
          </a:bodyPr>
          <a:lstStyle/>
          <a:p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71451" y="609600"/>
            <a:ext cx="9640389" cy="5913120"/>
          </a:xfrm>
        </p:spPr>
        <p:txBody>
          <a:bodyPr anchor="ctr">
            <a:normAutofit lnSpcReduction="10000"/>
          </a:bodyPr>
          <a:lstStyle/>
          <a:p>
            <a:pPr fontAlgn="t"/>
            <a:r>
              <a:rPr lang="ru-RU" sz="3000" b="1" dirty="0" smtClean="0">
                <a:solidFill>
                  <a:srgbClr val="FF0000"/>
                </a:solidFill>
              </a:rPr>
              <a:t>АКТУАЛЬНОСТЬ ТЕМЫ</a:t>
            </a:r>
          </a:p>
          <a:p>
            <a:pPr algn="l"/>
            <a:r>
              <a:rPr lang="ru-RU" dirty="0"/>
              <a:t>Народные игры актуальны и интересны и в настоящее время, несмотря на то, что существует достаточно большое количество соблазнов в наш век технического прогресса. </a:t>
            </a:r>
            <a:r>
              <a:rPr lang="ru-RU" dirty="0" smtClean="0"/>
              <a:t>  </a:t>
            </a:r>
            <a:endParaRPr lang="ru-RU" dirty="0"/>
          </a:p>
          <a:p>
            <a:pPr algn="l"/>
            <a:r>
              <a:rPr lang="ru-RU" dirty="0"/>
              <a:t>          Использование русских народных игр в воспитании дошкольников помогает духовному совершенствованию личности ребенка, расширению его историко-культурного кругозора и повышению уровня национального самосознания.</a:t>
            </a:r>
          </a:p>
          <a:p>
            <a:pPr algn="l"/>
            <a:r>
              <a:rPr lang="ru-RU" dirty="0"/>
              <a:t>           Благодаря знакомству с русскими народными играми в детском саду, мы сохраняем свои традиции, передаем их будущему поколению и тем самым обеспечиваем духовное и физическое здоровье наших детей</a:t>
            </a:r>
            <a:r>
              <a:rPr lang="ru-RU" dirty="0" smtClean="0"/>
              <a:t>. </a:t>
            </a:r>
            <a:r>
              <a:rPr lang="ru-RU" dirty="0"/>
              <a:t>У детей формируется устойчивое, заинтересованное, уважительное отношение к культуре родной страны, создается эмоционально положительная основа для развития патриотических чувств</a:t>
            </a:r>
          </a:p>
          <a:p>
            <a:pPr algn="l"/>
            <a:endParaRPr lang="ru-RU" sz="3000" b="1" dirty="0" smtClean="0">
              <a:solidFill>
                <a:srgbClr val="FF0000"/>
              </a:solidFill>
            </a:endParaRPr>
          </a:p>
          <a:p>
            <a:pPr algn="l" fontAlgn="t"/>
            <a:r>
              <a:rPr lang="ru-RU" dirty="0" smtClean="0"/>
              <a:t>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71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960" y="-148045"/>
            <a:ext cx="12252960" cy="71671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93520" y="261256"/>
            <a:ext cx="9418320" cy="80989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ЦЕЛЬ И ЗАДАЧИ ИСПОЛЬЗОВАНИЯ НАРОДНЫХ ИГР В ДОУ</a:t>
            </a:r>
            <a:r>
              <a:rPr lang="ru-RU" sz="1200" b="1" dirty="0" smtClean="0">
                <a:solidFill>
                  <a:srgbClr val="FF0000"/>
                </a:solidFill>
                <a:latin typeface="+mn-lt"/>
              </a:rPr>
              <a:t> </a:t>
            </a:r>
            <a:br>
              <a:rPr lang="ru-RU" sz="1200" b="1" dirty="0" smtClean="0">
                <a:solidFill>
                  <a:srgbClr val="FF0000"/>
                </a:solidFill>
                <a:latin typeface="+mn-lt"/>
              </a:rPr>
            </a:br>
            <a:endParaRPr lang="ru-RU" sz="12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38844" y="1071153"/>
            <a:ext cx="8972995" cy="5225146"/>
          </a:xfrm>
        </p:spPr>
        <p:txBody>
          <a:bodyPr anchor="ctr">
            <a:normAutofit fontScale="85000" lnSpcReduction="20000"/>
          </a:bodyPr>
          <a:lstStyle/>
          <a:p>
            <a:pPr algn="just">
              <a:lnSpc>
                <a:spcPct val="100000"/>
              </a:lnSpc>
            </a:pPr>
            <a:r>
              <a:rPr lang="ru-RU" dirty="0" smtClean="0"/>
              <a:t>ЦЕЛЬ: Создание </a:t>
            </a:r>
            <a:r>
              <a:rPr lang="ru-RU" dirty="0"/>
              <a:t>условий для формирования у детей элементарных представлений о культуре и традициях русского народа через подвижную народную игру. </a:t>
            </a:r>
          </a:p>
          <a:p>
            <a:pPr algn="just">
              <a:lnSpc>
                <a:spcPct val="100000"/>
              </a:lnSpc>
            </a:pPr>
            <a:endParaRPr lang="ru-RU" dirty="0"/>
          </a:p>
          <a:p>
            <a:pPr algn="just">
              <a:lnSpc>
                <a:spcPct val="100000"/>
              </a:lnSpc>
            </a:pPr>
            <a:endParaRPr lang="ru-RU" dirty="0"/>
          </a:p>
          <a:p>
            <a:pPr algn="just">
              <a:lnSpc>
                <a:spcPct val="100000"/>
              </a:lnSpc>
            </a:pPr>
            <a:r>
              <a:rPr lang="ru-RU" dirty="0" smtClean="0"/>
              <a:t>ЗАДАЧИ : 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dirty="0" smtClean="0"/>
              <a:t>Развитие </a:t>
            </a:r>
            <a:r>
              <a:rPr lang="ru-RU" dirty="0"/>
              <a:t>творческой индивидуальности;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dirty="0"/>
              <a:t>Формирование понимания красоты речи;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dirty="0"/>
              <a:t>Формирование духовной сферы, патриотических чувств;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dirty="0"/>
              <a:t>Развитие эмоциональной сферы;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dirty="0"/>
              <a:t>Формирование коммуникативных качеств;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dirty="0"/>
              <a:t>Развитие умений выполнять игровые образы;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dirty="0"/>
              <a:t>Приобщение к народной культуре, традициям;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dirty="0"/>
              <a:t>Развитие физических качеств;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dirty="0"/>
              <a:t>Умение действовать согласно правилам игры;</a:t>
            </a:r>
          </a:p>
          <a:p>
            <a:pPr algn="just">
              <a:lnSpc>
                <a:spcPct val="100000"/>
              </a:lnSpc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55218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796"/>
            <a:ext cx="12252960" cy="71671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46216" y="257830"/>
            <a:ext cx="8429899" cy="110651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+mn-lt"/>
              </a:rPr>
              <a:t>СТРУКТУРА И ОСОБЕННОСТИ ОРГАНИЗАЦИИ</a:t>
            </a:r>
            <a:endParaRPr lang="ru-RU" sz="32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6696" y="2280854"/>
            <a:ext cx="8499567" cy="3561806"/>
          </a:xfrm>
        </p:spPr>
        <p:txBody>
          <a:bodyPr anchor="ctr">
            <a:normAutofit fontScale="92500" lnSpcReduction="20000"/>
          </a:bodyPr>
          <a:lstStyle/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dirty="0" smtClean="0"/>
              <a:t>Единая </a:t>
            </a:r>
            <a:r>
              <a:rPr lang="ru-RU" dirty="0"/>
              <a:t>цель и </a:t>
            </a:r>
            <a:r>
              <a:rPr lang="ru-RU" dirty="0" err="1"/>
              <a:t>одноплановость</a:t>
            </a:r>
            <a:r>
              <a:rPr lang="ru-RU" dirty="0"/>
              <a:t> действия, что создает классическую простоту народной игры. </a:t>
            </a:r>
            <a:endParaRPr lang="ru-RU" dirty="0" smtClean="0"/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dirty="0" smtClean="0"/>
              <a:t>Игровой </a:t>
            </a:r>
            <a:r>
              <a:rPr lang="ru-RU" dirty="0"/>
              <a:t>зачин («считалка», «жеребьевка»). </a:t>
            </a:r>
            <a:endParaRPr lang="ru-RU" dirty="0" smtClean="0"/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dirty="0" smtClean="0"/>
              <a:t>Начинается </a:t>
            </a:r>
            <a:r>
              <a:rPr lang="ru-RU" dirty="0"/>
              <a:t>с определения водящего или разделения играющих на две </a:t>
            </a:r>
            <a:r>
              <a:rPr lang="ru-RU" dirty="0" smtClean="0"/>
              <a:t>группы.</a:t>
            </a: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dirty="0" smtClean="0"/>
              <a:t>возраст </a:t>
            </a:r>
            <a:r>
              <a:rPr lang="ru-RU" dirty="0"/>
              <a:t>играющих </a:t>
            </a:r>
            <a:r>
              <a:rPr lang="ru-RU" dirty="0" smtClean="0"/>
              <a:t>детей;</a:t>
            </a: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dirty="0" smtClean="0"/>
              <a:t>место </a:t>
            </a:r>
            <a:r>
              <a:rPr lang="ru-RU" dirty="0"/>
              <a:t>проведения </a:t>
            </a:r>
            <a:r>
              <a:rPr lang="ru-RU" dirty="0" smtClean="0"/>
              <a:t>игр;</a:t>
            </a: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dirty="0" smtClean="0"/>
              <a:t>количество </a:t>
            </a:r>
            <a:r>
              <a:rPr lang="ru-RU" dirty="0"/>
              <a:t>участников </a:t>
            </a:r>
            <a:r>
              <a:rPr lang="ru-RU" dirty="0" smtClean="0"/>
              <a:t>игры;</a:t>
            </a: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dirty="0" smtClean="0"/>
              <a:t>инвентарь </a:t>
            </a:r>
            <a:r>
              <a:rPr lang="ru-RU" dirty="0"/>
              <a:t>для игр; знание правил игры;</a:t>
            </a: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6697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960" y="-148045"/>
            <a:ext cx="12252960" cy="71671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93520" y="487159"/>
            <a:ext cx="9418320" cy="122441"/>
          </a:xfrm>
        </p:spPr>
        <p:txBody>
          <a:bodyPr>
            <a:noAutofit/>
          </a:bodyPr>
          <a:lstStyle/>
          <a:p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71451" y="487159"/>
            <a:ext cx="9640389" cy="6035561"/>
          </a:xfrm>
        </p:spPr>
        <p:txBody>
          <a:bodyPr anchor="ctr">
            <a:normAutofit/>
          </a:bodyPr>
          <a:lstStyle/>
          <a:p>
            <a:pPr algn="just">
              <a:lnSpc>
                <a:spcPct val="100000"/>
              </a:lnSpc>
            </a:pPr>
            <a:endParaRPr lang="ru-RU" dirty="0"/>
          </a:p>
        </p:txBody>
      </p:sp>
      <p:sp>
        <p:nvSpPr>
          <p:cNvPr id="4" name="Солнце 3"/>
          <p:cNvSpPr/>
          <p:nvPr/>
        </p:nvSpPr>
        <p:spPr>
          <a:xfrm>
            <a:off x="3553099" y="1218209"/>
            <a:ext cx="4833256" cy="4284618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8438605" y="600890"/>
            <a:ext cx="2046516" cy="1746044"/>
          </a:xfrm>
          <a:prstGeom prst="cloud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842510" y="2768152"/>
            <a:ext cx="24133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Классификация </a:t>
            </a:r>
            <a:r>
              <a:rPr lang="ru-RU" sz="2400" b="1" dirty="0" smtClean="0"/>
              <a:t>   народных </a:t>
            </a:r>
            <a:r>
              <a:rPr lang="ru-RU" sz="2400" b="1" dirty="0"/>
              <a:t>игр </a:t>
            </a:r>
          </a:p>
        </p:txBody>
      </p:sp>
      <p:sp>
        <p:nvSpPr>
          <p:cNvPr id="8" name="Облако 7"/>
          <p:cNvSpPr/>
          <p:nvPr/>
        </p:nvSpPr>
        <p:spPr>
          <a:xfrm>
            <a:off x="8373291" y="4324697"/>
            <a:ext cx="2133601" cy="1838028"/>
          </a:xfrm>
          <a:prstGeom prst="cloud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блако 8"/>
          <p:cNvSpPr/>
          <p:nvPr/>
        </p:nvSpPr>
        <p:spPr>
          <a:xfrm>
            <a:off x="6080759" y="5024412"/>
            <a:ext cx="2024743" cy="1595603"/>
          </a:xfrm>
          <a:prstGeom prst="cloud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лако 9"/>
          <p:cNvSpPr/>
          <p:nvPr/>
        </p:nvSpPr>
        <p:spPr>
          <a:xfrm>
            <a:off x="2403565" y="4875659"/>
            <a:ext cx="2037808" cy="1812523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блако 10"/>
          <p:cNvSpPr/>
          <p:nvPr/>
        </p:nvSpPr>
        <p:spPr>
          <a:xfrm>
            <a:off x="1062446" y="3150867"/>
            <a:ext cx="2151018" cy="1837507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лако 11"/>
          <p:cNvSpPr/>
          <p:nvPr/>
        </p:nvSpPr>
        <p:spPr>
          <a:xfrm>
            <a:off x="1510937" y="1014028"/>
            <a:ext cx="2063932" cy="1790133"/>
          </a:xfrm>
          <a:prstGeom prst="cloud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блако 12"/>
          <p:cNvSpPr/>
          <p:nvPr/>
        </p:nvSpPr>
        <p:spPr>
          <a:xfrm>
            <a:off x="6263640" y="321697"/>
            <a:ext cx="1965960" cy="1583538"/>
          </a:xfrm>
          <a:prstGeom prst="cloud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блако 13"/>
          <p:cNvSpPr/>
          <p:nvPr/>
        </p:nvSpPr>
        <p:spPr>
          <a:xfrm>
            <a:off x="8573587" y="2455296"/>
            <a:ext cx="2120539" cy="1652453"/>
          </a:xfrm>
          <a:prstGeom prst="cloud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блако 14"/>
          <p:cNvSpPr/>
          <p:nvPr/>
        </p:nvSpPr>
        <p:spPr>
          <a:xfrm>
            <a:off x="3796938" y="198316"/>
            <a:ext cx="1931126" cy="1563969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892732" y="629189"/>
            <a:ext cx="19137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БЫТОВЫЕ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 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67849" y="782217"/>
            <a:ext cx="2191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ИГРЫ-ЗАБАВЫ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267701" y="1276803"/>
            <a:ext cx="2588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ИГРЫ-ЛОВИШКИ</a:t>
            </a:r>
            <a:endParaRPr lang="ru-RU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8438605" y="2983106"/>
            <a:ext cx="2588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ДРАМАТИЧЕСКИЕ</a:t>
            </a:r>
            <a:endParaRPr lang="ru-RU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8351521" y="5009158"/>
            <a:ext cx="2357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ХОРОВОДНЫЕ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 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75164" y="4905887"/>
            <a:ext cx="232627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ИГРЫ, ОТРАЖАЮЩИЕ ОТНОШЕНИЕ ЧЕЛОВЕКА К ПРИРОДЕ 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42266" y="5330849"/>
            <a:ext cx="28291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СЕЗОННО-ОБРЯДОВЫЕ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35231" y="3696501"/>
            <a:ext cx="2779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СОСТЯЗАТЕЛЬНЫЕ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02468" y="1576215"/>
            <a:ext cx="2534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ПАЛЬЧИКОВЫЕ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3559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960" y="-148045"/>
            <a:ext cx="12252960" cy="71671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93520" y="487158"/>
            <a:ext cx="9418320" cy="653665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+mn-lt"/>
              </a:rPr>
              <a:t>В какие русские народные </a:t>
            </a:r>
            <a:r>
              <a:rPr lang="ru-RU" sz="3600" b="1" dirty="0" smtClean="0">
                <a:solidFill>
                  <a:srgbClr val="FF0000"/>
                </a:solidFill>
                <a:latin typeface="+mn-lt"/>
              </a:rPr>
              <a:t>игры мы</a:t>
            </a:r>
            <a:r>
              <a:rPr lang="en-US" sz="36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+mn-lt"/>
              </a:rPr>
              <a:t>играем</a:t>
            </a:r>
            <a:endParaRPr lang="ru-RU" sz="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71451" y="1419497"/>
            <a:ext cx="9640389" cy="5103223"/>
          </a:xfrm>
        </p:spPr>
        <p:txBody>
          <a:bodyPr anchor="ctr">
            <a:normAutofit/>
          </a:bodyPr>
          <a:lstStyle/>
          <a:p>
            <a:pPr algn="just">
              <a:lnSpc>
                <a:spcPct val="100000"/>
              </a:lnSpc>
            </a:pP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184" y="1140823"/>
            <a:ext cx="3656363" cy="487515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886" y="1140823"/>
            <a:ext cx="3643127" cy="485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69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960" y="-148045"/>
            <a:ext cx="12252960" cy="71671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93520" y="487159"/>
            <a:ext cx="9418320" cy="122441"/>
          </a:xfrm>
        </p:spPr>
        <p:txBody>
          <a:bodyPr>
            <a:noAutofit/>
          </a:bodyPr>
          <a:lstStyle/>
          <a:p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71451" y="487159"/>
            <a:ext cx="9640389" cy="6035561"/>
          </a:xfrm>
        </p:spPr>
        <p:txBody>
          <a:bodyPr anchor="ctr">
            <a:normAutofit/>
          </a:bodyPr>
          <a:lstStyle/>
          <a:p>
            <a:pPr algn="just">
              <a:lnSpc>
                <a:spcPct val="100000"/>
              </a:lnSpc>
            </a:pP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014" y="3470624"/>
            <a:ext cx="4014044" cy="30105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564" y="1507046"/>
            <a:ext cx="5142630" cy="38569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014" y="487159"/>
            <a:ext cx="3922535" cy="2941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77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960" y="-148045"/>
            <a:ext cx="12252960" cy="71671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93520" y="487159"/>
            <a:ext cx="9418320" cy="122441"/>
          </a:xfrm>
        </p:spPr>
        <p:txBody>
          <a:bodyPr>
            <a:noAutofit/>
          </a:bodyPr>
          <a:lstStyle/>
          <a:p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71451" y="487159"/>
            <a:ext cx="9640389" cy="6035561"/>
          </a:xfrm>
        </p:spPr>
        <p:txBody>
          <a:bodyPr anchor="ctr">
            <a:normAutofit/>
          </a:bodyPr>
          <a:lstStyle/>
          <a:p>
            <a:pPr algn="just">
              <a:lnSpc>
                <a:spcPct val="100000"/>
              </a:lnSpc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120491" y="1710317"/>
            <a:ext cx="22540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«Яша»</a:t>
            </a:r>
          </a:p>
          <a:p>
            <a:r>
              <a:rPr lang="ru-RU" dirty="0" smtClean="0"/>
              <a:t>Сиди</a:t>
            </a:r>
            <a:r>
              <a:rPr lang="ru-RU" dirty="0"/>
              <a:t>, сиди, Яша,</a:t>
            </a:r>
          </a:p>
          <a:p>
            <a:r>
              <a:rPr lang="ru-RU" dirty="0"/>
              <a:t>Ты забава наша.</a:t>
            </a:r>
          </a:p>
          <a:p>
            <a:r>
              <a:rPr lang="ru-RU" dirty="0"/>
              <a:t>Ты грызешь орешки</a:t>
            </a:r>
          </a:p>
          <a:p>
            <a:r>
              <a:rPr lang="ru-RU" dirty="0"/>
              <a:t>Для своей </a:t>
            </a:r>
            <a:r>
              <a:rPr lang="ru-RU" dirty="0" err="1"/>
              <a:t>потешки</a:t>
            </a:r>
            <a:r>
              <a:rPr lang="ru-RU" dirty="0"/>
              <a:t>!</a:t>
            </a:r>
          </a:p>
          <a:p>
            <a:pPr algn="ctr"/>
            <a:endParaRPr lang="ru-RU" sz="36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421" y="826330"/>
            <a:ext cx="3772070" cy="502942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792" y="982285"/>
            <a:ext cx="3716533" cy="495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85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1763</TotalTime>
  <Words>406</Words>
  <Application>Microsoft Office PowerPoint</Application>
  <PresentationFormat>Широкоэкранный</PresentationFormat>
  <Paragraphs>59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Тема Office</vt:lpstr>
      <vt:lpstr>МБДОУ «Детский сад комбинированного вида № 16»</vt:lpstr>
      <vt:lpstr>Презентация PowerPoint</vt:lpstr>
      <vt:lpstr>Презентация PowerPoint</vt:lpstr>
      <vt:lpstr>ЦЕЛЬ И ЗАДАЧИ ИСПОЛЬЗОВАНИЯ НАРОДНЫХ ИГР В ДОУ  </vt:lpstr>
      <vt:lpstr>СТРУКТУРА И ОСОБЕННОСТИ ОРГАНИЗАЦИИ</vt:lpstr>
      <vt:lpstr>Презентация PowerPoint</vt:lpstr>
      <vt:lpstr>В какие русские народные игры мы играем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DS_5_Dell2</dc:creator>
  <cp:lastModifiedBy>Пользователь Windows</cp:lastModifiedBy>
  <cp:revision>89</cp:revision>
  <dcterms:created xsi:type="dcterms:W3CDTF">2022-03-19T15:16:39Z</dcterms:created>
  <dcterms:modified xsi:type="dcterms:W3CDTF">2023-01-28T11:55:52Z</dcterms:modified>
</cp:coreProperties>
</file>