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4" r:id="rId8"/>
    <p:sldId id="270" r:id="rId9"/>
    <p:sldId id="268" r:id="rId10"/>
    <p:sldId id="269" r:id="rId11"/>
    <p:sldId id="262" r:id="rId12"/>
    <p:sldId id="265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2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8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A7B-40C6-8184-92B6C40493B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A7B-40C6-8184-92B6C40493B9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A7B-40C6-8184-92B6C40493B9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A7B-40C6-8184-92B6C40493B9}"/>
              </c:ext>
            </c:extLst>
          </c:dPt>
          <c:cat>
            <c:strRef>
              <c:f>Лист1!$A$2:$A$5</c:f>
              <c:strCache>
                <c:ptCount val="3"/>
                <c:pt idx="0">
                  <c:v>по мере необходимости</c:v>
                </c:pt>
                <c:pt idx="1">
                  <c:v>раз в неделю</c:v>
                </c:pt>
                <c:pt idx="2">
                  <c:v>раз в день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25</c:v>
                </c:pt>
                <c:pt idx="1">
                  <c:v>11</c:v>
                </c:pt>
                <c:pt idx="2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9F8-435C-8865-C8FAE2D9B4E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165348256211098"/>
          <c:y val="2.5325389564331165E-2"/>
          <c:w val="0.74273545954029718"/>
          <c:h val="0.72132746659913205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A944-4B81-BF46-C6D361766807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288A-4E80-A7AF-30AA61A7B80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A944-4B81-BF46-C6D361766807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A944-4B81-BF46-C6D361766807}"/>
              </c:ext>
            </c:extLst>
          </c:dPt>
          <c:cat>
            <c:strRef>
              <c:f>Лист1!$A$2:$A$5</c:f>
              <c:strCache>
                <c:ptCount val="3"/>
                <c:pt idx="0">
                  <c:v>музыкальные</c:v>
                </c:pt>
                <c:pt idx="1">
                  <c:v>новостные</c:v>
                </c:pt>
                <c:pt idx="2">
                  <c:v>позновательные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28</c:v>
                </c:pt>
                <c:pt idx="1">
                  <c:v>15</c:v>
                </c:pt>
                <c:pt idx="2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88A-4E80-A7AF-30AA61A7B8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5/20/2021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1215" y="851668"/>
            <a:ext cx="9169760" cy="3224926"/>
          </a:xfrm>
        </p:spPr>
        <p:txBody>
          <a:bodyPr/>
          <a:lstStyle/>
          <a:p>
            <a:pPr algn="l"/>
            <a:r>
              <a:rPr lang="ru-RU" sz="4000" b="1" dirty="0" smtClean="0">
                <a:solidFill>
                  <a:srgbClr val="002060"/>
                </a:solidFill>
              </a:rPr>
              <a:t>Проект на тему: 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«Создание школьного радиоузла»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91252" y="4057272"/>
            <a:ext cx="7079226" cy="3264367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Выполнил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: Бабенко Игорь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ученик 10 класса</a:t>
            </a: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Руководитель: Рабдаева В.Д.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,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учитель физики</a:t>
            </a:r>
          </a:p>
          <a:p>
            <a:endParaRPr lang="ru-RU" sz="3200" dirty="0" smtClean="0"/>
          </a:p>
          <a:p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236371" y="231820"/>
            <a:ext cx="84871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ГБОУ «Республиканская кадетская школа-интернат»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5051796" y="6362163"/>
            <a:ext cx="856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2021г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4790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534" y="508000"/>
            <a:ext cx="3048000" cy="42502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5989" y="2618840"/>
            <a:ext cx="2678642" cy="4222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632797" y="0"/>
            <a:ext cx="7492401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Также </a:t>
            </a:r>
            <a:r>
              <a:rPr lang="ru-RU" sz="3200" dirty="0" err="1" smtClean="0"/>
              <a:t>понядобятся</a:t>
            </a:r>
            <a:r>
              <a:rPr lang="ru-RU" sz="3200" dirty="0" smtClean="0"/>
              <a:t> 5 громкоговорителей  6000-15000р.</a:t>
            </a:r>
          </a:p>
          <a:p>
            <a:r>
              <a:rPr lang="ru-RU" sz="3200" dirty="0" smtClean="0"/>
              <a:t>Плюс установка всего этого 4000-7000р.</a:t>
            </a:r>
          </a:p>
          <a:p>
            <a:r>
              <a:rPr lang="ru-RU" sz="3200" dirty="0" smtClean="0"/>
              <a:t>Итого</a:t>
            </a:r>
            <a:r>
              <a:rPr lang="en-US" sz="3200" dirty="0" smtClean="0"/>
              <a:t> :</a:t>
            </a:r>
            <a:r>
              <a:rPr lang="ru-RU" sz="3200" dirty="0" smtClean="0"/>
              <a:t>от 37000 до 50000 руб.</a:t>
            </a:r>
            <a:endParaRPr lang="ru-RU" sz="32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4630" y="2899996"/>
            <a:ext cx="4990569" cy="3716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173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619432"/>
            <a:ext cx="9211734" cy="6238567"/>
          </a:xfrm>
        </p:spPr>
        <p:txBody>
          <a:bodyPr>
            <a:normAutofit/>
          </a:bodyPr>
          <a:lstStyle/>
          <a:p>
            <a:r>
              <a:rPr lang="ru-RU" sz="3600" b="1" dirty="0"/>
              <a:t>Ожидаемые результаты</a:t>
            </a:r>
          </a:p>
          <a:p>
            <a:r>
              <a:rPr lang="ru-RU" sz="3600" b="1" dirty="0"/>
              <a:t>1)    Развитие единой информационной и новостной системы в школе</a:t>
            </a:r>
          </a:p>
          <a:p>
            <a:r>
              <a:rPr lang="ru-RU" sz="3600" b="1" dirty="0"/>
              <a:t>2)    Развитие ученического самоуправление через целенаправленную работу школьного радио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999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677334" y="383459"/>
            <a:ext cx="11514666" cy="5657904"/>
          </a:xfrm>
        </p:spPr>
        <p:txBody>
          <a:bodyPr>
            <a:noAutofit/>
          </a:bodyPr>
          <a:lstStyle/>
          <a:p>
            <a:r>
              <a:rPr lang="ru-RU" sz="3200" b="1" dirty="0"/>
              <a:t>Заключение</a:t>
            </a:r>
          </a:p>
          <a:p>
            <a:r>
              <a:rPr lang="ru-RU" sz="3200" b="1" dirty="0"/>
              <a:t>Школьное радио </a:t>
            </a:r>
            <a:r>
              <a:rPr lang="ru-RU" sz="3200" b="1" dirty="0" smtClean="0"/>
              <a:t>востребовано </a:t>
            </a:r>
            <a:r>
              <a:rPr lang="ru-RU" sz="3200" b="1" dirty="0"/>
              <a:t>во всех школах. Оно позволяет </a:t>
            </a:r>
            <a:r>
              <a:rPr lang="ru-RU" sz="3200" b="1" dirty="0" smtClean="0"/>
              <a:t>упростить </a:t>
            </a:r>
            <a:r>
              <a:rPr lang="ru-RU" sz="3200" b="1" dirty="0"/>
              <a:t>систему информирования учеников и сотрудников, разнообразить жизнь школы, досуг учителей и учащихся. У</a:t>
            </a:r>
            <a:r>
              <a:rPr lang="ru-RU" sz="3200" b="1" dirty="0" smtClean="0"/>
              <a:t>чебная</a:t>
            </a:r>
            <a:r>
              <a:rPr lang="ru-RU" sz="3200" b="1" dirty="0"/>
              <a:t>  радиостудия способна помочь ребятам с выбором будущей профессии. П</a:t>
            </a:r>
            <a:r>
              <a:rPr lang="ru-RU" sz="3200" b="1" dirty="0" smtClean="0"/>
              <a:t>роект </a:t>
            </a:r>
            <a:r>
              <a:rPr lang="ru-RU" sz="3200" b="1" dirty="0"/>
              <a:t>школьного радио может объединить в себе несколько школ</a:t>
            </a:r>
            <a:r>
              <a:rPr lang="ru-RU" sz="3200" b="1" dirty="0" smtClean="0"/>
              <a:t>, </a:t>
            </a:r>
            <a:r>
              <a:rPr lang="ru-RU" sz="3200" b="1" dirty="0"/>
              <a:t>если не останавливаться на вещании только в пределах школы. </a:t>
            </a:r>
            <a:r>
              <a:rPr lang="ru-RU" sz="3200" b="1" dirty="0" smtClean="0"/>
              <a:t> Следовательно</a:t>
            </a:r>
            <a:r>
              <a:rPr lang="ru-RU" sz="3200" b="1" dirty="0"/>
              <a:t>, создание школьного радиоузла проект не только школьного </a:t>
            </a:r>
            <a:r>
              <a:rPr lang="ru-RU" sz="3200" b="1" dirty="0" err="1" smtClean="0"/>
              <a:t>масштаба.К</a:t>
            </a:r>
            <a:r>
              <a:rPr lang="ru-RU" sz="3200" b="1" dirty="0" smtClean="0"/>
              <a:t> </a:t>
            </a:r>
            <a:r>
              <a:rPr lang="ru-RU" sz="3200" b="1" dirty="0"/>
              <a:t>тому </a:t>
            </a:r>
            <a:r>
              <a:rPr lang="ru-RU" sz="3200" b="1" dirty="0" smtClean="0"/>
              <a:t>же может </a:t>
            </a:r>
            <a:r>
              <a:rPr lang="ru-RU" sz="3200" b="1"/>
              <a:t>позволить </a:t>
            </a:r>
            <a:r>
              <a:rPr lang="ru-RU" sz="3200" b="1" smtClean="0"/>
              <a:t>себе любая </a:t>
            </a:r>
            <a:r>
              <a:rPr lang="ru-RU" sz="3200" b="1" dirty="0"/>
              <a:t>школа.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63726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717800"/>
            <a:ext cx="8596668" cy="33235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/>
              <a:t>     СПАСИБО ЗА ВНИМНИЕ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196182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451" y="850006"/>
            <a:ext cx="11514667" cy="6489290"/>
          </a:xfrm>
        </p:spPr>
        <p:txBody>
          <a:bodyPr>
            <a:noAutofit/>
          </a:bodyPr>
          <a:lstStyle/>
          <a:p>
            <a:r>
              <a:rPr lang="ru-RU" sz="3200" b="1" i="1" dirty="0">
                <a:latin typeface="+mj-lt"/>
              </a:rPr>
              <a:t>Проблема</a:t>
            </a:r>
          </a:p>
          <a:p>
            <a:r>
              <a:rPr lang="ru-RU" sz="3200" b="1" i="1" dirty="0">
                <a:latin typeface="+mj-lt"/>
              </a:rPr>
              <a:t>В настоящее </a:t>
            </a:r>
            <a:r>
              <a:rPr lang="ru-RU" sz="3200" b="1" i="1" dirty="0" smtClean="0">
                <a:latin typeface="+mj-lt"/>
              </a:rPr>
              <a:t>время</a:t>
            </a:r>
            <a:r>
              <a:rPr lang="ru-RU" sz="3200" b="1" i="1" dirty="0">
                <a:latin typeface="+mj-lt"/>
              </a:rPr>
              <a:t> </a:t>
            </a:r>
            <a:r>
              <a:rPr lang="ru-RU" sz="3200" b="1" i="1" dirty="0" smtClean="0">
                <a:latin typeface="+mj-lt"/>
              </a:rPr>
              <a:t>в нашей школе  </a:t>
            </a:r>
            <a:r>
              <a:rPr lang="ru-RU" sz="3200" b="1" i="1" dirty="0">
                <a:latin typeface="+mj-lt"/>
              </a:rPr>
              <a:t>существует проблема с передачей информации между </a:t>
            </a:r>
            <a:r>
              <a:rPr lang="ru-RU" sz="3200" b="1" i="1" dirty="0" smtClean="0">
                <a:latin typeface="+mj-lt"/>
              </a:rPr>
              <a:t>этажами. </a:t>
            </a:r>
            <a:r>
              <a:rPr lang="ru-RU" sz="3200" b="1" i="1" dirty="0">
                <a:latin typeface="+mj-lt"/>
              </a:rPr>
              <a:t>Как донести до работников школы и учеников большой поток информации? Как позвать учителей  </a:t>
            </a:r>
            <a:r>
              <a:rPr lang="ru-RU" sz="3200" b="1" i="1" dirty="0" smtClean="0">
                <a:latin typeface="+mj-lt"/>
              </a:rPr>
              <a:t>и </a:t>
            </a:r>
            <a:r>
              <a:rPr lang="ru-RU" sz="3200" b="1" i="1" dirty="0">
                <a:latin typeface="+mj-lt"/>
              </a:rPr>
              <a:t>учеников на экстренное </a:t>
            </a:r>
            <a:r>
              <a:rPr lang="ru-RU" sz="3200" b="1" i="1" dirty="0" smtClean="0">
                <a:latin typeface="+mj-lt"/>
              </a:rPr>
              <a:t>заседание? Как </a:t>
            </a:r>
            <a:r>
              <a:rPr lang="ru-RU" sz="3200" b="1" i="1" dirty="0">
                <a:latin typeface="+mj-lt"/>
              </a:rPr>
              <a:t>предупредить о готовящемся </a:t>
            </a:r>
            <a:r>
              <a:rPr lang="ru-RU" sz="3200" b="1" i="1" dirty="0" smtClean="0">
                <a:latin typeface="+mj-lt"/>
              </a:rPr>
              <a:t>мероприятии,  и предупредить в случае опасности? </a:t>
            </a:r>
            <a:r>
              <a:rPr lang="ru-RU" sz="3200" b="1" i="1" dirty="0">
                <a:latin typeface="+mj-lt"/>
              </a:rPr>
              <a:t>Качество решения </a:t>
            </a:r>
            <a:r>
              <a:rPr lang="ru-RU" sz="3200" b="1" i="1" dirty="0" smtClean="0">
                <a:latin typeface="+mj-lt"/>
              </a:rPr>
              <a:t> этих вопросов зависит </a:t>
            </a:r>
            <a:r>
              <a:rPr lang="ru-RU" sz="3200" b="1" i="1" dirty="0">
                <a:latin typeface="+mj-lt"/>
              </a:rPr>
              <a:t>от качества связи в школе. </a:t>
            </a:r>
          </a:p>
          <a:p>
            <a:endParaRPr lang="ru-RU" sz="3200" b="1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57056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851" y="265471"/>
            <a:ext cx="11436440" cy="607093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900" dirty="0"/>
          </a:p>
          <a:p>
            <a:r>
              <a:rPr lang="ru-RU" sz="4000" dirty="0"/>
              <a:t>А</a:t>
            </a:r>
            <a:r>
              <a:rPr lang="ru-RU" sz="4000" dirty="0" smtClean="0"/>
              <a:t>ктуальность </a:t>
            </a:r>
            <a:r>
              <a:rPr lang="ru-RU" sz="4000" dirty="0"/>
              <a:t>проекта</a:t>
            </a:r>
            <a:r>
              <a:rPr lang="ru-RU" sz="4000" b="1" dirty="0"/>
              <a:t>:</a:t>
            </a:r>
            <a:r>
              <a:rPr lang="ru-RU" sz="4200" b="1" dirty="0"/>
              <a:t> </a:t>
            </a:r>
            <a:r>
              <a:rPr lang="ru-RU" sz="3200" dirty="0"/>
              <a:t>динамичная жизнь школы, желание учащихся быть в курсе событий, ставят перед фактом необходимость создания школьного радио. </a:t>
            </a:r>
            <a:r>
              <a:rPr lang="ru-RU" sz="3200" dirty="0" smtClean="0"/>
              <a:t>Также </a:t>
            </a:r>
            <a:r>
              <a:rPr lang="ru-RU" sz="3200" dirty="0" smtClean="0"/>
              <a:t>радиоузел </a:t>
            </a:r>
            <a:r>
              <a:rPr lang="ru-RU" sz="3200" dirty="0" smtClean="0"/>
              <a:t>может помочь в случае опасности. Школьное </a:t>
            </a:r>
            <a:r>
              <a:rPr lang="ru-RU" sz="3200" dirty="0"/>
              <a:t>радио служит доступным </a:t>
            </a:r>
            <a:r>
              <a:rPr lang="ru-RU" sz="3200" dirty="0" smtClean="0"/>
              <a:t> </a:t>
            </a:r>
            <a:r>
              <a:rPr lang="ru-RU" sz="3200" dirty="0"/>
              <a:t>способом передачи информации, </a:t>
            </a:r>
            <a:r>
              <a:rPr lang="ru-RU" sz="3200" dirty="0" smtClean="0"/>
              <a:t>  охватывает </a:t>
            </a:r>
            <a:r>
              <a:rPr lang="ru-RU" sz="3200" dirty="0"/>
              <a:t>большую </a:t>
            </a:r>
            <a:r>
              <a:rPr lang="ru-RU" sz="3200" dirty="0" smtClean="0"/>
              <a:t>аудиторию, упрощает </a:t>
            </a:r>
            <a:r>
              <a:rPr lang="ru-RU" sz="3200" dirty="0"/>
              <a:t>информирование учеников, учителей и других сотрудников </a:t>
            </a:r>
            <a:r>
              <a:rPr lang="ru-RU" sz="3200" dirty="0" smtClean="0"/>
              <a:t>РКШИ. </a:t>
            </a:r>
            <a:r>
              <a:rPr lang="ru-RU" sz="3200" dirty="0"/>
              <a:t>Оно  </a:t>
            </a:r>
            <a:r>
              <a:rPr lang="ru-RU" sz="3200" dirty="0" smtClean="0"/>
              <a:t>может познакомить  </a:t>
            </a:r>
            <a:r>
              <a:rPr lang="ru-RU" sz="3200" dirty="0"/>
              <a:t>с новой профессией, а также радио станет способом разукрасить </a:t>
            </a:r>
            <a:r>
              <a:rPr lang="ru-RU" sz="3200" dirty="0" smtClean="0"/>
              <a:t> </a:t>
            </a:r>
            <a:r>
              <a:rPr lang="ru-RU" sz="3200" dirty="0"/>
              <a:t>школьную </a:t>
            </a:r>
            <a:r>
              <a:rPr lang="ru-RU" sz="3200" dirty="0" smtClean="0"/>
              <a:t>жизнь.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348157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>
            <a:spLocks noGrp="1"/>
          </p:cNvSpPr>
          <p:nvPr>
            <p:ph idx="1"/>
          </p:nvPr>
        </p:nvSpPr>
        <p:spPr>
          <a:xfrm>
            <a:off x="677333" y="206477"/>
            <a:ext cx="10649427" cy="583488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900" b="1" dirty="0" smtClean="0"/>
              <a:t>Цель проекта</a:t>
            </a:r>
            <a:r>
              <a:rPr lang="en-US" sz="3900" b="1" dirty="0" smtClean="0"/>
              <a:t>:</a:t>
            </a:r>
            <a:endParaRPr lang="ru-RU" sz="3900" b="1" dirty="0" smtClean="0"/>
          </a:p>
          <a:p>
            <a:pPr marL="0" indent="0">
              <a:buNone/>
            </a:pPr>
            <a:r>
              <a:rPr lang="ru-RU" sz="3900" b="1" dirty="0" smtClean="0"/>
              <a:t>Создание </a:t>
            </a:r>
            <a:r>
              <a:rPr lang="ru-RU" sz="3900" b="1" dirty="0" smtClean="0"/>
              <a:t>школьного радиоузла для РКШИ</a:t>
            </a:r>
          </a:p>
          <a:p>
            <a:pPr marL="0" indent="0">
              <a:buNone/>
            </a:pPr>
            <a:r>
              <a:rPr lang="ru-RU" sz="3900" b="1" dirty="0" smtClean="0"/>
              <a:t>Задачи проекта:</a:t>
            </a:r>
          </a:p>
          <a:p>
            <a:pPr marL="0" indent="0">
              <a:buNone/>
            </a:pPr>
            <a:r>
              <a:rPr lang="ru-RU" sz="3900" b="1" dirty="0" smtClean="0"/>
              <a:t>1)Изучить  имеющуюся литературу  по данной теме;</a:t>
            </a:r>
          </a:p>
          <a:p>
            <a:pPr marL="0" indent="0">
              <a:buNone/>
            </a:pPr>
            <a:r>
              <a:rPr lang="ru-RU" sz="3900" b="1" dirty="0" smtClean="0"/>
              <a:t>2)Сделать  расчёты  по  созданию школьного радиоузла ;</a:t>
            </a:r>
          </a:p>
          <a:p>
            <a:pPr marL="0" indent="0">
              <a:buNone/>
            </a:pPr>
            <a:r>
              <a:rPr lang="ru-RU" sz="3900" b="1" dirty="0" smtClean="0"/>
              <a:t>3)Обработать полученные данные и подвести итоги;</a:t>
            </a:r>
          </a:p>
          <a:p>
            <a:pPr marL="0" indent="0">
              <a:buNone/>
            </a:pPr>
            <a:r>
              <a:rPr lang="ru-RU" sz="3900" b="1" dirty="0" smtClean="0"/>
              <a:t>4)Результаты вычислений предоставить в РКШИ</a:t>
            </a:r>
            <a:r>
              <a:rPr lang="ru-RU" sz="3600" b="1" dirty="0"/>
              <a:t>.</a:t>
            </a:r>
            <a:r>
              <a:rPr lang="ru-RU" sz="3600" b="1" dirty="0" smtClean="0"/>
              <a:t>    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531224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296214"/>
            <a:ext cx="12191999" cy="6041362"/>
          </a:xfrm>
        </p:spPr>
        <p:txBody>
          <a:bodyPr>
            <a:noAutofit/>
          </a:bodyPr>
          <a:lstStyle/>
          <a:p>
            <a:r>
              <a:rPr lang="ru-RU" sz="3200" b="1" dirty="0"/>
              <a:t>Функции школьного радио</a:t>
            </a:r>
          </a:p>
          <a:p>
            <a:pPr lvl="0"/>
            <a:r>
              <a:rPr lang="ru-RU" sz="3200" b="1" dirty="0"/>
              <a:t>Обеспечить сбор и распространение информации по школе, </a:t>
            </a:r>
            <a:r>
              <a:rPr lang="ru-RU" sz="3200" b="1" dirty="0" smtClean="0"/>
              <a:t> </a:t>
            </a:r>
            <a:r>
              <a:rPr lang="ru-RU" sz="3200" b="1" dirty="0"/>
              <a:t>информирование учеников и </a:t>
            </a:r>
            <a:r>
              <a:rPr lang="ru-RU" sz="3200" b="1" dirty="0" smtClean="0"/>
              <a:t>сотрудников РКШИ </a:t>
            </a:r>
            <a:r>
              <a:rPr lang="ru-RU" sz="3200" b="1" dirty="0"/>
              <a:t>необходимой информацией.</a:t>
            </a:r>
          </a:p>
          <a:p>
            <a:pPr lvl="0"/>
            <a:r>
              <a:rPr lang="ru-RU" sz="3200" b="1" dirty="0"/>
              <a:t>Выпуск тематических радиопередач, приуроченных к определенному событию .</a:t>
            </a:r>
          </a:p>
          <a:p>
            <a:pPr lvl="0"/>
            <a:r>
              <a:rPr lang="ru-RU" sz="3200" b="1" dirty="0"/>
              <a:t>Обеспечить благоприятную обстановку для рабочей и учебной деятельности в стенах школы.</a:t>
            </a:r>
          </a:p>
          <a:p>
            <a:pPr lvl="0"/>
            <a:r>
              <a:rPr lang="ru-RU" sz="3200" b="1" dirty="0"/>
              <a:t>Познакомить учащихся с новой профессией (радиоведущий, звукорежиссёр, радиожурналист</a:t>
            </a:r>
            <a:r>
              <a:rPr lang="ru-RU" sz="3200" b="1" dirty="0" smtClean="0"/>
              <a:t>)</a:t>
            </a:r>
            <a:endParaRPr lang="ru-RU" sz="3200" b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618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"/>
            <a:ext cx="11268860" cy="6041362"/>
          </a:xfrm>
        </p:spPr>
        <p:txBody>
          <a:bodyPr>
            <a:noAutofit/>
          </a:bodyPr>
          <a:lstStyle/>
          <a:p>
            <a:r>
              <a:rPr lang="ru-RU" sz="3200" b="1" dirty="0"/>
              <a:t>План создания</a:t>
            </a:r>
          </a:p>
          <a:p>
            <a:r>
              <a:rPr lang="ru-RU" sz="3200" b="1" dirty="0"/>
              <a:t>1)    Обговорить с администрацией школы </a:t>
            </a:r>
            <a:r>
              <a:rPr lang="ru-RU" sz="3200" b="1" dirty="0" smtClean="0"/>
              <a:t> </a:t>
            </a:r>
            <a:r>
              <a:rPr lang="ru-RU" sz="3200" b="1" dirty="0"/>
              <a:t>с финансовой и практической точки </a:t>
            </a:r>
            <a:r>
              <a:rPr lang="ru-RU" sz="3200" b="1" dirty="0" smtClean="0"/>
              <a:t>зрения</a:t>
            </a:r>
            <a:endParaRPr lang="ru-RU" sz="3200" b="1" dirty="0"/>
          </a:p>
          <a:p>
            <a:r>
              <a:rPr lang="ru-RU" sz="3200" b="1" dirty="0"/>
              <a:t>2</a:t>
            </a:r>
            <a:r>
              <a:rPr lang="ru-RU" sz="3200" b="1" dirty="0" smtClean="0"/>
              <a:t>)</a:t>
            </a:r>
            <a:r>
              <a:rPr lang="ru-RU" sz="3200" b="1" dirty="0"/>
              <a:t>    Рассчитать стоимость проекта. По предварительному расчёту потребуется 35-40 тысяч рублей. </a:t>
            </a:r>
            <a:endParaRPr lang="ru-RU" sz="3200" b="1" dirty="0" smtClean="0"/>
          </a:p>
          <a:p>
            <a:r>
              <a:rPr lang="ru-RU" sz="3200" b="1" dirty="0"/>
              <a:t>3)    Установить на компьютер программу </a:t>
            </a:r>
            <a:r>
              <a:rPr lang="ru-RU" sz="3200" b="1" dirty="0" smtClean="0"/>
              <a:t>радиовещания, </a:t>
            </a:r>
            <a:r>
              <a:rPr lang="ru-RU" sz="3200" b="1" dirty="0"/>
              <a:t>подобрать </a:t>
            </a:r>
            <a:r>
              <a:rPr lang="ru-RU" sz="3200" b="1" dirty="0" err="1"/>
              <a:t>плейлист</a:t>
            </a:r>
            <a:r>
              <a:rPr lang="ru-RU" sz="3200" b="1" dirty="0"/>
              <a:t>, учитывая результаты опроса.</a:t>
            </a:r>
          </a:p>
          <a:p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600765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3" y="1080655"/>
            <a:ext cx="10046085" cy="4960708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333333"/>
                </a:solidFill>
                <a:latin typeface="Arial" panose="020B0604020202020204" pitchFamily="34" charset="0"/>
              </a:rPr>
              <a:t>Школьный </a:t>
            </a:r>
            <a:r>
              <a:rPr lang="ru-RU" sz="3600" b="1" dirty="0">
                <a:solidFill>
                  <a:srgbClr val="333333"/>
                </a:solidFill>
                <a:latin typeface="Arial" panose="020B0604020202020204" pitchFamily="34" charset="0"/>
              </a:rPr>
              <a:t>радиоузел</a:t>
            </a:r>
            <a:r>
              <a:rPr lang="ru-RU" sz="3600" dirty="0">
                <a:solidFill>
                  <a:srgbClr val="333333"/>
                </a:solidFill>
                <a:latin typeface="Arial" panose="020B0604020202020204" pitchFamily="34" charset="0"/>
              </a:rPr>
              <a:t> - это трансляционная система для </a:t>
            </a:r>
            <a:r>
              <a:rPr lang="ru-RU" sz="3600" b="1" dirty="0">
                <a:solidFill>
                  <a:srgbClr val="333333"/>
                </a:solidFill>
                <a:latin typeface="Arial" panose="020B0604020202020204" pitchFamily="34" charset="0"/>
              </a:rPr>
              <a:t>школы</a:t>
            </a:r>
            <a:r>
              <a:rPr lang="ru-RU" sz="3600" dirty="0">
                <a:solidFill>
                  <a:srgbClr val="333333"/>
                </a:solidFill>
                <a:latin typeface="Arial" panose="020B0604020202020204" pitchFamily="34" charset="0"/>
              </a:rPr>
              <a:t>, которая обеспечивает трансляцию объявлений и музыки. Также к звуковой системе школьного </a:t>
            </a:r>
            <a:r>
              <a:rPr lang="ru-RU" sz="3600" b="1" dirty="0">
                <a:solidFill>
                  <a:srgbClr val="333333"/>
                </a:solidFill>
                <a:latin typeface="Arial" panose="020B0604020202020204" pitchFamily="34" charset="0"/>
              </a:rPr>
              <a:t>радиоузла</a:t>
            </a:r>
            <a:r>
              <a:rPr lang="ru-RU" sz="3600" dirty="0">
                <a:solidFill>
                  <a:srgbClr val="333333"/>
                </a:solidFill>
                <a:latin typeface="Arial" panose="020B0604020202020204" pitchFamily="34" charset="0"/>
              </a:rPr>
              <a:t> подключаются школьный музыкальный звонок и система оповещения.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161119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3849" y="0"/>
            <a:ext cx="9265154" cy="4906851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Я провёл опрос среди учащихся 10-11 классов</a:t>
            </a:r>
            <a:r>
              <a:rPr lang="en-US" sz="2400" dirty="0" smtClean="0"/>
              <a:t>.</a:t>
            </a:r>
            <a:r>
              <a:rPr lang="ru-RU" sz="2400" dirty="0" smtClean="0"/>
              <a:t> Было </a:t>
            </a:r>
            <a:r>
              <a:rPr lang="ru-RU" sz="2400" dirty="0"/>
              <a:t>выявлено, что большинство опрошенных проголосовали за создание школьного </a:t>
            </a:r>
            <a:r>
              <a:rPr lang="ru-RU" sz="2400" dirty="0" smtClean="0"/>
              <a:t>радио. </a:t>
            </a:r>
            <a:r>
              <a:rPr lang="ru-RU" sz="2400" dirty="0"/>
              <a:t>Н</a:t>
            </a:r>
            <a:r>
              <a:rPr lang="ru-RU" sz="2400" dirty="0" smtClean="0"/>
              <a:t>а вопрос</a:t>
            </a:r>
            <a:r>
              <a:rPr lang="en-US" sz="2400" dirty="0" smtClean="0"/>
              <a:t>:</a:t>
            </a:r>
            <a:r>
              <a:rPr lang="ru-RU" sz="2400" dirty="0" smtClean="0"/>
              <a:t> </a:t>
            </a:r>
            <a:r>
              <a:rPr lang="en-US" sz="2400" dirty="0" smtClean="0"/>
              <a:t>“</a:t>
            </a:r>
            <a:r>
              <a:rPr lang="ru-RU" sz="2400" dirty="0" smtClean="0"/>
              <a:t>Как </a:t>
            </a:r>
            <a:r>
              <a:rPr lang="ru-RU" sz="2400" dirty="0"/>
              <a:t>часто, по вашему мнению, радио должно </a:t>
            </a:r>
            <a:r>
              <a:rPr lang="ru-RU" sz="2400" dirty="0" smtClean="0"/>
              <a:t>вещать?</a:t>
            </a:r>
            <a:r>
              <a:rPr lang="en-US" sz="2400" dirty="0" smtClean="0"/>
              <a:t>”</a:t>
            </a:r>
            <a:r>
              <a:rPr lang="ru-RU" sz="2400" dirty="0" smtClean="0"/>
              <a:t> 47</a:t>
            </a:r>
            <a:r>
              <a:rPr lang="ru-RU" sz="2400" dirty="0"/>
              <a:t>% опрошенных выбрали графу «по мере необходимости», 32% проголосовали за ежедневное вещание, а 21% за еженедельное. Также, 51% голосов было отдано за музыкальные программы, 28% голосов за новостные и 21% за познавательные.</a:t>
            </a:r>
          </a:p>
          <a:p>
            <a:r>
              <a:rPr lang="ru-RU" sz="2400" dirty="0"/>
              <a:t>Руководствуясь полученными данными была </a:t>
            </a:r>
            <a:r>
              <a:rPr lang="ru-RU" sz="2400" dirty="0" smtClean="0"/>
              <a:t>составлена диаграмма </a:t>
            </a:r>
            <a:endParaRPr lang="ru-RU" sz="2400" dirty="0"/>
          </a:p>
        </p:txBody>
      </p:sp>
      <p:graphicFrame>
        <p:nvGraphicFramePr>
          <p:cNvPr id="9" name="Диаграмма 8"/>
          <p:cNvGraphicFramePr/>
          <p:nvPr>
            <p:extLst>
              <p:ext uri="{D42A27DB-BD31-4B8C-83A1-F6EECF244321}">
                <p14:modId xmlns:p14="http://schemas.microsoft.com/office/powerpoint/2010/main" val="3867117867"/>
              </p:ext>
            </p:extLst>
          </p:nvPr>
        </p:nvGraphicFramePr>
        <p:xfrm>
          <a:off x="1377564" y="3466217"/>
          <a:ext cx="3860357" cy="34786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Диаграмма 11"/>
          <p:cNvGraphicFramePr/>
          <p:nvPr>
            <p:extLst>
              <p:ext uri="{D42A27DB-BD31-4B8C-83A1-F6EECF244321}">
                <p14:modId xmlns:p14="http://schemas.microsoft.com/office/powerpoint/2010/main" val="3887587099"/>
              </p:ext>
            </p:extLst>
          </p:nvPr>
        </p:nvGraphicFramePr>
        <p:xfrm>
          <a:off x="4870173" y="3466103"/>
          <a:ext cx="3349488" cy="34047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0529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Радиоузел. Школьные радиоузлы. Оборудование для организации проводного вещания. Серия РУШ и УППВО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23327"/>
            <a:ext cx="620547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Вариант компоновки радиоузл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76919"/>
            <a:ext cx="6008158" cy="3181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593981" y="373373"/>
            <a:ext cx="516443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+mj-lt"/>
              <a:buAutoNum type="arabicPeriod"/>
            </a:pPr>
            <a:r>
              <a:rPr lang="ru-RU" sz="2000" dirty="0">
                <a:solidFill>
                  <a:srgbClr val="000000"/>
                </a:solidFill>
                <a:latin typeface="Courier New"/>
              </a:rPr>
              <a:t>Трансляционный микшер-усилитель </a:t>
            </a:r>
            <a:r>
              <a:rPr lang="ru-RU" sz="2000" dirty="0" smtClean="0">
                <a:solidFill>
                  <a:srgbClr val="000000"/>
                </a:solidFill>
                <a:latin typeface="Courier New"/>
              </a:rPr>
              <a:t>7000-9000р</a:t>
            </a:r>
            <a:r>
              <a:rPr lang="ru-RU" sz="2000" dirty="0">
                <a:solidFill>
                  <a:srgbClr val="000000"/>
                </a:solidFill>
                <a:latin typeface="Courier New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sz="2000" dirty="0" smtClean="0">
                <a:solidFill>
                  <a:srgbClr val="000000"/>
                </a:solidFill>
                <a:latin typeface="Courier New"/>
              </a:rPr>
              <a:t>Микрофон 1500-2000р.</a:t>
            </a:r>
          </a:p>
          <a:p>
            <a:pPr>
              <a:buFont typeface="+mj-lt"/>
              <a:buAutoNum type="arabicPeriod"/>
            </a:pPr>
            <a:r>
              <a:rPr lang="ru-RU" sz="2000" dirty="0" smtClean="0">
                <a:solidFill>
                  <a:srgbClr val="000000"/>
                </a:solidFill>
                <a:latin typeface="Courier New"/>
              </a:rPr>
              <a:t>Радиомикрофон 1000-1500р</a:t>
            </a:r>
            <a:r>
              <a:rPr lang="ru-RU" sz="2000" dirty="0">
                <a:solidFill>
                  <a:srgbClr val="000000"/>
                </a:solidFill>
                <a:latin typeface="Courier New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sz="2000" dirty="0">
                <a:solidFill>
                  <a:srgbClr val="000000"/>
                </a:solidFill>
                <a:latin typeface="Courier New"/>
              </a:rPr>
              <a:t>Тюнер </a:t>
            </a:r>
            <a:r>
              <a:rPr lang="ru-RU" sz="2000" dirty="0" smtClean="0">
                <a:solidFill>
                  <a:srgbClr val="000000"/>
                </a:solidFill>
                <a:latin typeface="Courier New"/>
              </a:rPr>
              <a:t>3000-5000р</a:t>
            </a:r>
            <a:r>
              <a:rPr lang="ru-RU" sz="2000" dirty="0">
                <a:solidFill>
                  <a:srgbClr val="000000"/>
                </a:solidFill>
                <a:latin typeface="Courier New"/>
              </a:rPr>
              <a:t>.,магнитофон </a:t>
            </a:r>
            <a:r>
              <a:rPr lang="ru-RU" sz="2000" dirty="0" smtClean="0">
                <a:solidFill>
                  <a:srgbClr val="000000"/>
                </a:solidFill>
                <a:latin typeface="Courier New"/>
              </a:rPr>
              <a:t>3000-5000р</a:t>
            </a:r>
            <a:r>
              <a:rPr lang="ru-RU" sz="2000" dirty="0">
                <a:solidFill>
                  <a:srgbClr val="000000"/>
                </a:solidFill>
                <a:latin typeface="Courier New"/>
              </a:rPr>
              <a:t>.,музыкальный центр </a:t>
            </a:r>
            <a:r>
              <a:rPr lang="ru-RU" sz="2000" dirty="0" smtClean="0">
                <a:solidFill>
                  <a:srgbClr val="000000"/>
                </a:solidFill>
                <a:latin typeface="Courier New"/>
              </a:rPr>
              <a:t>6000-8000р</a:t>
            </a:r>
            <a:r>
              <a:rPr lang="ru-RU" sz="2000" dirty="0">
                <a:solidFill>
                  <a:srgbClr val="000000"/>
                </a:solidFill>
                <a:latin typeface="Courier New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sz="2000" dirty="0">
                <a:solidFill>
                  <a:srgbClr val="000000"/>
                </a:solidFill>
                <a:latin typeface="Courier New"/>
              </a:rPr>
              <a:t>Блок источников программ </a:t>
            </a:r>
            <a:r>
              <a:rPr lang="ru-RU" sz="2000" dirty="0" smtClean="0">
                <a:solidFill>
                  <a:srgbClr val="000000"/>
                </a:solidFill>
                <a:latin typeface="Courier New"/>
              </a:rPr>
              <a:t>3000-6000р</a:t>
            </a:r>
            <a:r>
              <a:rPr lang="ru-RU" sz="2000" dirty="0">
                <a:solidFill>
                  <a:srgbClr val="000000"/>
                </a:solidFill>
                <a:latin typeface="Courier New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sz="2000" dirty="0">
                <a:solidFill>
                  <a:srgbClr val="000000"/>
                </a:solidFill>
                <a:latin typeface="Courier New"/>
              </a:rPr>
              <a:t>Сетевое питание 220 В (сетевой шнур)300-1000р.</a:t>
            </a:r>
          </a:p>
          <a:p>
            <a:pPr>
              <a:buFont typeface="+mj-lt"/>
              <a:buAutoNum type="arabicPeriod"/>
            </a:pPr>
            <a:r>
              <a:rPr lang="ru-RU" sz="2000" dirty="0">
                <a:solidFill>
                  <a:srgbClr val="000000"/>
                </a:solidFill>
                <a:latin typeface="Courier New"/>
              </a:rPr>
              <a:t>Кабели соединительные </a:t>
            </a:r>
            <a:r>
              <a:rPr lang="ru-RU" sz="2000" dirty="0" smtClean="0">
                <a:solidFill>
                  <a:srgbClr val="000000"/>
                </a:solidFill>
                <a:latin typeface="Courier New"/>
              </a:rPr>
              <a:t>45-55м-3000-6000р</a:t>
            </a:r>
            <a:r>
              <a:rPr lang="ru-RU" sz="2000" dirty="0">
                <a:solidFill>
                  <a:srgbClr val="000000"/>
                </a:solidFill>
                <a:latin typeface="Courier New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sz="2000" dirty="0">
                <a:solidFill>
                  <a:srgbClr val="000000"/>
                </a:solidFill>
                <a:latin typeface="Courier New"/>
              </a:rPr>
              <a:t>Пульт дистанционного управления (иногда — обычный телефонный </a:t>
            </a:r>
            <a:r>
              <a:rPr lang="ru-RU" sz="2000" dirty="0" smtClean="0">
                <a:solidFill>
                  <a:srgbClr val="000000"/>
                </a:solidFill>
                <a:latin typeface="Courier New"/>
              </a:rPr>
              <a:t>аппарат)1000-1500р</a:t>
            </a:r>
            <a:r>
              <a:rPr lang="ru-RU" sz="2000" dirty="0">
                <a:solidFill>
                  <a:srgbClr val="000000"/>
                </a:solidFill>
                <a:latin typeface="Courier New"/>
              </a:rPr>
              <a:t>.</a:t>
            </a:r>
          </a:p>
          <a:p>
            <a:pPr>
              <a:buFont typeface="+mj-lt"/>
              <a:buAutoNum type="arabicPeriod"/>
            </a:pPr>
            <a:r>
              <a:rPr lang="ru-RU" sz="2000" dirty="0" smtClean="0">
                <a:solidFill>
                  <a:srgbClr val="000000"/>
                </a:solidFill>
                <a:latin typeface="Courier New"/>
              </a:rPr>
              <a:t>Линейный </a:t>
            </a:r>
            <a:r>
              <a:rPr lang="ru-RU" sz="2000" dirty="0">
                <a:solidFill>
                  <a:srgbClr val="000000"/>
                </a:solidFill>
                <a:latin typeface="Courier New"/>
              </a:rPr>
              <a:t>выход для подключения дополнительных трансляционных усилителей 300-1000р.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10994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568</TotalTime>
  <Words>369</Words>
  <Application>Microsoft Office PowerPoint</Application>
  <PresentationFormat>Широкоэкранный</PresentationFormat>
  <Paragraphs>48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Courier New</vt:lpstr>
      <vt:lpstr>Trebuchet MS</vt:lpstr>
      <vt:lpstr>Wingdings 3</vt:lpstr>
      <vt:lpstr>Аспект</vt:lpstr>
      <vt:lpstr>Проект на тему:  «Создание школьного радиоузла»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Индивидуальный итоговый проект по физике  на тему   «Развитие средств связи и радио»</dc:title>
  <dc:creator>ASUS-ПК</dc:creator>
  <cp:lastModifiedBy>1</cp:lastModifiedBy>
  <cp:revision>36</cp:revision>
  <dcterms:created xsi:type="dcterms:W3CDTF">2021-05-16T02:58:07Z</dcterms:created>
  <dcterms:modified xsi:type="dcterms:W3CDTF">2021-05-20T03:20:12Z</dcterms:modified>
</cp:coreProperties>
</file>