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gif" ContentType="image/gi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61" r:id="rId5"/>
    <p:sldId id="302" r:id="rId6"/>
    <p:sldId id="306" r:id="rId7"/>
    <p:sldId id="311" r:id="rId8"/>
    <p:sldId id="313" r:id="rId9"/>
    <p:sldId id="312" r:id="rId10"/>
    <p:sldId id="315" r:id="rId11"/>
    <p:sldId id="314" r:id="rId12"/>
    <p:sldId id="258" r:id="rId13"/>
    <p:sldId id="303" r:id="rId14"/>
    <p:sldId id="332" r:id="rId15"/>
    <p:sldId id="304" r:id="rId16"/>
    <p:sldId id="263" r:id="rId17"/>
    <p:sldId id="326" r:id="rId18"/>
    <p:sldId id="331" r:id="rId19"/>
    <p:sldId id="265" r:id="rId20"/>
    <p:sldId id="266" r:id="rId21"/>
    <p:sldId id="267" r:id="rId22"/>
    <p:sldId id="268" r:id="rId23"/>
    <p:sldId id="329" r:id="rId24"/>
    <p:sldId id="330" r:id="rId25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984"/>
    <p:restoredTop sz="94660"/>
  </p:normalViewPr>
  <p:slideViewPr>
    <p:cSldViewPr showGuides="1">
      <p:cViewPr>
        <p:scale>
          <a:sx n="100" d="100"/>
          <a:sy n="100" d="100"/>
        </p:scale>
        <p:origin x="-1944" y="-342"/>
      </p:cViewPr>
      <p:guideLst>
        <p:guide orient="horz" pos="217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ru-RU" sz="1400" b="0" i="0" u="none" strike="noStrike" kern="1200" spc="0" baseline="0">
                <a:ln w="28575" cmpd="sng">
                  <a:solidFill>
                    <a:schemeClr val="accent1">
                      <a:shade val="50000"/>
                    </a:scheme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>
                <a:ln w="28575" cmpd="sng">
                  <a:solidFill>
                    <a:schemeClr val="accent1">
                      <a:shade val="50000"/>
                    </a:schemeClr>
                  </a:solidFill>
                  <a:prstDash val="solid"/>
                </a:ln>
              </a:rPr>
              <a:t> 2022 ГОД</a:t>
            </a:r>
            <a:endParaRPr>
              <a:ln w="28575" cmpd="sng">
                <a:solidFill>
                  <a:schemeClr val="accent1">
                    <a:shade val="50000"/>
                  </a:schemeClr>
                </a:solidFill>
                <a:prstDash val="solid"/>
              </a:ln>
            </a:endParaRPr>
          </a:p>
        </c:rich>
      </c:tx>
      <c:layout>
        <c:manualLayout>
          <c:xMode val="edge"/>
          <c:yMode val="edge"/>
          <c:x val="0.809145129224652"/>
          <c:y val="0.11991575621956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30"/>
      <c:rotY val="275"/>
      <c:depthPercent val="100"/>
      <c:rAngAx val="0"/>
    </c:view3D>
    <c:floor>
      <c:thickness val="0"/>
      <c:spPr>
        <a:noFill/>
        <a:effectLst/>
      </c:spPr>
    </c:floor>
    <c:sideWall>
      <c:thickness val="0"/>
      <c:spPr>
        <a:noFill/>
        <a:effectLst/>
      </c:spPr>
    </c:sideWall>
    <c:backWall>
      <c:thickness val="0"/>
      <c:spPr>
        <a:noFill/>
        <a:effectLst/>
      </c:spPr>
    </c:backWall>
    <c:plotArea>
      <c:layout>
        <c:manualLayout>
          <c:layoutTarget val="inner"/>
          <c:xMode val="edge"/>
          <c:yMode val="edge"/>
          <c:x val="0.0473679513347363"/>
          <c:y val="0.26234555720883"/>
          <c:w val="0.92291384216734"/>
          <c:h val="0.73370543791597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Ряды 1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 w="28575" cmpd="sng">
              <a:solidFill>
                <a:srgbClr val="00B0F0"/>
              </a:solidFill>
              <a:prstDash val="solid"/>
            </a:ln>
            <a:effectLst>
              <a:softEdge rad="76200"/>
            </a:effectLst>
            <a:scene3d>
              <a:camera prst="orthographicFront"/>
              <a:lightRig rig="threePt" dir="t"/>
            </a:scene3d>
            <a:sp3d contourW="28575"/>
          </c:spPr>
          <c:explosion val="0"/>
          <c:dPt>
            <c:idx val="0"/>
            <c:bubble3D val="0"/>
            <c:spPr>
              <a:solidFill>
                <a:schemeClr val="accent1">
                  <a:alpha val="75000"/>
                </a:schemeClr>
              </a:solidFill>
              <a:ln w="28575" cmpd="sng">
                <a:solidFill>
                  <a:srgbClr val="00B0F0"/>
                </a:solidFill>
                <a:prstDash val="solid"/>
              </a:ln>
              <a:effectLst>
                <a:softEdge rad="76200"/>
              </a:effectLst>
              <a:scene3d>
                <a:camera prst="orthographicFront"/>
                <a:lightRig rig="threePt" dir="t"/>
              </a:scene3d>
              <a:sp3d contourW="28575"/>
            </c:spPr>
          </c:dPt>
          <c:dPt>
            <c:idx val="1"/>
            <c:bubble3D val="0"/>
            <c:spPr>
              <a:solidFill>
                <a:schemeClr val="accent1">
                  <a:alpha val="75000"/>
                </a:schemeClr>
              </a:solidFill>
              <a:ln w="28575" cmpd="sng">
                <a:solidFill>
                  <a:srgbClr val="00B0F0"/>
                </a:solidFill>
                <a:prstDash val="solid"/>
              </a:ln>
              <a:effectLst>
                <a:softEdge rad="76200"/>
              </a:effectLst>
              <a:scene3d>
                <a:camera prst="orthographicFront"/>
                <a:lightRig rig="threePt" dir="t"/>
              </a:scene3d>
              <a:sp3d contourW="28575"/>
            </c:spPr>
          </c:dPt>
          <c:dPt>
            <c:idx val="2"/>
            <c:bubble3D val="0"/>
            <c:spPr>
              <a:solidFill>
                <a:schemeClr val="accent1">
                  <a:alpha val="75000"/>
                </a:schemeClr>
              </a:solidFill>
              <a:ln w="28575" cmpd="sng">
                <a:solidFill>
                  <a:srgbClr val="00B0F0"/>
                </a:solidFill>
                <a:prstDash val="solid"/>
              </a:ln>
              <a:effectLst>
                <a:softEdge rad="76200"/>
              </a:effectLst>
              <a:scene3d>
                <a:camera prst="orthographicFront"/>
                <a:lightRig rig="threePt" dir="t"/>
              </a:scene3d>
              <a:sp3d contourW="28575"/>
            </c:spPr>
          </c:dPt>
          <c:dPt>
            <c:idx val="3"/>
            <c:bubble3D val="0"/>
            <c:spPr>
              <a:solidFill>
                <a:schemeClr val="accent1">
                  <a:alpha val="75000"/>
                </a:schemeClr>
              </a:solidFill>
              <a:ln w="28575" cmpd="sng">
                <a:solidFill>
                  <a:srgbClr val="00B0F0"/>
                </a:solidFill>
                <a:prstDash val="solid"/>
              </a:ln>
              <a:effectLst>
                <a:softEdge rad="76200"/>
              </a:effectLst>
              <a:scene3d>
                <a:camera prst="orthographicFront"/>
                <a:lightRig rig="threePt" dir="t"/>
              </a:scene3d>
              <a:sp3d contourW="28575"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</c:pie3DChart>
      <c:spPr>
        <a:noFill/>
        <a:ln>
          <a:noFill/>
        </a:ln>
        <a:effectLst>
          <a:softEdge rad="1270000"/>
        </a:effectLst>
      </c:spPr>
    </c:plotArea>
    <c:plotVisOnly val="1"/>
    <c:dispBlanksAs val="gap"/>
    <c:showDLblsOverMax val="0"/>
  </c:chart>
  <c:spPr>
    <a:noFill/>
    <a:ln>
      <a:noFill/>
    </a:ln>
    <a:effectLst>
      <a:softEdge rad="1244600"/>
    </a:effectLst>
  </c:spPr>
  <c:txPr>
    <a:bodyPr anchor="ctr" anchorCtr="0"/>
    <a:lstStyle/>
    <a:p>
      <a:pPr>
        <a:defRPr lang="ru-RU">
          <a:ln w="28575" cmpd="sng">
            <a:solidFill>
              <a:schemeClr val="accent1">
                <a:shade val="50000"/>
              </a:schemeClr>
            </a:solidFill>
            <a:prstDash val="solid"/>
          </a:ln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B50969D-ED4B-4FF6-8FFD-F799ED56547A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>
              <a:buNone/>
            </a:pPr>
            <a:fld id="{9A0DB2DC-4C9A-4742-B13C-FB6460FD3503}" type="slidenum">
              <a:rPr lang="ru-RU" sz="1200" dirty="0"/>
            </a:fld>
            <a:endParaRPr lang="ru-RU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dirty="0"/>
          </a:p>
        </p:txBody>
      </p:sp>
      <p:sp>
        <p:nvSpPr>
          <p:cNvPr id="28676" name="Номер слайда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ru-RU" sz="1200" dirty="0"/>
            </a:fld>
            <a:endParaRPr lang="ru-RU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D11E0-30B9-4AB1-81DF-F44A8D811AB7}" type="slidenum">
              <a:rPr lang="ru-RU" smtClean="0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25" y="-3175"/>
            <a:ext cx="9153525" cy="686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47813" y="1125538"/>
            <a:ext cx="6908800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2351088"/>
            <a:ext cx="6913562" cy="1752600"/>
          </a:xfrm>
        </p:spPr>
        <p:txBody>
          <a:bodyPr/>
          <a:lstStyle>
            <a:lvl1pPr marL="0" indent="0" algn="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algn="r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8763" cy="686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457200" y="1174750"/>
            <a:ext cx="82296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35560" y="908685"/>
            <a:ext cx="8697595" cy="569277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p>
            <a:pPr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</a:t>
            </a:r>
            <a:r>
              <a:rPr sz="3200" b="1" dirty="0">
                <a:solidFill>
                  <a:srgbClr val="29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3200" b="1" dirty="0">
              <a:solidFill>
                <a:srgbClr val="29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Садовая терапия</a:t>
            </a:r>
            <a:endParaRPr sz="32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РЕЗИДЕНЦИЯ ФЛОРИСТИКИ</a:t>
            </a:r>
            <a:r>
              <a:rPr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sz="32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«ЭКОЛЯТА»</a:t>
            </a:r>
            <a:endParaRPr sz="3200" b="1" dirty="0">
              <a:solidFill>
                <a:srgbClr val="29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ФОРМА РАБОТЫ С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С ЗПР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ДОШКОЛЬНОГО ВОЗРАСТА</a:t>
            </a:r>
            <a:r>
              <a:rPr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УСЛОВИЯХ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РЕАБИЛИТАЦИИ  В ДОУ</a:t>
            </a:r>
            <a:endParaRPr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Радионова Л.В.</a:t>
            </a:r>
            <a:endParaRPr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None/>
            </a:pPr>
            <a:endParaRPr lang="en-US" alt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52" name="Picture 11" descr="IMG_3681"/>
          <p:cNvPicPr>
            <a:picLocks noChangeAspect="1"/>
          </p:cNvPicPr>
          <p:nvPr/>
        </p:nvPicPr>
        <p:blipFill>
          <a:blip r:embed="rId1">
            <a:clrChange>
              <a:clrFrom>
                <a:srgbClr val="597924">
                  <a:alpha val="100000"/>
                </a:srgbClr>
              </a:clrFrom>
              <a:clrTo>
                <a:srgbClr val="597924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315" y="-2403475"/>
            <a:ext cx="9455785" cy="95497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932815" y="1124585"/>
            <a:ext cx="7804785" cy="5088890"/>
          </a:xfrm>
          <a:prstGeom prst="round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err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Гарденотерапия</a:t>
            </a:r>
            <a:r>
              <a:rPr kumimoji="0" lang="ru-RU" sz="2800" b="1" i="0" u="none" strike="noStrike" kern="1200" cap="none" spc="0" normalizeH="0" baseline="0" noProof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-это одно</a:t>
            </a:r>
            <a:endParaRPr kumimoji="0" lang="ru-RU" sz="2800" b="1" i="0" u="none" strike="noStrike" kern="1200" cap="none" spc="0" normalizeH="0" baseline="0" noProof="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1" i="0" u="none" strike="noStrike" kern="1200" cap="none" spc="0" normalizeH="0" baseline="0" noProof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   из направлений в социальной, трудовой, педагогической реабилитации при помощи привлечения детей к работе с растениями.</a:t>
            </a:r>
            <a:endParaRPr kumimoji="0" lang="ru-RU" sz="2800" b="1" i="0" u="none" strike="noStrike" kern="1200" cap="none" spc="0" normalizeH="0" baseline="0" noProof="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2800" dirty="0" smtClean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Любое общение с природой и элементарные трудовые навыки  приносят только пользу, улучшают настроение ребенка. Дети раскрываются, проявляя заботу о растениях. </a:t>
            </a:r>
            <a:endParaRPr lang="ru-RU" sz="2800" dirty="0" smtClean="0">
              <a:solidFill>
                <a:schemeClr val="accent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800" b="1" i="0" u="none" strike="noStrike" kern="1200" cap="none" spc="0" normalizeH="0" baseline="0" noProof="0" dirty="0" smtClean="0"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149" name="TextBox 5"/>
          <p:cNvSpPr txBox="1"/>
          <p:nvPr/>
        </p:nvSpPr>
        <p:spPr>
          <a:xfrm>
            <a:off x="7215188" y="3571875"/>
            <a:ext cx="18415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dirty="0">
              <a:latin typeface="Constantia" panose="02030602050306030303" pitchFamily="18" charset="0"/>
            </a:endParaRPr>
          </a:p>
        </p:txBody>
      </p:sp>
      <p:sp>
        <p:nvSpPr>
          <p:cNvPr id="6150" name="Rectangle 8"/>
          <p:cNvSpPr/>
          <p:nvPr/>
        </p:nvSpPr>
        <p:spPr>
          <a:xfrm>
            <a:off x="-108902" y="2997200"/>
            <a:ext cx="9745662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dirty="0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СОЦИАЛЬНОЕ ОБСЛУЖИВАНИЕ</a:t>
            </a:r>
            <a:endParaRPr lang="ru-RU" altLang="en-US"/>
          </a:p>
        </p:txBody>
      </p:sp>
      <p:graphicFrame>
        <p:nvGraphicFramePr>
          <p:cNvPr id="7" name="Замещающее содержимое 6"/>
          <p:cNvGraphicFramePr/>
          <p:nvPr>
            <p:ph sz="half" idx="2"/>
          </p:nvPr>
        </p:nvGraphicFramePr>
        <p:xfrm>
          <a:off x="701675" y="1200785"/>
          <a:ext cx="7576185" cy="55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5" name="Текстовое поле 4"/>
          <p:cNvSpPr txBox="1"/>
          <p:nvPr/>
        </p:nvSpPr>
        <p:spPr>
          <a:xfrm>
            <a:off x="5148580" y="1268730"/>
            <a:ext cx="30651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>
                <a:ln>
                  <a:solidFill>
                    <a:sysClr val="windowText" lastClr="000000"/>
                  </a:solidFill>
                </a:ln>
              </a:rPr>
              <a:t>РЕАБИЛИТАЦИЯ ДЕТЕЙ </a:t>
            </a:r>
            <a:r>
              <a:rPr lang="ru-RU" altLang="en-US">
                <a:ln>
                  <a:solidFill>
                    <a:sysClr val="windowText" lastClr="000000"/>
                  </a:solidFill>
                </a:ln>
              </a:rPr>
              <a:t>С ОВЗ</a:t>
            </a:r>
            <a:endParaRPr lang="ru-RU" alt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1331595" y="1303655"/>
            <a:ext cx="30651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>
                <a:ln>
                  <a:solidFill>
                    <a:sysClr val="windowText" lastClr="000000"/>
                  </a:solidFill>
                </a:ln>
                <a:noFill/>
              </a:rPr>
              <a:t>СОЦИАЛЬНАЯ </a:t>
            </a:r>
            <a:r>
              <a:rPr lang="ru-RU" altLang="en-US">
                <a:ln>
                  <a:solidFill>
                    <a:sysClr val="windowText" lastClr="000000"/>
                  </a:solidFill>
                </a:ln>
              </a:rPr>
              <a:t>АДАПТАЦИЯ</a:t>
            </a:r>
            <a:endParaRPr lang="ru-RU" alt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Текстовое поле 7"/>
          <p:cNvSpPr txBox="1"/>
          <p:nvPr/>
        </p:nvSpPr>
        <p:spPr>
          <a:xfrm>
            <a:off x="5508625" y="3573145"/>
            <a:ext cx="12331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/>
              <a:t>2019</a:t>
            </a:r>
            <a:endParaRPr lang="ru-RU" altLang="en-US"/>
          </a:p>
        </p:txBody>
      </p:sp>
      <p:sp>
        <p:nvSpPr>
          <p:cNvPr id="9" name="Текстовое поле 8"/>
          <p:cNvSpPr txBox="1"/>
          <p:nvPr/>
        </p:nvSpPr>
        <p:spPr>
          <a:xfrm>
            <a:off x="5256530" y="5085080"/>
            <a:ext cx="1737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/>
              <a:t>2020</a:t>
            </a:r>
            <a:endParaRPr lang="ru-RU" altLang="en-US"/>
          </a:p>
        </p:txBody>
      </p:sp>
      <p:sp>
        <p:nvSpPr>
          <p:cNvPr id="10" name="Текстовое поле 9"/>
          <p:cNvSpPr txBox="1"/>
          <p:nvPr/>
        </p:nvSpPr>
        <p:spPr>
          <a:xfrm>
            <a:off x="3275965" y="5157470"/>
            <a:ext cx="10280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/>
              <a:t>2021</a:t>
            </a:r>
            <a:endParaRPr lang="ru-RU" altLang="en-US"/>
          </a:p>
        </p:txBody>
      </p:sp>
      <p:sp>
        <p:nvSpPr>
          <p:cNvPr id="11" name="Текстовое поле 10"/>
          <p:cNvSpPr txBox="1"/>
          <p:nvPr/>
        </p:nvSpPr>
        <p:spPr>
          <a:xfrm>
            <a:off x="3019425" y="3524250"/>
            <a:ext cx="15525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/>
              <a:t>2022</a:t>
            </a:r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251460" y="476885"/>
            <a:ext cx="8520430" cy="64623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b="1">
                <a:latin typeface="Times New Roman" panose="02020603050405020304" pitchFamily="18" charset="0"/>
                <a:ea typeface="SimSun" panose="02010600030101010101" pitchFamily="2" charset="-122"/>
              </a:rPr>
              <a:t>Одной из приоритетных и наиболее трудных задач современной системы социального о</a:t>
            </a:r>
            <a:r>
              <a:rPr lang="ru-RU" altLang="en-US" b="1">
                <a:latin typeface="Times New Roman" panose="02020603050405020304" pitchFamily="18" charset="0"/>
                <a:ea typeface="SimSun" panose="02010600030101010101" pitchFamily="2" charset="-122"/>
              </a:rPr>
              <a:t>бучения</a:t>
            </a:r>
            <a:r>
              <a:rPr lang="en-US" b="1">
                <a:latin typeface="Times New Roman" panose="02020603050405020304" pitchFamily="18" charset="0"/>
                <a:ea typeface="SimSun" panose="02010600030101010101" pitchFamily="2" charset="-122"/>
              </a:rPr>
              <a:t> является социальная адаптация и реабилитация детей с ограниченными возможностями</a:t>
            </a:r>
            <a:r>
              <a:rPr lang="ru-RU" altLang="en-US" b="1">
                <a:latin typeface="Times New Roman" panose="02020603050405020304" pitchFamily="18" charset="0"/>
                <a:ea typeface="SimSun" panose="02010600030101010101" pitchFamily="2" charset="-122"/>
              </a:rPr>
              <a:t> здоровья</a:t>
            </a:r>
            <a:r>
              <a:rPr lang="en-US" b="1">
                <a:latin typeface="Times New Roman" panose="02020603050405020304" pitchFamily="18" charset="0"/>
                <a:ea typeface="SimSun" panose="02010600030101010101" pitchFamily="2" charset="-122"/>
              </a:rPr>
              <a:t>Комплекс своевременных реабилитационных мероприятий с использованием гарденотерапевтических методов позволяет не только восстановить ряд нарушенных функций организма</a:t>
            </a:r>
            <a:r>
              <a:rPr lang="ru-RU" altLang="en-US" b="1">
                <a:latin typeface="Times New Roman" panose="02020603050405020304" pitchFamily="18" charset="0"/>
                <a:ea typeface="SimSun" panose="02010600030101010101" pitchFamily="2" charset="-122"/>
              </a:rPr>
              <a:t>, но и </a:t>
            </a:r>
            <a:r>
              <a:rPr lang="en-US">
                <a:latin typeface="Times New Roman" panose="02020603050405020304" pitchFamily="18" charset="0"/>
                <a:ea typeface="SimSun" panose="02010600030101010101" pitchFamily="2" charset="-122"/>
              </a:rPr>
              <a:t> дают возможность эффективно проводить процесс реабилитации дошкольников с ограниченными возможностями, оказывают социальную помощь семье, воспитывающей ребенка </a:t>
            </a:r>
            <a:r>
              <a:rPr lang="ru-RU" altLang="en-US">
                <a:latin typeface="Times New Roman" panose="02020603050405020304" pitchFamily="18" charset="0"/>
                <a:ea typeface="SimSun" panose="02010600030101010101" pitchFamily="2" charset="-122"/>
              </a:rPr>
              <a:t>с ЗПР</a:t>
            </a:r>
            <a:r>
              <a:rPr lang="en-US">
                <a:latin typeface="Times New Roman" panose="02020603050405020304" pitchFamily="18" charset="0"/>
                <a:ea typeface="SimSun" panose="02010600030101010101" pitchFamily="2" charset="-122"/>
              </a:rPr>
              <a:t>, раскрывают дополнительные возможности личности ребенка через его взаимодействие с растительным миром, обогащают социально-адаптированный опыт ребенка, развивают эмоционально-волевую сферу.</a:t>
            </a:r>
            <a:r>
              <a:rPr lang="en-US" b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Гарденотерапия – это особое направление психосоциальной, трудовой и педагогической</a:t>
            </a:r>
            <a:r>
              <a:rPr lang="en-US">
                <a:latin typeface="Times New Roman" panose="02020603050405020304" pitchFamily="18" charset="0"/>
                <a:ea typeface="SimSun" panose="02010600030101010101" pitchFamily="2" charset="-122"/>
              </a:rPr>
              <a:t> реабилитации при помощи приобщения детей к работе с растениями.В работе с детьми использование элементов садотерапии (гарденотерапии)  дает положительные результаты в силу того, что плоды деятельности имеют очень наглядный характер и находятся в прямой зависимости от усилий, которые ребенок вложил в свой труд.На занятиях гарденотерапией ребята знакомятся с различными видами  растений. Сами сажают, наблюдают за ростом и развитием растений.. В ходе участия в программе по садовой терапии у детей с ограниченными возможностями снижается уровень психоэмоционального напряжения, эмоциональной вспыльчивости, повышается уровень эмоциональной эмпатии и коммуникативного контроля. Дети учатся быть терпеливыми и внимательными,трудолюбивыми.</a:t>
            </a:r>
            <a:endParaRPr lang="ru-RU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5" name="Изображение 4" descr="slide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67030" y="-99695"/>
            <a:ext cx="9511030" cy="712406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0" u="none" strike="noStrike" kern="0" cap="none" spc="0" normalizeH="0" baseline="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Формы работы </a:t>
            </a:r>
            <a:endParaRPr kumimoji="0" lang="ru-RU" sz="3200" b="1" i="0" u="none" strike="noStrike" kern="0" cap="none" spc="0" normalizeH="0" baseline="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3" name="Rectangle 3"/>
          <p:cNvSpPr/>
          <p:nvPr/>
        </p:nvSpPr>
        <p:spPr>
          <a:xfrm>
            <a:off x="107315" y="1917065"/>
            <a:ext cx="11376025" cy="2306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2400" b="1" dirty="0">
                <a:sym typeface="+mn-ea"/>
              </a:rPr>
              <a:t>-индивидуальные занятия с детьми;</a:t>
            </a:r>
            <a:endParaRPr sz="2400" b="1" dirty="0">
              <a:latin typeface="Arial" panose="020B0604020202020204" pitchFamily="34" charset="0"/>
            </a:endParaRPr>
          </a:p>
          <a:p>
            <a:r>
              <a:rPr sz="2400" b="1" dirty="0">
                <a:sym typeface="+mn-ea"/>
              </a:rPr>
              <a:t>-экскурсии;</a:t>
            </a:r>
            <a:endParaRPr sz="2400" b="1" dirty="0">
              <a:latin typeface="Arial" panose="020B0604020202020204" pitchFamily="34" charset="0"/>
            </a:endParaRPr>
          </a:p>
          <a:p>
            <a:r>
              <a:rPr sz="2400" dirty="0">
                <a:latin typeface="Arial" panose="020B0604020202020204" pitchFamily="34" charset="0"/>
              </a:rPr>
              <a:t>-</a:t>
            </a:r>
            <a:r>
              <a:rPr sz="2400" b="1" dirty="0">
                <a:latin typeface="Arial" panose="020B0604020202020204" pitchFamily="34" charset="0"/>
              </a:rPr>
              <a:t>занятия  с группой детей в количестве от 2 до 4 человек; </a:t>
            </a:r>
            <a:endParaRPr sz="2400" b="1" dirty="0">
              <a:latin typeface="Arial" panose="020B0604020202020204" pitchFamily="34" charset="0"/>
            </a:endParaRPr>
          </a:p>
          <a:p>
            <a:r>
              <a:rPr sz="2400" b="1" dirty="0">
                <a:latin typeface="Arial" panose="020B0604020202020204" pitchFamily="34" charset="0"/>
              </a:rPr>
              <a:t>-кружковая работа;</a:t>
            </a:r>
            <a:endParaRPr sz="2400" b="1" dirty="0">
              <a:latin typeface="Arial" panose="020B0604020202020204" pitchFamily="34" charset="0"/>
            </a:endParaRPr>
          </a:p>
          <a:p>
            <a:r>
              <a:rPr sz="2400" b="1" dirty="0">
                <a:latin typeface="Arial" panose="020B0604020202020204" pitchFamily="34" charset="0"/>
              </a:rPr>
              <a:t>-индивидуальные консультации для родителей;</a:t>
            </a:r>
            <a:endParaRPr sz="2400" b="1" dirty="0">
              <a:latin typeface="Arial" panose="020B0604020202020204" pitchFamily="34" charset="0"/>
            </a:endParaRPr>
          </a:p>
          <a:p>
            <a:r>
              <a:rPr sz="2400" b="1" dirty="0">
                <a:latin typeface="Arial" panose="020B0604020202020204" pitchFamily="34" charset="0"/>
              </a:rPr>
              <a:t>-консультации для воспитателей </a:t>
            </a:r>
            <a:endParaRPr sz="2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995" y="476885"/>
            <a:ext cx="8229600" cy="582613"/>
          </a:xfrm>
        </p:spPr>
        <p:txBody>
          <a:bodyPr/>
          <a:p>
            <a:r>
              <a:rPr lang="ru-RU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Принципы реализации программы:</a:t>
            </a:r>
            <a:br>
              <a:rPr lang="ru-RU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ru-RU" altLang="en-US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Замещающее содержимое 3"/>
          <p:cNvSpPr/>
          <p:nvPr>
            <p:ph idx="1"/>
          </p:nvPr>
        </p:nvSpPr>
        <p:spPr/>
        <p:txBody>
          <a:bodyPr/>
          <a:p>
            <a:pPr>
              <a:buAutoNum type="arabicPeriod"/>
            </a:pPr>
            <a:r>
              <a:rPr lang="ru-RU" altLang="en-US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Принцип успеха. Достижение успеха в том или ином виде деятельности способствует формированию позитивной Я – концепции. Педагог выступает  организатором ситуаций, в которых раскрываются положительные черты ребенка, создается ситуация его успеха в результате самостоятельной работы, осуществляемой при поддержке педагога.</a:t>
            </a:r>
            <a:endParaRPr lang="ru-RU" altLang="en-US" sz="1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buAutoNum type="arabicPeriod"/>
            </a:pPr>
            <a:r>
              <a:rPr lang="ru-RU" altLang="en-US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Принцип доверия и поддержки. Вера в ребенка, доверие ему, поддержка его позитивных устремлений и возможностей. </a:t>
            </a:r>
            <a:endParaRPr lang="ru-RU" altLang="en-US" sz="1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buAutoNum type="arabicPeriod"/>
            </a:pPr>
            <a:r>
              <a:rPr lang="ru-RU" altLang="en-US" sz="1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Принцип здоровьесберегающих технологий. Содержание занятий, режим деятельности, информационная нагрузка, методы работы выстраиваются таким образом, чтобы не вызвать переутомления, отрицательных эмоций, а наоборот способствовать созданию благоприятной атмосферы на занятиях.</a:t>
            </a:r>
            <a:endParaRPr lang="ru-RU" altLang="en-US" sz="1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4" name="Изображение 3" descr="4c9d152205e33e9f0c2c2d8c3b9dd4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100" y="-31750"/>
            <a:ext cx="9248140" cy="6927850"/>
          </a:xfrm>
          <a:prstGeom prst="rect">
            <a:avLst/>
          </a:prstGeom>
        </p:spPr>
      </p:pic>
      <p:sp>
        <p:nvSpPr>
          <p:cNvPr id="5" name="Текстовое поле 4"/>
          <p:cNvSpPr txBox="1"/>
          <p:nvPr/>
        </p:nvSpPr>
        <p:spPr>
          <a:xfrm>
            <a:off x="457200" y="1628775"/>
            <a:ext cx="8352155" cy="39878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p>
            <a:r>
              <a:rPr lang="ru-RU" altLang="en-US" sz="2000" b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Концентрируйте внимание дошкольника на его прошлых успехах</a:t>
            </a:r>
            <a:endParaRPr lang="ru-RU" altLang="en-US" sz="2000" b="1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630" y="1124585"/>
            <a:ext cx="8229600" cy="1139825"/>
          </a:xfrm>
        </p:spPr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0" u="none" strike="noStrike" kern="0" cap="none" spc="0" normalizeH="0" baseline="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Этапы реализации программы</a:t>
            </a:r>
            <a:endParaRPr kumimoji="0" lang="ru-RU" sz="3200" b="1" i="0" u="none" strike="noStrike" kern="0" cap="none" spc="0" normalizeH="0" baseline="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539433" y="2637155"/>
            <a:ext cx="8229600" cy="27368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273050" marR="0" lvl="0" indent="-2730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Подготовительный этап работы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Основной   этап  работы   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Заключительный  этап работы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428625"/>
            <a:ext cx="8229600" cy="635000"/>
          </a:xfrm>
        </p:spPr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0" u="none" strike="noStrike" kern="0" cap="none" spc="0" normalizeH="0" baseline="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Подготовительный этап работы</a:t>
            </a:r>
            <a:endParaRPr kumimoji="0" lang="ru-RU" sz="3200" b="1" i="0" u="none" strike="noStrike" kern="0" cap="none" spc="0" normalizeH="0" baseline="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484313"/>
            <a:ext cx="8229600" cy="4824413"/>
          </a:xfrm>
        </p:spPr>
        <p:txBody>
          <a:bodyPr vert="horz" wrap="square" lIns="91440" tIns="45720" rIns="91440" bIns="45720" numCol="1" anchor="t" anchorCtr="0" compatLnSpc="1"/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Изучение литературы и опыта по </a:t>
            </a:r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гарденотерапии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Создание условий для реализации программы.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Разработка диагностики, для проведения обследования детей.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Разработка конспектов-занятий по </a:t>
            </a:r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гарденотерапии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Работа с родителями.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42875"/>
            <a:ext cx="8229600" cy="692150"/>
          </a:xfrm>
        </p:spPr>
        <p:txBody>
          <a:bodyPr vert="horz" wrap="square" lIns="91440" tIns="45720" rIns="91440" bIns="45720" numCol="1" anchor="ctr" anchorCtr="1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0" u="none" strike="noStrike" kern="0" cap="none" spc="0" normalizeH="0" baseline="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Основной этап работы</a:t>
            </a:r>
            <a:endParaRPr kumimoji="0" lang="ru-RU" sz="3200" b="1" i="0" u="none" strike="noStrike" kern="0" cap="none" spc="0" normalizeH="0" baseline="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6613"/>
            <a:ext cx="8229600" cy="56165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Проведение подгрупповых, индивидуальных занятий по темам-циклам.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Проведение консультаций для родителей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«Познавайка» - экскурсии на природу.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Акция «Зеленый Центр!» Посадка деревьев и растений,цветов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Организация выставки-конкурса, совместные работы детей и родителей «Зеленые друзья» Доска- </a:t>
            </a:r>
            <a:r>
              <a:rPr kumimoji="0" lang="en-US" alt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PADLET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Изготовление буклета «МЫ-ВМЕСТЕ»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«Красота вокруг нас» - оформление клумб,</a:t>
            </a:r>
            <a:r>
              <a:rPr kumimoji="0" lang="en-US" alt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уход за ними.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Экологический челлендж «РЕЗИДЕНЦИЯ ФЛОРИСТИКИ».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Выставка 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523" y="980440"/>
            <a:ext cx="6664325" cy="573088"/>
          </a:xfrm>
        </p:spPr>
        <p:txBody>
          <a:bodyPr vert="horz" wrap="square" lIns="91440" tIns="45720" rIns="91440" bIns="45720" numCol="1" anchor="ctr" anchorCtr="1" compatLnSpc="1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0" u="none" strike="noStrike" kern="0" cap="none" spc="0" normalizeH="0" baseline="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Целевой раздел программы</a:t>
            </a:r>
            <a:endParaRPr kumimoji="0" lang="ru-RU" sz="3200" b="1" i="0" u="none" strike="noStrike" kern="0" cap="none" spc="0" normalizeH="0" baseline="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78753" y="1917065"/>
            <a:ext cx="8964613" cy="5400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Формировать элементарные трудовые навыки</a:t>
            </a:r>
            <a:endParaRPr kumimoji="0" lang="ru-RU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ctr">
              <a:buFontTx/>
              <a:buChar char="-"/>
            </a:pPr>
            <a:r>
              <a:rPr kumimoji="0" lang="ru-RU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Формировать </a:t>
            </a: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представления детей и их родителей о комнатных растениях на основе имеющихся знаний и опыта;</a:t>
            </a:r>
            <a:endParaRPr lang="ru-RU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ctr"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родителей к активной жизни детского сада в рамках организации и реализации программы;</a:t>
            </a:r>
            <a:endParaRPr lang="ru-RU" sz="24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Char char="-"/>
            </a:pP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Развивать экспериментальную деятельность детей в ходе совместной работы;</a:t>
            </a:r>
            <a:endParaRPr lang="ru-RU" sz="24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kumimoji="0" lang="ru-RU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Развивать познавательную активность, творческий потенциал.</a:t>
            </a:r>
            <a:endParaRPr kumimoji="0" lang="ru-RU" sz="24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- Воспитать бережное и заботливое отношение к растениям и живой природе.</a:t>
            </a:r>
            <a:endParaRPr lang="ru-RU" sz="24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3050" marR="0" lvl="0" indent="-27305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7" name="Picture 52" descr="C:\Documents and Settings\Вовчик\Рабочий стол\Мои рисунки\Новая папка\Александраа\baby14[1]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6830" y="5517515"/>
            <a:ext cx="1920875" cy="19646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35000"/>
          </a:xfrm>
        </p:spPr>
        <p:txBody>
          <a:bodyPr vert="horz" wrap="square" lIns="91440" tIns="45720" rIns="91440" bIns="45720" numCol="1" anchor="ctr" anchorCtr="1" compatLnSpc="1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0" u="none" strike="noStrike" kern="0" cap="none" spc="0" normalizeH="0" baseline="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Заключительный этап работы</a:t>
            </a:r>
            <a:endParaRPr kumimoji="0" lang="ru-RU" sz="3200" b="1" i="0" u="none" strike="noStrike" kern="0" cap="none" spc="0" normalizeH="0" baseline="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Проведение итоговых занятий по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гарденотерапии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Проведение контрольно-диагностического обследования.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Создание фотоальбома и видеоматериала по проекту «ЭКОЛЯТА»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Отчет о проделанной работе по ПРОГРАММЕ </a:t>
            </a:r>
            <a:r>
              <a:rPr lang="ru-RU" sz="2800" kern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«РЕЗИДЕНЦИЯ ФЛОРИСТИКИ».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009775" y="-5080"/>
            <a:ext cx="5275580" cy="686308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979930" y="-314960"/>
            <a:ext cx="5824220" cy="76485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99592" y="4042231"/>
            <a:ext cx="7488832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44958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55576" y="3429000"/>
            <a:ext cx="7920880" cy="83099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44958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4958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7315" y="588645"/>
            <a:ext cx="8735060" cy="28613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Целевая группа: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дети среднего дошкольного возраста с  (ЗПР) </a:t>
            </a:r>
            <a:r>
              <a:rPr lang="ru-RU" sz="24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ограниченными возможностями здоровья (4-5 лет)</a:t>
            </a:r>
            <a:endParaRPr lang="ru-RU" sz="24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99592" y="1556792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900103" y="791385"/>
            <a:ext cx="7848871" cy="2368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  <a:scene3d>
              <a:camera prst="orthographicFront"/>
              <a:lightRig rig="threePt" dir="t"/>
            </a:scene3d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среднего дошкольного возраста с ограниченными возможностями</a:t>
            </a:r>
            <a:r>
              <a:rPr lang="en-US" altLang="ru-RU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познавательного, эмоционально – нравственного, практически-деятельного отношения  к комнатным растениям и использование их повседневно.</a:t>
            </a:r>
            <a:endParaRPr kumimoji="0" lang="ru-RU" sz="24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4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331779" y="188496"/>
            <a:ext cx="7992888" cy="80021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415" y="699135"/>
            <a:ext cx="8495665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представлений о экологической культуры</a:t>
            </a:r>
            <a:endParaRPr lang="ru-RU" sz="24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систематизированные  знания о комнатных растениях и накопление личного опыта в повседневной деятельности;</a:t>
            </a:r>
            <a:endParaRPr lang="ru-RU" sz="24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 развитие экспериментальной деятельности детей в ходе совместной работы с воспитателем, специалистом;</a:t>
            </a:r>
            <a:endParaRPr lang="ru-RU" sz="24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 привитие трудовых навыков по  уходу за комнатными  растениями</a:t>
            </a:r>
            <a:endParaRPr lang="ru-RU" sz="24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95789" y="260519"/>
            <a:ext cx="7848872" cy="2368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Методические ресурсы:</a:t>
            </a:r>
            <a:endParaRPr kumimoji="0" lang="ru-RU" sz="2800" b="1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-конспекты и разработки занятий по разделам;</a:t>
            </a:r>
            <a:endParaRPr kumimoji="0" lang="ru-RU" sz="24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-научно-популярная литература;</a:t>
            </a:r>
            <a:endParaRPr kumimoji="0" lang="ru-RU" sz="24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-информация из Интернета.</a:t>
            </a:r>
            <a:endParaRPr kumimoji="0" lang="ru-RU" sz="24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информация из личного опыта педагогов</a:t>
            </a:r>
            <a:endParaRPr kumimoji="0" lang="ru-RU" sz="24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Срок реализации программы: 1 год</a:t>
            </a:r>
            <a:endParaRPr kumimoji="0" lang="ru-RU" sz="2400" b="1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260019" y="620529"/>
            <a:ext cx="7704856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 взаимодействия по программе:</a:t>
            </a:r>
            <a:endParaRPr kumimoji="0" lang="ru-RU" sz="2800" b="1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800" b="1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843322" y="3149704"/>
            <a:ext cx="2592288" cy="11521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войная стрелка влево/вправо 13"/>
          <p:cNvSpPr/>
          <p:nvPr/>
        </p:nvSpPr>
        <p:spPr>
          <a:xfrm rot="14220000">
            <a:off x="1649730" y="4792980"/>
            <a:ext cx="1189355" cy="313690"/>
          </a:xfrm>
          <a:prstGeom prst="leftRightArrow">
            <a:avLst>
              <a:gd name="adj1" fmla="val 971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лево 17"/>
          <p:cNvSpPr/>
          <p:nvPr/>
        </p:nvSpPr>
        <p:spPr>
          <a:xfrm>
            <a:off x="5435600" y="3644900"/>
            <a:ext cx="1025525" cy="218440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лево 18"/>
          <p:cNvSpPr/>
          <p:nvPr/>
        </p:nvSpPr>
        <p:spPr>
          <a:xfrm rot="5400000">
            <a:off x="3529965" y="4819650"/>
            <a:ext cx="1337310" cy="302260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8961" y="3257441"/>
            <a:ext cx="2160240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Заведующий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31711" y="1268854"/>
            <a:ext cx="208823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endParaRPr lang="ru-RU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896235" y="3449003"/>
            <a:ext cx="2486025" cy="5530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Дошкольники  с ЗПР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699256" y="5589374"/>
            <a:ext cx="2520280" cy="11521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</a:t>
            </a:r>
            <a:endParaRPr lang="ru-RU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6293356" y="3213204"/>
            <a:ext cx="2520280" cy="11521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</a:t>
            </a:r>
            <a:endParaRPr lang="ru-RU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Двойная стрелка влево/вправо 2"/>
          <p:cNvSpPr/>
          <p:nvPr/>
        </p:nvSpPr>
        <p:spPr>
          <a:xfrm rot="19140000" flipV="1">
            <a:off x="5116830" y="4961255"/>
            <a:ext cx="2488565" cy="617220"/>
          </a:xfrm>
          <a:prstGeom prst="leftRightArrow">
            <a:avLst>
              <a:gd name="adj1" fmla="val 971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/>
          </a:p>
        </p:txBody>
      </p:sp>
      <p:sp>
        <p:nvSpPr>
          <p:cNvPr id="5" name="Стрелка влево 4"/>
          <p:cNvSpPr/>
          <p:nvPr/>
        </p:nvSpPr>
        <p:spPr>
          <a:xfrm rot="16200000">
            <a:off x="3848735" y="2496185"/>
            <a:ext cx="720090" cy="281940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/>
          </a:p>
        </p:txBody>
      </p:sp>
      <p:sp>
        <p:nvSpPr>
          <p:cNvPr id="6" name="Двойная стрелка влево/вправо 5"/>
          <p:cNvSpPr/>
          <p:nvPr/>
        </p:nvSpPr>
        <p:spPr>
          <a:xfrm rot="13140000">
            <a:off x="5146675" y="2404110"/>
            <a:ext cx="1731010" cy="381000"/>
          </a:xfrm>
          <a:prstGeom prst="leftRightArrow">
            <a:avLst>
              <a:gd name="adj1" fmla="val 971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/>
          </a:p>
        </p:txBody>
      </p:sp>
      <p:sp>
        <p:nvSpPr>
          <p:cNvPr id="7" name="Двойная стрелка влево/вправо 6"/>
          <p:cNvSpPr/>
          <p:nvPr/>
        </p:nvSpPr>
        <p:spPr>
          <a:xfrm rot="19140000">
            <a:off x="1864360" y="2419985"/>
            <a:ext cx="1189355" cy="313690"/>
          </a:xfrm>
          <a:prstGeom prst="leftRightArrow">
            <a:avLst>
              <a:gd name="adj1" fmla="val 971"/>
              <a:gd name="adj2" fmla="val 50000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477367"/>
            <a:ext cx="7703840" cy="34766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Направления деятельности и их содержание:</a:t>
            </a:r>
            <a:endParaRPr kumimoji="0" lang="ru-RU" sz="28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программа направлено на реализацию социально – педагогических задач и состоит из блоков:</a:t>
            </a:r>
            <a:endParaRPr kumimoji="0" lang="ru-RU" sz="24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ru-RU" sz="24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представления о комнатных растениях,</a:t>
            </a:r>
            <a:r>
              <a:rPr kumimoji="0" lang="ru-RU" sz="24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где дети изучат разнообразие комнатных растений;</a:t>
            </a:r>
            <a:endParaRPr kumimoji="0" lang="ru-RU" sz="24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4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-практическая деятельность детей в уголке природы</a:t>
            </a:r>
            <a:r>
              <a:rPr kumimoji="0" lang="ru-RU" sz="2400" b="0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где дети получат навыки ухода  и содержания комнатных растений. Ознакомятся с условиями, необходимыми для их содержания.</a:t>
            </a:r>
            <a:endParaRPr kumimoji="0" lang="ru-RU" sz="2400" b="0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11813" y="117123"/>
            <a:ext cx="7920880" cy="95410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800" b="1" i="0" u="none" strike="noStrike" cap="none" normalizeH="0" baseline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Информационные ресурсы:</a:t>
            </a:r>
            <a:endParaRPr kumimoji="0" lang="ru-RU" sz="2800" b="1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800" b="1" i="0" u="none" strike="noStrike" cap="none" normalizeH="0" baseline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423" y="548789"/>
            <a:ext cx="7128792" cy="4154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оформление стенда в группе;</a:t>
            </a:r>
            <a:endParaRPr lang="ru-RU" sz="24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памятки и буклеты для родителей;</a:t>
            </a:r>
            <a:endParaRPr lang="ru-RU" sz="24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консультаций и занятий-практикумов        для родителей;</a:t>
            </a:r>
            <a:endParaRPr lang="ru-RU" sz="24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родительского собрания;</a:t>
            </a:r>
            <a:endParaRPr lang="ru-RU" sz="24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освещение результатов в средствах массовой информации и сети интернет.</a:t>
            </a:r>
            <a:endParaRPr lang="ru-RU" sz="24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ata Pie Charts">
  <a:themeElements>
    <a:clrScheme name="Data Pie Chart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Data Pie Chart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Data Pie Char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 Pie Char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 Pie Char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 Pie Char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 Pie Char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 Pie Char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6351</Words>
  <Application>WPS Presentation</Application>
  <PresentationFormat>Экран (4:3)</PresentationFormat>
  <Paragraphs>163</Paragraphs>
  <Slides>22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Arial</vt:lpstr>
      <vt:lpstr>SimSun</vt:lpstr>
      <vt:lpstr>Wingdings</vt:lpstr>
      <vt:lpstr>Times New Roman</vt:lpstr>
      <vt:lpstr>Constantia</vt:lpstr>
      <vt:lpstr>Microsoft YaHei</vt:lpstr>
      <vt:lpstr>Arial Unicode MS</vt:lpstr>
      <vt:lpstr>Calibri</vt:lpstr>
      <vt:lpstr>Data Pie Charts</vt:lpstr>
      <vt:lpstr>PowerPoint 演示文稿</vt:lpstr>
      <vt:lpstr>Целевой раздел программы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СОЦИАЛЬНОЕ ОБСЛУЖИВАНИЕ</vt:lpstr>
      <vt:lpstr>PowerPoint 演示文稿</vt:lpstr>
      <vt:lpstr>PowerPoint 演示文稿</vt:lpstr>
      <vt:lpstr>Формы работы </vt:lpstr>
      <vt:lpstr>Принципы реализации программы: </vt:lpstr>
      <vt:lpstr>PowerPoint 演示文稿</vt:lpstr>
      <vt:lpstr>Этапы реализации программы</vt:lpstr>
      <vt:lpstr>Подготовительный этап работы</vt:lpstr>
      <vt:lpstr>Основной этап работы</vt:lpstr>
      <vt:lpstr>Заключительный этап работы</vt:lpstr>
      <vt:lpstr>PowerPoint 演示文稿</vt:lpstr>
      <vt:lpstr>PowerPoint 演示文稿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Роман</dc:creator>
  <cp:lastModifiedBy>user</cp:lastModifiedBy>
  <cp:revision>39</cp:revision>
  <dcterms:created xsi:type="dcterms:W3CDTF">2012-03-29T15:56:00Z</dcterms:created>
  <dcterms:modified xsi:type="dcterms:W3CDTF">2023-01-28T12:48:19Z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A52A6B0E20AA4708958C895166FB93BC</vt:lpwstr>
  </property>
  <property fmtid="{D5CDD505-2E9C-101B-9397-08002B2CF9AE}" pid="3" name="KSOProductBuildVer">
    <vt:lpwstr>1049-11.2.0.11440</vt:lpwstr>
  </property>
</Properties>
</file>