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6" r:id="rId2"/>
    <p:sldId id="28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7" r:id="rId11"/>
    <p:sldId id="264" r:id="rId12"/>
    <p:sldId id="291" r:id="rId13"/>
    <p:sldId id="266" r:id="rId14"/>
    <p:sldId id="268" r:id="rId15"/>
    <p:sldId id="269" r:id="rId16"/>
    <p:sldId id="270" r:id="rId17"/>
    <p:sldId id="271" r:id="rId18"/>
    <p:sldId id="272" r:id="rId19"/>
    <p:sldId id="274" r:id="rId20"/>
    <p:sldId id="275" r:id="rId21"/>
    <p:sldId id="273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7" r:id="rId33"/>
    <p:sldId id="286" r:id="rId34"/>
    <p:sldId id="290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6600CC"/>
    <a:srgbClr val="FF0000"/>
    <a:srgbClr val="FF66FF"/>
    <a:srgbClr val="FFCCCC"/>
    <a:srgbClr val="FFFFCC"/>
    <a:srgbClr val="FFCC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84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88CE2C-0110-493B-BF69-C873CE401965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DC0BB-52A0-4083-B9D7-792189EA7B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121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DC0BB-52A0-4083-B9D7-792189EA7BE8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82A9B30-95A3-41A8-90F9-560BB5AF9C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8F1A1-3755-4001-84BD-2F830E7EAC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F9280B-47AB-41E1-B868-A11825D55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35CD6F-1CE3-4A0C-AD36-D581DF7C81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E396D7E-56A6-4988-A659-CA38A7B94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1D0ED8A-2984-4227-BA70-4239A6011C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E757A-BFE8-4CC2-BB07-66DF7A7F2F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D94ADC-1703-4454-80ED-E3E3C49A29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D1F1FF-3856-4226-BA00-6E5FBCD8D7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B753186-2BA7-4E4E-92B3-46649CEFBF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2E5A39-AD00-47A7-94FF-31D36AFC01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8BFFCC7-D7F7-4E55-B22C-F0EFDA969B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5.xml"/><Relationship Id="rId18" Type="http://schemas.openxmlformats.org/officeDocument/2006/relationships/slide" Target="slide20.xml"/><Relationship Id="rId26" Type="http://schemas.openxmlformats.org/officeDocument/2006/relationships/slide" Target="slide28.xml"/><Relationship Id="rId3" Type="http://schemas.openxmlformats.org/officeDocument/2006/relationships/slide" Target="slide5.xml"/><Relationship Id="rId21" Type="http://schemas.openxmlformats.org/officeDocument/2006/relationships/slide" Target="slide23.xml"/><Relationship Id="rId7" Type="http://schemas.openxmlformats.org/officeDocument/2006/relationships/slide" Target="slide9.xml"/><Relationship Id="rId12" Type="http://schemas.openxmlformats.org/officeDocument/2006/relationships/slide" Target="slide14.xml"/><Relationship Id="rId17" Type="http://schemas.openxmlformats.org/officeDocument/2006/relationships/slide" Target="slide19.xml"/><Relationship Id="rId25" Type="http://schemas.openxmlformats.org/officeDocument/2006/relationships/slide" Target="slide27.xml"/><Relationship Id="rId2" Type="http://schemas.openxmlformats.org/officeDocument/2006/relationships/slide" Target="slide4.xml"/><Relationship Id="rId16" Type="http://schemas.openxmlformats.org/officeDocument/2006/relationships/slide" Target="slide18.xml"/><Relationship Id="rId20" Type="http://schemas.openxmlformats.org/officeDocument/2006/relationships/slide" Target="slide22.xml"/><Relationship Id="rId29" Type="http://schemas.openxmlformats.org/officeDocument/2006/relationships/slide" Target="slide3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11" Type="http://schemas.openxmlformats.org/officeDocument/2006/relationships/slide" Target="slide13.xml"/><Relationship Id="rId24" Type="http://schemas.openxmlformats.org/officeDocument/2006/relationships/slide" Target="slide26.xml"/><Relationship Id="rId5" Type="http://schemas.openxmlformats.org/officeDocument/2006/relationships/slide" Target="slide7.xml"/><Relationship Id="rId15" Type="http://schemas.openxmlformats.org/officeDocument/2006/relationships/slide" Target="slide17.xml"/><Relationship Id="rId23" Type="http://schemas.openxmlformats.org/officeDocument/2006/relationships/slide" Target="slide25.xml"/><Relationship Id="rId28" Type="http://schemas.openxmlformats.org/officeDocument/2006/relationships/slide" Target="slide30.xml"/><Relationship Id="rId10" Type="http://schemas.openxmlformats.org/officeDocument/2006/relationships/slide" Target="slide12.xml"/><Relationship Id="rId19" Type="http://schemas.openxmlformats.org/officeDocument/2006/relationships/slide" Target="slide21.xml"/><Relationship Id="rId31" Type="http://schemas.openxmlformats.org/officeDocument/2006/relationships/slide" Target="slide32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6.xml"/><Relationship Id="rId22" Type="http://schemas.openxmlformats.org/officeDocument/2006/relationships/slide" Target="slide24.xml"/><Relationship Id="rId27" Type="http://schemas.openxmlformats.org/officeDocument/2006/relationships/slide" Target="slide29.xml"/><Relationship Id="rId30" Type="http://schemas.openxmlformats.org/officeDocument/2006/relationships/slide" Target="slide3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sinergi-/" TargetMode="External"/><Relationship Id="rId2" Type="http://schemas.openxmlformats.org/officeDocument/2006/relationships/hyperlink" Target="&#1057;&#1074;&#1086;&#1103;%20&#1080;&#1075;&#1088;&#1072;.pptx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iralebedeva.ru/physic22.html" TargetMode="External"/><Relationship Id="rId4" Type="http://schemas.openxmlformats.org/officeDocument/2006/relationships/slide" Target="slide3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nstur.narod.ru/natures/foto/el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krokokot.com/uploads/posts/2008-05/1209612524_cow3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5.jpeg"/><Relationship Id="rId4" Type="http://schemas.openxmlformats.org/officeDocument/2006/relationships/hyperlink" Target="http://r.foto.radikal.ru/0702/7b48dbf0feda.jpg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700338" y="2924175"/>
            <a:ext cx="3816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        </a:t>
            </a:r>
            <a:endParaRPr lang="ru-RU" sz="4800" b="1" i="1" dirty="0">
              <a:solidFill>
                <a:schemeClr val="accent2"/>
              </a:solidFill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403350" y="6381750"/>
            <a:ext cx="14398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dirty="0"/>
          </a:p>
        </p:txBody>
      </p:sp>
      <p:sp>
        <p:nvSpPr>
          <p:cNvPr id="2057" name="WordArt 9"/>
          <p:cNvSpPr>
            <a:spLocks noChangeArrowheads="1" noChangeShapeType="1" noTextEdit="1"/>
          </p:cNvSpPr>
          <p:nvPr/>
        </p:nvSpPr>
        <p:spPr bwMode="auto">
          <a:xfrm>
            <a:off x="144493" y="-171400"/>
            <a:ext cx="8713787" cy="6736506"/>
          </a:xfrm>
          <a:prstGeom prst="rect">
            <a:avLst/>
          </a:prstGeom>
        </p:spPr>
        <p:txBody>
          <a:bodyPr wrap="none" fromWordArt="1">
            <a:prstTxWarp prst="textArchUpPour">
              <a:avLst>
                <a:gd name="adj1" fmla="val 10800000"/>
                <a:gd name="adj2" fmla="val 50000"/>
              </a:avLst>
            </a:prstTxWarp>
          </a:bodyPr>
          <a:lstStyle/>
          <a:p>
            <a:pPr algn="ctr"/>
            <a:endParaRPr lang="ru-RU" sz="3600" kern="10" dirty="0">
              <a:ln w="28575">
                <a:solidFill>
                  <a:srgbClr val="FF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66FF"/>
                  </a:gs>
                  <a:gs pos="100000">
                    <a:srgbClr val="6600CC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2058" name="WordArt 10"/>
          <p:cNvSpPr>
            <a:spLocks noChangeArrowheads="1" noChangeShapeType="1" noTextEdit="1"/>
          </p:cNvSpPr>
          <p:nvPr/>
        </p:nvSpPr>
        <p:spPr bwMode="auto">
          <a:xfrm>
            <a:off x="358686" y="1412874"/>
            <a:ext cx="7991475" cy="4824413"/>
          </a:xfrm>
          <a:prstGeom prst="rect">
            <a:avLst/>
          </a:prstGeom>
        </p:spPr>
        <p:txBody>
          <a:bodyPr wrap="none" fromWordArt="1">
            <a:prstTxWarp prst="textArchDownPour">
              <a:avLst>
                <a:gd name="adj1" fmla="val 0"/>
                <a:gd name="adj2" fmla="val 50000"/>
              </a:avLst>
            </a:prstTxWarp>
          </a:bodyPr>
          <a:lstStyle/>
          <a:p>
            <a:pPr algn="ctr"/>
            <a:endParaRPr lang="ru-RU" sz="3600" kern="10" dirty="0">
              <a:ln w="28575">
                <a:solidFill>
                  <a:srgbClr val="FF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66FF"/>
                  </a:gs>
                  <a:gs pos="100000">
                    <a:srgbClr val="6600CC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2059" name="WordArt 11"/>
          <p:cNvSpPr>
            <a:spLocks noChangeArrowheads="1" noChangeShapeType="1" noTextEdit="1"/>
          </p:cNvSpPr>
          <p:nvPr/>
        </p:nvSpPr>
        <p:spPr bwMode="auto">
          <a:xfrm>
            <a:off x="2928926" y="4929198"/>
            <a:ext cx="3311525" cy="1368425"/>
          </a:xfrm>
          <a:prstGeom prst="rect">
            <a:avLst/>
          </a:prstGeom>
        </p:spPr>
        <p:txBody>
          <a:bodyPr wrap="none" fromWordArt="1">
            <a:prstTxWarp prst="textInflateBottom">
              <a:avLst/>
            </a:prstTxWarp>
          </a:bodyPr>
          <a:lstStyle/>
          <a:p>
            <a:pPr algn="ctr"/>
            <a:r>
              <a:rPr lang="ru-RU" sz="3600" kern="10" dirty="0" smtClean="0">
                <a:ln w="28575">
                  <a:solidFill>
                    <a:srgbClr val="00B0F0"/>
                  </a:solidFill>
                  <a:round/>
                  <a:headEnd/>
                  <a:tailEnd/>
                </a:ln>
                <a:solidFill>
                  <a:srgbClr val="6600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9 </a:t>
            </a:r>
            <a:r>
              <a:rPr lang="ru-RU" sz="3600" kern="10" dirty="0">
                <a:ln w="28575">
                  <a:solidFill>
                    <a:srgbClr val="00B0F0"/>
                  </a:solidFill>
                  <a:round/>
                  <a:headEnd/>
                  <a:tailEnd/>
                </a:ln>
                <a:solidFill>
                  <a:srgbClr val="6600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класс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85728"/>
            <a:ext cx="8501122" cy="442915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>
                <a:gd name="adj" fmla="val 40602"/>
              </a:avLst>
            </a:prstTxWarp>
            <a:spAutoFit/>
            <a:scene3d>
              <a:camera prst="perspectiveAbove"/>
              <a:lightRig rig="threePt" dir="t"/>
            </a:scene3d>
          </a:bodyPr>
          <a:lstStyle/>
          <a:p>
            <a:pPr algn="ctr"/>
            <a:r>
              <a:rPr lang="ru-RU" sz="5400" b="1" kern="10" cap="none" spc="0" dirty="0">
                <a:ln w="24500" cmpd="dbl">
                  <a:solidFill>
                    <a:srgbClr val="FFCCCC"/>
                  </a:solidFill>
                  <a:prstDash val="solid"/>
                  <a:miter lim="800000"/>
                </a:ln>
                <a:solidFill>
                  <a:srgbClr val="FF66FF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Impact"/>
              </a:rPr>
              <a:t>Своя игра</a:t>
            </a:r>
            <a:endParaRPr lang="ru-RU" sz="5400" b="1" cap="none" spc="0" dirty="0">
              <a:ln w="24500" cmpd="dbl">
                <a:solidFill>
                  <a:srgbClr val="FFCCCC"/>
                </a:solidFill>
                <a:prstDash val="solid"/>
                <a:miter lim="800000"/>
              </a:ln>
              <a:solidFill>
                <a:srgbClr val="FF66FF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50267" y="4163140"/>
            <a:ext cx="250801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Работа разработана учителем физики  МБОУ Усть- Большерецкая СОШ №2 Вакун Алиной Николаевной </a:t>
            </a:r>
            <a:endParaRPr lang="ru-RU" dirty="0"/>
          </a:p>
          <a:p>
            <a:r>
              <a:rPr lang="ru-RU" b="1" dirty="0" smtClean="0">
                <a:solidFill>
                  <a:srgbClr val="7030A0"/>
                </a:solidFill>
              </a:rPr>
              <a:t>.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5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1763713" y="333375"/>
            <a:ext cx="5688012" cy="571500"/>
          </a:xfrm>
          <a:prstGeom prst="rect">
            <a:avLst/>
          </a:prstGeom>
        </p:spPr>
        <p:txBody>
          <a:bodyPr wrap="none" fromWordArt="1">
            <a:prstTxWarp prst="textCurveDown">
              <a:avLst/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Физика в загадках</a:t>
            </a:r>
            <a:endParaRPr lang="ru-RU" sz="3600" kern="10" dirty="0">
              <a:ln w="19050">
                <a:solidFill>
                  <a:srgbClr val="FF66FF"/>
                </a:solidFill>
                <a:round/>
                <a:headEnd/>
                <a:tailEnd/>
              </a:ln>
              <a:solidFill>
                <a:srgbClr val="FF66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258888" y="1412875"/>
            <a:ext cx="712946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                                       </a:t>
            </a:r>
            <a:r>
              <a:rPr lang="ru-RU" sz="3200" b="1" dirty="0">
                <a:solidFill>
                  <a:srgbClr val="FF0000"/>
                </a:solidFill>
              </a:rPr>
              <a:t>200 </a:t>
            </a:r>
            <a:r>
              <a:rPr lang="ru-RU" sz="3200" b="1" dirty="0" smtClean="0">
                <a:solidFill>
                  <a:srgbClr val="FF0000"/>
                </a:solidFill>
              </a:rPr>
              <a:t>баллов</a:t>
            </a:r>
          </a:p>
          <a:p>
            <a:pPr>
              <a:spcBef>
                <a:spcPct val="50000"/>
              </a:spcBef>
            </a:pPr>
            <a:endParaRPr lang="ru-RU" sz="3200" b="1" dirty="0" smtClean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1643042" y="5572140"/>
            <a:ext cx="30956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0000CC"/>
                </a:solidFill>
              </a:rPr>
              <a:t>Ответ: </a:t>
            </a:r>
            <a:r>
              <a:rPr lang="ru-RU" sz="3200" b="1" dirty="0" smtClean="0">
                <a:solidFill>
                  <a:srgbClr val="FF0000"/>
                </a:solidFill>
              </a:rPr>
              <a:t>тело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321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21388"/>
            <a:ext cx="431800" cy="431800"/>
          </a:xfrm>
          <a:prstGeom prst="rightArrow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9940" name="Picture 4" descr="&amp;Rcy;&amp;iecy;&amp;bcy;&amp;ucy;&amp;scy;&amp;ycy; &amp;pcy;&amp;ocy; &amp;fcy;&amp;icy;&amp;zcy;&amp;icy;&amp;kcy;&amp;iecy; &amp;scy;&amp;kcy;&amp;acy;&amp;chcy;&amp;acy;&amp;tcy;&amp;soft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928802"/>
            <a:ext cx="8001056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1763713" y="333375"/>
            <a:ext cx="5688012" cy="571500"/>
          </a:xfrm>
          <a:prstGeom prst="rect">
            <a:avLst/>
          </a:prstGeom>
        </p:spPr>
        <p:txBody>
          <a:bodyPr wrap="none" fromWordArt="1">
            <a:prstTxWarp prst="textCurveDown">
              <a:avLst/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Физика в загадках</a:t>
            </a:r>
            <a:endParaRPr lang="ru-RU" sz="3600" kern="10" dirty="0">
              <a:ln w="19050">
                <a:solidFill>
                  <a:srgbClr val="FF66FF"/>
                </a:solidFill>
                <a:round/>
                <a:headEnd/>
                <a:tailEnd/>
              </a:ln>
              <a:solidFill>
                <a:srgbClr val="FF66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571472" y="1214422"/>
            <a:ext cx="792961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                             </a:t>
            </a:r>
            <a:r>
              <a:rPr lang="ru-RU" sz="3200" b="1" dirty="0">
                <a:solidFill>
                  <a:srgbClr val="FF0000"/>
                </a:solidFill>
              </a:rPr>
              <a:t>300 баллов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Попутчица за мною ходит вслед,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Мне от неё ни зла, ни пользы нет.</a:t>
            </a:r>
          </a:p>
          <a:p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571472" y="4857760"/>
            <a:ext cx="35719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0000CC"/>
                </a:solidFill>
              </a:rPr>
              <a:t>Ответ: </a:t>
            </a:r>
            <a:r>
              <a:rPr lang="ru-RU" sz="3200" b="1" dirty="0" smtClean="0">
                <a:solidFill>
                  <a:srgbClr val="FF0000"/>
                </a:solidFill>
              </a:rPr>
              <a:t>тень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249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237288"/>
            <a:ext cx="358775" cy="360362"/>
          </a:xfrm>
          <a:prstGeom prst="rightArrow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8916" name="Picture 4" descr="WIKI.RU: &amp;Fcy;&amp;iecy;&amp;ncy;&amp;ocy;&amp;mcy;&amp;iecy;&amp;ncy; &amp;tcy;&amp;iecy;&amp;ncy;&amp;icy; - &amp;ocy;&amp;ncy;&amp;acy; &amp;zhcy;&amp;icy;&amp;vcy;&amp;acy;&amp;yacy;?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2857496"/>
            <a:ext cx="4381531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1763713" y="333375"/>
            <a:ext cx="5688012" cy="571500"/>
          </a:xfrm>
          <a:prstGeom prst="rect">
            <a:avLst/>
          </a:prstGeom>
        </p:spPr>
        <p:txBody>
          <a:bodyPr wrap="none" fromWordArt="1">
            <a:prstTxWarp prst="textCurveDown">
              <a:avLst/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Физика в загадках</a:t>
            </a:r>
            <a:endParaRPr lang="ru-RU" sz="3600" kern="10" dirty="0">
              <a:ln w="19050">
                <a:solidFill>
                  <a:srgbClr val="FF66FF"/>
                </a:solidFill>
                <a:round/>
                <a:headEnd/>
                <a:tailEnd/>
              </a:ln>
              <a:solidFill>
                <a:srgbClr val="FF66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714348" y="1557338"/>
            <a:ext cx="792961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                             </a:t>
            </a:r>
            <a:r>
              <a:rPr lang="ru-RU" sz="3200" b="1" dirty="0">
                <a:solidFill>
                  <a:srgbClr val="FF0000"/>
                </a:solidFill>
              </a:rPr>
              <a:t>4</a:t>
            </a:r>
            <a:r>
              <a:rPr lang="ru-RU" sz="3200" b="1" dirty="0" smtClean="0">
                <a:solidFill>
                  <a:srgbClr val="FF0000"/>
                </a:solidFill>
              </a:rPr>
              <a:t>00 </a:t>
            </a:r>
            <a:r>
              <a:rPr lang="ru-RU" sz="3200" b="1" dirty="0">
                <a:solidFill>
                  <a:srgbClr val="FF0000"/>
                </a:solidFill>
              </a:rPr>
              <a:t>баллов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Придёт в дом - не выгонишь колом.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Пора придёт - и сам уйдёт</a:t>
            </a:r>
            <a:r>
              <a:rPr lang="ru-RU" sz="3200" dirty="0" smtClean="0">
                <a:solidFill>
                  <a:srgbClr val="7030A0"/>
                </a:solidFill>
              </a:rPr>
              <a:t>.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571472" y="4857760"/>
            <a:ext cx="35719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0000CC"/>
                </a:solidFill>
              </a:rPr>
              <a:t>Ответ: </a:t>
            </a:r>
            <a:r>
              <a:rPr lang="ru-RU" sz="3200" b="1" dirty="0" smtClean="0">
                <a:solidFill>
                  <a:srgbClr val="FF0000"/>
                </a:solidFill>
              </a:rPr>
              <a:t>солнечный луч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249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237288"/>
            <a:ext cx="358775" cy="360362"/>
          </a:xfrm>
          <a:prstGeom prst="rightArrow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8914" name="Picture 2" descr="http://im0-tub-ru.yandex.net/i?id=eadf48e2675b807b174da84cb5c39281-26-144&amp;n=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857628"/>
            <a:ext cx="3479385" cy="20240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>
            <a:off x="1763713" y="333375"/>
            <a:ext cx="5688012" cy="431800"/>
          </a:xfrm>
          <a:prstGeom prst="rect">
            <a:avLst/>
          </a:prstGeom>
        </p:spPr>
        <p:txBody>
          <a:bodyPr wrap="none" fromWordArt="1">
            <a:prstTxWarp prst="textCurveDown">
              <a:avLst/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Физика в загадках</a:t>
            </a:r>
            <a:endParaRPr lang="ru-RU" sz="3600" kern="10" dirty="0">
              <a:ln w="19050">
                <a:solidFill>
                  <a:srgbClr val="FF66FF"/>
                </a:solidFill>
                <a:round/>
                <a:headEnd/>
                <a:tailEnd/>
              </a:ln>
              <a:solidFill>
                <a:srgbClr val="FF66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071538" y="1000108"/>
            <a:ext cx="73437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                              </a:t>
            </a:r>
            <a:r>
              <a:rPr lang="ru-RU" sz="3200" b="1" dirty="0">
                <a:solidFill>
                  <a:srgbClr val="FF0000"/>
                </a:solidFill>
              </a:rPr>
              <a:t>500 баллов</a:t>
            </a:r>
          </a:p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7030A0"/>
                </a:solidFill>
              </a:rPr>
              <a:t>Посреди поля серебряные зерна.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827088" y="3429000"/>
            <a:ext cx="26654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0000CC"/>
                </a:solidFill>
              </a:rPr>
              <a:t>Ответ:  </a:t>
            </a:r>
            <a:r>
              <a:rPr lang="ru-RU" sz="3200" b="1" dirty="0">
                <a:solidFill>
                  <a:srgbClr val="FF0000"/>
                </a:solidFill>
              </a:rPr>
              <a:t>роса</a:t>
            </a:r>
          </a:p>
        </p:txBody>
      </p:sp>
      <p:sp>
        <p:nvSpPr>
          <p:cNvPr id="12297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92825"/>
            <a:ext cx="433387" cy="431800"/>
          </a:xfrm>
          <a:prstGeom prst="rightArrow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6866" name="Picture 2" descr="&amp;Pcy;&amp;rcy;&amp;icy;&amp;rcy;&amp;ocy;&amp;dcy;&amp;acy; &amp;ocy;&amp;tcy;&amp;kcy;&amp;rcy;&amp;ycy;&amp;vcy;&amp;acy;&amp;iecy;&amp;tcy; &amp;scy;&amp;vcy;&amp;ocy;&amp;icy; &amp;scy;&amp;iecy;&amp;kcy;&amp;rcy;&amp;iecy;&amp;tcy;&amp;ycy; - Part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3000372"/>
            <a:ext cx="4362936" cy="32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1547813" y="333375"/>
            <a:ext cx="5976937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Физические величины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755650" y="1484313"/>
            <a:ext cx="7777163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                                  </a:t>
            </a:r>
            <a:r>
              <a:rPr lang="ru-RU" sz="3200" b="1" dirty="0">
                <a:solidFill>
                  <a:srgbClr val="FF0000"/>
                </a:solidFill>
              </a:rPr>
              <a:t>100 баллов</a:t>
            </a:r>
          </a:p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7030A0"/>
                </a:solidFill>
              </a:rPr>
              <a:t>Мера инертности тела, характеризующая свойство различных тел под действием одинаковых сил приобретать различные ускорения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857224" y="5500702"/>
            <a:ext cx="34559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0000CC"/>
                </a:solidFill>
              </a:rPr>
              <a:t>Ответ: </a:t>
            </a:r>
            <a:r>
              <a:rPr lang="ru-RU" sz="3200" b="1" dirty="0">
                <a:solidFill>
                  <a:srgbClr val="FF0000"/>
                </a:solidFill>
              </a:rPr>
              <a:t>масса</a:t>
            </a:r>
          </a:p>
        </p:txBody>
      </p:sp>
      <p:sp>
        <p:nvSpPr>
          <p:cNvPr id="14344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96188" y="5734050"/>
            <a:ext cx="431800" cy="431800"/>
          </a:xfrm>
          <a:prstGeom prst="rightArrow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1547813" y="333375"/>
            <a:ext cx="5976937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Физические величины</a:t>
            </a:r>
            <a:endParaRPr lang="ru-RU" sz="3600" kern="10" dirty="0">
              <a:ln w="19050">
                <a:solidFill>
                  <a:srgbClr val="FF66FF"/>
                </a:solidFill>
                <a:round/>
                <a:headEnd/>
                <a:tailEnd/>
              </a:ln>
              <a:solidFill>
                <a:srgbClr val="FF66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900113" y="1341438"/>
            <a:ext cx="76327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                                    </a:t>
            </a:r>
            <a:r>
              <a:rPr lang="ru-RU" sz="3200" b="1" dirty="0">
                <a:solidFill>
                  <a:srgbClr val="FF0000"/>
                </a:solidFill>
              </a:rPr>
              <a:t>200 баллов</a:t>
            </a:r>
          </a:p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7030A0"/>
                </a:solidFill>
              </a:rPr>
              <a:t>Векторная физическая величина, являющаяся мерой взаимодействия тел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1258888" y="5013325"/>
            <a:ext cx="34575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0000CC"/>
                </a:solidFill>
              </a:rPr>
              <a:t>Ответ: </a:t>
            </a:r>
            <a:r>
              <a:rPr lang="ru-RU" sz="3200" b="1" dirty="0" smtClean="0">
                <a:solidFill>
                  <a:srgbClr val="FF0000"/>
                </a:solidFill>
              </a:rPr>
              <a:t>сила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5367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08850" y="5805488"/>
            <a:ext cx="431800" cy="431800"/>
          </a:xfrm>
          <a:prstGeom prst="rightArrow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3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WordArt 4"/>
          <p:cNvSpPr>
            <a:spLocks noChangeArrowheads="1" noChangeShapeType="1" noTextEdit="1"/>
          </p:cNvSpPr>
          <p:nvPr/>
        </p:nvSpPr>
        <p:spPr bwMode="auto">
          <a:xfrm>
            <a:off x="1547813" y="333375"/>
            <a:ext cx="5976937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Физические величины</a:t>
            </a:r>
            <a:endParaRPr lang="ru-RU" sz="3600" kern="10" dirty="0">
              <a:ln w="19050">
                <a:solidFill>
                  <a:srgbClr val="FF66FF"/>
                </a:solidFill>
                <a:round/>
                <a:headEnd/>
                <a:tailEnd/>
              </a:ln>
              <a:solidFill>
                <a:srgbClr val="FF66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763713" y="1484313"/>
            <a:ext cx="59769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971550" y="1484313"/>
            <a:ext cx="7777163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                                 </a:t>
            </a:r>
            <a:r>
              <a:rPr lang="ru-RU" sz="3200" b="1" dirty="0">
                <a:solidFill>
                  <a:srgbClr val="FF0000"/>
                </a:solidFill>
              </a:rPr>
              <a:t>300 </a:t>
            </a:r>
            <a:r>
              <a:rPr lang="ru-RU" sz="3200" b="1" dirty="0" smtClean="0">
                <a:solidFill>
                  <a:srgbClr val="FF0000"/>
                </a:solidFill>
              </a:rPr>
              <a:t>баллов</a:t>
            </a:r>
          </a:p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7030A0"/>
                </a:solidFill>
              </a:rPr>
              <a:t>Векторная физическая величина, равная произведению массы тела на его скорость движения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1214414" y="4714884"/>
            <a:ext cx="359410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0000CC"/>
                </a:solidFill>
              </a:rPr>
              <a:t>Ответ: </a:t>
            </a:r>
            <a:r>
              <a:rPr lang="ru-RU" sz="3200" b="1" dirty="0" smtClean="0">
                <a:solidFill>
                  <a:srgbClr val="FF0000"/>
                </a:solidFill>
              </a:rPr>
              <a:t>импульс тела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6392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67625" y="5876925"/>
            <a:ext cx="433388" cy="431800"/>
          </a:xfrm>
          <a:prstGeom prst="rightArrow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WordArt 4"/>
          <p:cNvSpPr>
            <a:spLocks noChangeArrowheads="1" noChangeShapeType="1" noTextEdit="1"/>
          </p:cNvSpPr>
          <p:nvPr/>
        </p:nvSpPr>
        <p:spPr bwMode="auto">
          <a:xfrm>
            <a:off x="1547813" y="333375"/>
            <a:ext cx="5976937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Физические величины</a:t>
            </a:r>
            <a:endParaRPr lang="ru-RU" sz="3600" kern="10" dirty="0">
              <a:ln w="19050">
                <a:solidFill>
                  <a:srgbClr val="FF66FF"/>
                </a:solidFill>
                <a:round/>
                <a:headEnd/>
                <a:tailEnd/>
              </a:ln>
              <a:solidFill>
                <a:srgbClr val="FF66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547813" y="1412875"/>
            <a:ext cx="633730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                                </a:t>
            </a:r>
            <a:r>
              <a:rPr lang="ru-RU" sz="3200" b="1" dirty="0">
                <a:solidFill>
                  <a:srgbClr val="FF0000"/>
                </a:solidFill>
              </a:rPr>
              <a:t>400 баллов</a:t>
            </a:r>
          </a:p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7030A0"/>
                </a:solidFill>
              </a:rPr>
              <a:t>Сила, с которой тело вследствие его притяжения к Земле действует на горизонтальную опору или на вертикальный подвес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1643042" y="5214950"/>
            <a:ext cx="26638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0000CC"/>
                </a:solidFill>
              </a:rPr>
              <a:t>Ответ: </a:t>
            </a:r>
            <a:r>
              <a:rPr lang="ru-RU" sz="3200" b="1" dirty="0">
                <a:solidFill>
                  <a:srgbClr val="FF0000"/>
                </a:solidFill>
              </a:rPr>
              <a:t>вес</a:t>
            </a:r>
          </a:p>
        </p:txBody>
      </p:sp>
      <p:sp>
        <p:nvSpPr>
          <p:cNvPr id="17415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67625" y="5805488"/>
            <a:ext cx="360363" cy="360362"/>
          </a:xfrm>
          <a:prstGeom prst="rightArrow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WordArt 4"/>
          <p:cNvSpPr>
            <a:spLocks noChangeArrowheads="1" noChangeShapeType="1" noTextEdit="1"/>
          </p:cNvSpPr>
          <p:nvPr/>
        </p:nvSpPr>
        <p:spPr bwMode="auto">
          <a:xfrm>
            <a:off x="1547813" y="333375"/>
            <a:ext cx="5976937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Физические величины</a:t>
            </a:r>
            <a:endParaRPr lang="ru-RU" sz="3600" kern="10" dirty="0">
              <a:ln w="19050">
                <a:solidFill>
                  <a:srgbClr val="FF66FF"/>
                </a:solidFill>
                <a:round/>
                <a:headEnd/>
                <a:tailEnd/>
              </a:ln>
              <a:solidFill>
                <a:srgbClr val="FF66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187450" y="1484313"/>
            <a:ext cx="72009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                                     </a:t>
            </a:r>
            <a:r>
              <a:rPr lang="ru-RU" sz="3200" b="1" dirty="0">
                <a:solidFill>
                  <a:srgbClr val="FF0000"/>
                </a:solidFill>
              </a:rPr>
              <a:t>500 баллов</a:t>
            </a:r>
          </a:p>
          <a:p>
            <a:pPr algn="ctr">
              <a:spcBef>
                <a:spcPct val="50000"/>
              </a:spcBef>
            </a:pPr>
            <a:r>
              <a:rPr lang="ru-RU" sz="3200" b="1" dirty="0"/>
              <a:t>   </a:t>
            </a:r>
            <a:r>
              <a:rPr lang="ru-RU" sz="3200" b="1" dirty="0">
                <a:solidFill>
                  <a:srgbClr val="7030A0"/>
                </a:solidFill>
              </a:rPr>
              <a:t>Масса одного кубического метра </a:t>
            </a:r>
            <a:r>
              <a:rPr lang="ru-RU" sz="3200" b="1" dirty="0" smtClean="0">
                <a:solidFill>
                  <a:srgbClr val="7030A0"/>
                </a:solidFill>
              </a:rPr>
              <a:t>вещества взятого в единице объёма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1116012" y="4652963"/>
            <a:ext cx="417036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00CC"/>
                </a:solidFill>
              </a:rPr>
              <a:t>Ответ: </a:t>
            </a:r>
            <a:r>
              <a:rPr lang="ru-RU" sz="3200" b="1" dirty="0" smtClean="0">
                <a:solidFill>
                  <a:srgbClr val="FF0000"/>
                </a:solidFill>
              </a:rPr>
              <a:t>плотность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8439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876925"/>
            <a:ext cx="431800" cy="360363"/>
          </a:xfrm>
          <a:prstGeom prst="rightArrow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WordArt 4"/>
          <p:cNvSpPr>
            <a:spLocks noChangeArrowheads="1" noChangeShapeType="1" noTextEdit="1"/>
          </p:cNvSpPr>
          <p:nvPr/>
        </p:nvSpPr>
        <p:spPr bwMode="auto">
          <a:xfrm>
            <a:off x="2700338" y="404813"/>
            <a:ext cx="403225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r>
              <a:rPr lang="ru-RU" sz="3600" kern="10" dirty="0" smtClean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Ученые</a:t>
            </a:r>
            <a:endParaRPr lang="ru-RU" sz="3600" kern="10" dirty="0">
              <a:ln w="19050">
                <a:solidFill>
                  <a:srgbClr val="FF66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692275" y="1484313"/>
            <a:ext cx="619283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                                 </a:t>
            </a:r>
            <a:r>
              <a:rPr lang="ru-RU" sz="3200" b="1" dirty="0">
                <a:solidFill>
                  <a:srgbClr val="FF0000"/>
                </a:solidFill>
              </a:rPr>
              <a:t>1</a:t>
            </a:r>
            <a:r>
              <a:rPr lang="ru-RU" sz="3200" b="1" dirty="0" smtClean="0">
                <a:solidFill>
                  <a:srgbClr val="FF0000"/>
                </a:solidFill>
              </a:rPr>
              <a:t>00 </a:t>
            </a:r>
            <a:r>
              <a:rPr lang="ru-RU" sz="3200" b="1" dirty="0">
                <a:solidFill>
                  <a:srgbClr val="FF0000"/>
                </a:solidFill>
              </a:rPr>
              <a:t>баллов</a:t>
            </a:r>
          </a:p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7030A0"/>
                </a:solidFill>
              </a:rPr>
              <a:t>Установил правило рычага, открыл закон гидростатики?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714349" y="4005263"/>
            <a:ext cx="385765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0000CC"/>
                </a:solidFill>
              </a:rPr>
              <a:t>Ответ: </a:t>
            </a:r>
            <a:r>
              <a:rPr lang="ru-RU" sz="3200" b="1" dirty="0">
                <a:solidFill>
                  <a:srgbClr val="FF0000"/>
                </a:solidFill>
              </a:rPr>
              <a:t>Архимед</a:t>
            </a:r>
          </a:p>
        </p:txBody>
      </p:sp>
      <p:sp>
        <p:nvSpPr>
          <p:cNvPr id="20489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360363" cy="358775"/>
          </a:xfrm>
          <a:prstGeom prst="rightArrow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9698" name="Picture 2" descr="&amp;Acy;&amp;rcy;&amp;khcy;&amp;icy;&amp;mcy;&amp;iecy;&amp;dcy;. &amp;Ecy;&amp;tcy;&amp;yucy;&amp;dcy;&amp;ycy; &amp;ocy;&amp;bcy; &amp;ucy;&amp;chcy;&amp;iecy;&amp;ncy;&amp;ycy;&amp;khcy; :: &amp;Kcy;&amp;lcy;&amp;acy;&amp;scy;&amp;scy;!&amp;ncy;&amp;acy;&amp;yacy; &amp;fcy;&amp;icy;&amp;zcy;&amp;icy;&amp;kcy;&amp;a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429000"/>
            <a:ext cx="2643206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WordArt 4"/>
          <p:cNvSpPr>
            <a:spLocks noChangeArrowheads="1" noChangeShapeType="1" noTextEdit="1"/>
          </p:cNvSpPr>
          <p:nvPr/>
        </p:nvSpPr>
        <p:spPr bwMode="auto">
          <a:xfrm>
            <a:off x="2268538" y="476250"/>
            <a:ext cx="5183187" cy="571500"/>
          </a:xfrm>
          <a:prstGeom prst="rect">
            <a:avLst/>
          </a:prstGeom>
        </p:spPr>
        <p:txBody>
          <a:bodyPr wrap="none" fromWordArt="1">
            <a:prstTxWarp prst="textCurveDown">
              <a:avLst/>
            </a:prstTxWarp>
          </a:bodyPr>
          <a:lstStyle/>
          <a:p>
            <a:pPr algn="ctr"/>
            <a:r>
              <a:rPr lang="ru-RU" sz="3600" kern="10" dirty="0">
                <a:ln w="28575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Правила игры.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428596" y="1000108"/>
            <a:ext cx="8350253" cy="6698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 b="1" i="1" dirty="0" smtClean="0">
                <a:solidFill>
                  <a:srgbClr val="7030A0"/>
                </a:solidFill>
              </a:rPr>
              <a:t>Класс делится на команды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 b="1" i="1" dirty="0" smtClean="0">
                <a:solidFill>
                  <a:srgbClr val="7030A0"/>
                </a:solidFill>
              </a:rPr>
              <a:t>Команды </a:t>
            </a:r>
            <a:r>
              <a:rPr lang="ru-RU" sz="2800" b="1" i="1" dirty="0">
                <a:solidFill>
                  <a:srgbClr val="7030A0"/>
                </a:solidFill>
              </a:rPr>
              <a:t>по очереди выбирают  вопросы.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 b="1" i="1" dirty="0">
                <a:solidFill>
                  <a:srgbClr val="7030A0"/>
                </a:solidFill>
              </a:rPr>
              <a:t>На обдумывание ответа дается </a:t>
            </a:r>
            <a:r>
              <a:rPr lang="ru-RU" sz="2800" b="1" i="1" dirty="0" smtClean="0">
                <a:solidFill>
                  <a:srgbClr val="7030A0"/>
                </a:solidFill>
              </a:rPr>
              <a:t>30 секунд. </a:t>
            </a:r>
            <a:endParaRPr lang="ru-RU" sz="2800" b="1" i="1" dirty="0">
              <a:solidFill>
                <a:srgbClr val="7030A0"/>
              </a:solidFill>
            </a:endParaRP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 b="1" i="1" dirty="0">
                <a:solidFill>
                  <a:srgbClr val="7030A0"/>
                </a:solidFill>
              </a:rPr>
              <a:t>Если ответ правильный , команда получает  баллы в соответствии с числом на игровом </a:t>
            </a:r>
            <a:r>
              <a:rPr lang="ru-RU" sz="2800" b="1" i="1" dirty="0" smtClean="0">
                <a:solidFill>
                  <a:srgbClr val="7030A0"/>
                </a:solidFill>
              </a:rPr>
              <a:t>поле.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 b="1" i="1" dirty="0" smtClean="0">
                <a:solidFill>
                  <a:srgbClr val="7030A0"/>
                </a:solidFill>
              </a:rPr>
              <a:t>Если ответ неправильный- </a:t>
            </a:r>
            <a:r>
              <a:rPr lang="ru-RU" sz="2800" b="1" i="1" dirty="0">
                <a:solidFill>
                  <a:srgbClr val="7030A0"/>
                </a:solidFill>
              </a:rPr>
              <a:t>баллы </a:t>
            </a:r>
            <a:r>
              <a:rPr lang="ru-RU" sz="2800" b="1" i="1" dirty="0" smtClean="0">
                <a:solidFill>
                  <a:srgbClr val="7030A0"/>
                </a:solidFill>
              </a:rPr>
              <a:t>вычитаются.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800" b="1" i="1" dirty="0" smtClean="0">
                <a:solidFill>
                  <a:srgbClr val="7030A0"/>
                </a:solidFill>
              </a:rPr>
              <a:t>Выигрывает команда, получившая большее количество баллов</a:t>
            </a:r>
          </a:p>
          <a:p>
            <a:pPr marL="342900" indent="-342900">
              <a:spcBef>
                <a:spcPct val="50000"/>
              </a:spcBef>
            </a:pPr>
            <a:endParaRPr lang="ru-RU" sz="2800" b="1" dirty="0">
              <a:solidFill>
                <a:srgbClr val="6600CC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4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4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4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4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48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WordArt 4"/>
          <p:cNvSpPr>
            <a:spLocks noChangeArrowheads="1" noChangeShapeType="1" noTextEdit="1"/>
          </p:cNvSpPr>
          <p:nvPr/>
        </p:nvSpPr>
        <p:spPr bwMode="auto">
          <a:xfrm>
            <a:off x="2700338" y="404813"/>
            <a:ext cx="403225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r>
              <a:rPr lang="ru-RU" sz="3600" kern="10" dirty="0" smtClean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Ученые</a:t>
            </a:r>
            <a:endParaRPr lang="ru-RU" sz="3600" kern="10" dirty="0">
              <a:ln w="19050">
                <a:solidFill>
                  <a:srgbClr val="FF66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468313" y="1341438"/>
            <a:ext cx="79914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                                            </a:t>
            </a:r>
            <a:r>
              <a:rPr lang="ru-RU" sz="3200" b="1" dirty="0">
                <a:solidFill>
                  <a:srgbClr val="FF0000"/>
                </a:solidFill>
              </a:rPr>
              <a:t>2</a:t>
            </a:r>
            <a:r>
              <a:rPr lang="ru-RU" sz="3200" b="1" dirty="0" smtClean="0">
                <a:solidFill>
                  <a:srgbClr val="FF0000"/>
                </a:solidFill>
              </a:rPr>
              <a:t>00 баллов</a:t>
            </a:r>
          </a:p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6600CC"/>
                </a:solidFill>
              </a:rPr>
              <a:t>Первым указал на существование явления инерции . Открыл законы падения тел.</a:t>
            </a:r>
            <a:endParaRPr lang="ru-RU" sz="3200" b="1" dirty="0">
              <a:solidFill>
                <a:srgbClr val="6600CC"/>
              </a:solidFill>
            </a:endParaRP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785786" y="4286256"/>
            <a:ext cx="32416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00CC"/>
                </a:solidFill>
              </a:rPr>
              <a:t>Ответ</a:t>
            </a:r>
            <a:r>
              <a:rPr lang="ru-RU" sz="3200" b="1" dirty="0">
                <a:solidFill>
                  <a:srgbClr val="0000CC"/>
                </a:solidFill>
              </a:rPr>
              <a:t>: </a:t>
            </a:r>
          </a:p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FF0000"/>
                </a:solidFill>
              </a:rPr>
              <a:t>Г. Галилей</a:t>
            </a:r>
          </a:p>
        </p:txBody>
      </p:sp>
      <p:sp>
        <p:nvSpPr>
          <p:cNvPr id="21512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358775" cy="360363"/>
          </a:xfrm>
          <a:prstGeom prst="rightArrow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8674" name="Picture 2" descr="Galileo Galilei Jupit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2357430"/>
            <a:ext cx="3273204" cy="4157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WordArt 4"/>
          <p:cNvSpPr>
            <a:spLocks noChangeArrowheads="1" noChangeShapeType="1" noTextEdit="1"/>
          </p:cNvSpPr>
          <p:nvPr/>
        </p:nvSpPr>
        <p:spPr bwMode="auto">
          <a:xfrm>
            <a:off x="2700338" y="404813"/>
            <a:ext cx="4032250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r>
              <a:rPr lang="ru-RU" sz="3600" kern="10" dirty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Ученые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476375" y="1412875"/>
            <a:ext cx="6696075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                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300 </a:t>
            </a:r>
            <a:r>
              <a:rPr lang="ru-RU" sz="3200" b="1" dirty="0">
                <a:solidFill>
                  <a:srgbClr val="FF0000"/>
                </a:solidFill>
              </a:rPr>
              <a:t>баллов</a:t>
            </a:r>
          </a:p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7030A0"/>
                </a:solidFill>
              </a:rPr>
              <a:t>Английский ботаник, вошедший в историю физики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428596" y="3789363"/>
            <a:ext cx="4216429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6600CC"/>
                </a:solidFill>
              </a:rPr>
              <a:t>Ответ</a:t>
            </a:r>
            <a:r>
              <a:rPr lang="ru-RU" sz="3200" b="1" dirty="0" smtClean="0">
                <a:solidFill>
                  <a:srgbClr val="6600CC"/>
                </a:solidFill>
              </a:rPr>
              <a:t>: </a:t>
            </a:r>
            <a:r>
              <a:rPr lang="ru-RU" sz="3200" b="1" dirty="0" smtClean="0">
                <a:solidFill>
                  <a:srgbClr val="FF0000"/>
                </a:solidFill>
              </a:rPr>
              <a:t>Роберт Броун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9465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092825"/>
            <a:ext cx="360362" cy="360363"/>
          </a:xfrm>
          <a:prstGeom prst="rightArrow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0722" name="Picture 2" descr="&quot;&amp;Ucy;&amp;chcy;&amp;iocy;&amp;ncy;&amp;ycy;&amp;iecy; &amp;bcy;&amp;icy;&amp;ocy;&amp;lcy;&amp;ocy;&amp;gcy;&amp;icy;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000240"/>
            <a:ext cx="3686175" cy="4381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WordArt 4"/>
          <p:cNvSpPr>
            <a:spLocks noChangeArrowheads="1" noChangeShapeType="1" noTextEdit="1"/>
          </p:cNvSpPr>
          <p:nvPr/>
        </p:nvSpPr>
        <p:spPr bwMode="auto">
          <a:xfrm>
            <a:off x="2700338" y="404813"/>
            <a:ext cx="403225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r>
              <a:rPr lang="ru-RU" sz="3600" kern="10" dirty="0" smtClean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Ученые</a:t>
            </a:r>
            <a:endParaRPr lang="ru-RU" sz="3600" kern="10" dirty="0">
              <a:ln w="19050">
                <a:solidFill>
                  <a:srgbClr val="FF66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250825" y="928671"/>
            <a:ext cx="8569325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       </a:t>
            </a:r>
            <a:r>
              <a:rPr lang="ru-RU" sz="2800" b="1" dirty="0" smtClean="0">
                <a:solidFill>
                  <a:srgbClr val="FF0000"/>
                </a:solidFill>
              </a:rPr>
              <a:t>400 </a:t>
            </a:r>
            <a:r>
              <a:rPr lang="ru-RU" sz="2800" b="1" dirty="0">
                <a:solidFill>
                  <a:srgbClr val="FF0000"/>
                </a:solidFill>
              </a:rPr>
              <a:t>баллов</a:t>
            </a:r>
          </a:p>
          <a:p>
            <a:pPr lvl="0" algn="ctr">
              <a:spcBef>
                <a:spcPct val="50000"/>
              </a:spcBef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Первый русский ученый-естествоиспытатель мирового уровня, оказавший огромное влияние на развитие отечественной науки, техники и культуры. 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428596" y="4714884"/>
            <a:ext cx="464347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err="1" smtClean="0">
                <a:solidFill>
                  <a:srgbClr val="0000CC"/>
                </a:solidFill>
              </a:rPr>
              <a:t>Ответ:</a:t>
            </a:r>
            <a:r>
              <a:rPr lang="ru-RU" sz="3200" b="1" dirty="0" err="1" smtClean="0">
                <a:solidFill>
                  <a:srgbClr val="FF0000"/>
                </a:solidFill>
              </a:rPr>
              <a:t>М.В.Ломоносов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2537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56550" y="6092825"/>
            <a:ext cx="360363" cy="360363"/>
          </a:xfrm>
          <a:prstGeom prst="rightArrow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" name="Рисунок 2" descr="Ломоносо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3500438"/>
            <a:ext cx="2303462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WordArt 4"/>
          <p:cNvSpPr>
            <a:spLocks noChangeArrowheads="1" noChangeShapeType="1" noTextEdit="1"/>
          </p:cNvSpPr>
          <p:nvPr/>
        </p:nvSpPr>
        <p:spPr bwMode="auto">
          <a:xfrm>
            <a:off x="2700338" y="404813"/>
            <a:ext cx="4032250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  <a:r>
              <a:rPr lang="ru-RU" sz="3600" kern="10" dirty="0" smtClean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Ученые</a:t>
            </a:r>
            <a:endParaRPr lang="ru-RU" sz="3600" kern="10" dirty="0">
              <a:ln w="19050">
                <a:solidFill>
                  <a:srgbClr val="FF66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755650" y="1196975"/>
            <a:ext cx="78486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                                          </a:t>
            </a:r>
            <a:r>
              <a:rPr lang="ru-RU" sz="3200" b="1" dirty="0">
                <a:solidFill>
                  <a:srgbClr val="FF0000"/>
                </a:solidFill>
              </a:rPr>
              <a:t>500 баллов</a:t>
            </a:r>
          </a:p>
          <a:p>
            <a:pPr algn="ctr" eaLnBrk="0" hangingPunct="0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Ученый, изобретатель, философ. Автор проектов дирижаблей и ракетно-космической техники. Один из основоположников космонавтики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dirty="0" smtClean="0">
              <a:latin typeface="Times New Roman" pitchFamily="18" charset="0"/>
            </a:endParaRP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3857620" y="4000504"/>
            <a:ext cx="385606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CC"/>
                </a:solidFill>
              </a:rPr>
              <a:t>Ответ: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Циолковский Константин Эдуардович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3561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360362" cy="360363"/>
          </a:xfrm>
          <a:prstGeom prst="rightArrow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" name="Рисунок 6" descr="Циолковски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3286124"/>
            <a:ext cx="2211408" cy="2801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WordArt 4"/>
          <p:cNvSpPr>
            <a:spLocks noChangeArrowheads="1" noChangeShapeType="1" noTextEdit="1"/>
          </p:cNvSpPr>
          <p:nvPr/>
        </p:nvSpPr>
        <p:spPr bwMode="auto">
          <a:xfrm>
            <a:off x="2268538" y="404813"/>
            <a:ext cx="4608512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движение</a:t>
            </a:r>
            <a:endParaRPr lang="ru-RU" sz="3600" kern="10" dirty="0">
              <a:ln w="19050">
                <a:solidFill>
                  <a:srgbClr val="FF66FF"/>
                </a:solidFill>
                <a:round/>
                <a:headEnd/>
                <a:tailEnd/>
              </a:ln>
              <a:solidFill>
                <a:srgbClr val="FF66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042988" y="1268413"/>
            <a:ext cx="72009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                                       </a:t>
            </a:r>
            <a:r>
              <a:rPr lang="ru-RU" sz="3200" b="1" dirty="0">
                <a:solidFill>
                  <a:srgbClr val="FF0000"/>
                </a:solidFill>
              </a:rPr>
              <a:t>100 баллов</a:t>
            </a:r>
          </a:p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6600CC"/>
                </a:solidFill>
              </a:rPr>
              <a:t>Почему при гололедице тормозной путь автомобиля велик?</a:t>
            </a:r>
            <a:endParaRPr lang="ru-RU" sz="3200" b="1" dirty="0">
              <a:solidFill>
                <a:srgbClr val="6600CC"/>
              </a:solidFill>
            </a:endParaRP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1547813" y="3860800"/>
            <a:ext cx="626427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0000CC"/>
                </a:solidFill>
              </a:rPr>
              <a:t>Ответ: </a:t>
            </a:r>
            <a:r>
              <a:rPr lang="ru-RU" sz="3200" b="1" dirty="0" smtClean="0">
                <a:solidFill>
                  <a:srgbClr val="FF0000"/>
                </a:solidFill>
              </a:rPr>
              <a:t>уменьшается сила трения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4583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5805488"/>
            <a:ext cx="431800" cy="431800"/>
          </a:xfrm>
          <a:prstGeom prst="rightArrow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5602" name="Picture 2" descr="&amp;Ncy;&amp;ucy;&amp;zhcy;&amp;ncy;&amp;ycy; &amp;zcy;&amp;icy;&amp;mcy;&amp;ncy;&amp;icy;&amp;iecy; &amp;shcy;&amp;icy;&amp;ncy;&amp;ycy; &amp;acy;&amp;vcy;&amp;tcy;&amp;ocy;&amp;mcy;&amp;ocy;&amp;bcy;&amp;icy;&amp;lcy;&amp;yucy; &amp;vcy; &amp;mcy;&amp;ocy;&amp;rcy;&amp;ocy;&amp;zcy;&amp;ncy;&amp;ucy;&amp;yucy; &amp;pcy;&amp;ocy;&amp;gcy;&amp;ocy;&amp;dcy;&amp;ucy;?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4714884"/>
            <a:ext cx="3286148" cy="2143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WordArt 4"/>
          <p:cNvSpPr>
            <a:spLocks noChangeArrowheads="1" noChangeShapeType="1" noTextEdit="1"/>
          </p:cNvSpPr>
          <p:nvPr/>
        </p:nvSpPr>
        <p:spPr bwMode="auto">
          <a:xfrm>
            <a:off x="2268538" y="404813"/>
            <a:ext cx="4608512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движение</a:t>
            </a:r>
            <a:endParaRPr lang="ru-RU" sz="3600" kern="10" dirty="0">
              <a:ln w="19050">
                <a:solidFill>
                  <a:srgbClr val="FF66FF"/>
                </a:solidFill>
                <a:round/>
                <a:headEnd/>
                <a:tailEnd/>
              </a:ln>
              <a:solidFill>
                <a:srgbClr val="FF66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285720" y="1268413"/>
            <a:ext cx="8501121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                                </a:t>
            </a:r>
            <a:r>
              <a:rPr lang="ru-RU" sz="3200" b="1" dirty="0">
                <a:solidFill>
                  <a:srgbClr val="FF0000"/>
                </a:solidFill>
              </a:rPr>
              <a:t>200 баллов</a:t>
            </a:r>
          </a:p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6600CC"/>
                </a:solidFill>
              </a:rPr>
              <a:t>Самолёт взлетает с идущего полным ходом авианосца. Что можно сказать о скорости самолёта относительно авианосца и берега?</a:t>
            </a:r>
            <a:endParaRPr lang="ru-RU" sz="3200" b="1" dirty="0">
              <a:solidFill>
                <a:srgbClr val="6600CC"/>
              </a:solidFill>
            </a:endParaRP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571472" y="4572008"/>
            <a:ext cx="287972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0000CC"/>
                </a:solidFill>
              </a:rPr>
              <a:t>Ответ: </a:t>
            </a:r>
            <a:r>
              <a:rPr lang="ru-RU" sz="3200" b="1" dirty="0" smtClean="0">
                <a:solidFill>
                  <a:srgbClr val="FF0000"/>
                </a:solidFill>
              </a:rPr>
              <a:t>скорость разная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5609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5805488"/>
            <a:ext cx="431800" cy="431800"/>
          </a:xfrm>
          <a:prstGeom prst="rightArrow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4578" name="Picture 2" descr="&amp;Gcy;&amp;ocy;&amp;rcy;&amp;ocy;&amp;dcy; minecraft - &amp;scy;&amp;kcy;&amp;acy;&amp;chcy;&amp;acy;&amp;tcy;&amp;softcy; &amp;Mcy;&amp;acy;&amp;jcy;&amp;ncy;&amp;kcy;&amp;rcy;&amp;acy;&amp;fcy;&amp;tcy;. &amp;scy;&amp;kcy;&amp;acy;&amp;chcy;&amp;acy;&amp;tcy;&amp;softcy; &amp;ocy;&amp;bcy;&amp;yacy;&amp;zcy;&amp;acy;&amp;tcy;&amp;iecy;&amp;lcy;&amp;softcy;&amp;ncy;&amp;o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4357694"/>
            <a:ext cx="5476875" cy="20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WordArt 4"/>
          <p:cNvSpPr>
            <a:spLocks noChangeArrowheads="1" noChangeShapeType="1" noTextEdit="1"/>
          </p:cNvSpPr>
          <p:nvPr/>
        </p:nvSpPr>
        <p:spPr bwMode="auto">
          <a:xfrm>
            <a:off x="2268538" y="404813"/>
            <a:ext cx="4608512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движение</a:t>
            </a:r>
            <a:endParaRPr lang="ru-RU" sz="3600" kern="10" dirty="0">
              <a:ln w="19050">
                <a:solidFill>
                  <a:srgbClr val="FF66FF"/>
                </a:solidFill>
                <a:round/>
                <a:headEnd/>
                <a:tailEnd/>
              </a:ln>
              <a:solidFill>
                <a:srgbClr val="FF66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428596" y="928670"/>
            <a:ext cx="842486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                                           </a:t>
            </a:r>
            <a:r>
              <a:rPr lang="ru-RU" sz="3200" b="1" dirty="0">
                <a:solidFill>
                  <a:srgbClr val="FF0000"/>
                </a:solidFill>
              </a:rPr>
              <a:t>300 баллов</a:t>
            </a:r>
          </a:p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6600CC"/>
                </a:solidFill>
              </a:rPr>
              <a:t> </a:t>
            </a:r>
            <a:r>
              <a:rPr lang="ru-RU" sz="3200" b="1" dirty="0" smtClean="0">
                <a:solidFill>
                  <a:srgbClr val="6600CC"/>
                </a:solidFill>
              </a:rPr>
              <a:t>Отчего отталкивается космонавт в открытом космосе, чтобы изменять свою скорость?</a:t>
            </a:r>
            <a:endParaRPr lang="ru-RU" sz="3200" b="1" dirty="0">
              <a:solidFill>
                <a:srgbClr val="6600CC"/>
              </a:solidFill>
            </a:endParaRP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323850" y="2997200"/>
            <a:ext cx="3527425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0000CC"/>
                </a:solidFill>
              </a:rPr>
              <a:t>Ответ</a:t>
            </a:r>
            <a:r>
              <a:rPr lang="ru-RU" sz="3200" b="1" dirty="0" smtClean="0">
                <a:solidFill>
                  <a:srgbClr val="0000CC"/>
                </a:solidFill>
              </a:rPr>
              <a:t>:</a:t>
            </a:r>
            <a:r>
              <a:rPr lang="ru-RU" sz="3200" dirty="0" smtClean="0">
                <a:solidFill>
                  <a:srgbClr val="0000CC"/>
                </a:solidFill>
              </a:rPr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В открытом космосе космонавт находится в вакууме Только бросать какой-нибудь предмет в сторону противоположную маневру.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6633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021388"/>
            <a:ext cx="433387" cy="431800"/>
          </a:xfrm>
          <a:prstGeom prst="rightArrow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3554" name="Picture 2" descr="&amp;Kcy;&amp;ocy;&amp;scy;&amp;mcy;&amp;ocy;&amp;ncy;&amp;acy;&amp;vcy;&amp;t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571876"/>
            <a:ext cx="36576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WordArt 4"/>
          <p:cNvSpPr>
            <a:spLocks noChangeArrowheads="1" noChangeShapeType="1" noTextEdit="1"/>
          </p:cNvSpPr>
          <p:nvPr/>
        </p:nvSpPr>
        <p:spPr bwMode="auto">
          <a:xfrm>
            <a:off x="2268538" y="404813"/>
            <a:ext cx="4608512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движение</a:t>
            </a:r>
            <a:endParaRPr lang="ru-RU" sz="3600" kern="10" dirty="0">
              <a:ln w="19050">
                <a:solidFill>
                  <a:srgbClr val="FF66FF"/>
                </a:solidFill>
                <a:round/>
                <a:headEnd/>
                <a:tailEnd/>
              </a:ln>
              <a:solidFill>
                <a:srgbClr val="FF66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1187450" y="1341438"/>
            <a:ext cx="705643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                                 </a:t>
            </a:r>
            <a:r>
              <a:rPr lang="ru-RU" sz="3200" b="1" dirty="0">
                <a:solidFill>
                  <a:srgbClr val="FF0000"/>
                </a:solidFill>
              </a:rPr>
              <a:t>400 баллов</a:t>
            </a:r>
          </a:p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6600CC"/>
                </a:solidFill>
              </a:rPr>
              <a:t>Как изменяется атмосферное давление при подъёме в гору?</a:t>
            </a:r>
            <a:endParaRPr lang="ru-RU" sz="3200" b="1" dirty="0">
              <a:solidFill>
                <a:srgbClr val="6600CC"/>
              </a:solidFill>
            </a:endParaRP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285721" y="3714752"/>
            <a:ext cx="378621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0000CC"/>
                </a:solidFill>
              </a:rPr>
              <a:t>Ответ: </a:t>
            </a:r>
            <a:r>
              <a:rPr lang="ru-RU" sz="3200" dirty="0" smtClean="0">
                <a:solidFill>
                  <a:srgbClr val="FF0000"/>
                </a:solidFill>
              </a:rPr>
              <a:t>давление атмосферы уменьшается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7655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5876925"/>
            <a:ext cx="431800" cy="360363"/>
          </a:xfrm>
          <a:prstGeom prst="rightArrow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2530" name="Picture 2" descr="&amp;Ncy;&amp;acy; 100 &amp;mcy; &amp;pcy;&amp;ocy;&amp;dcy;&amp;hardcy;&amp;iecy;&amp;mcy;&amp;acy; &amp;dcy;&amp;acy;&amp;vcy;&amp;lcy;&amp;iecy;&amp;ncy;&amp;icy;&amp;iecy; &amp;pcy;&amp;acy;&amp;dcy;&amp;acy;&amp;iecy;&amp;tcy; &amp;ncy;&amp;acy; 10 &amp;mcy;&amp;mcy; &amp;rcy;&amp;tcy; - &amp;Kcy;&amp;acy;&amp;rcy;&amp;tcy;&amp;icy;&amp;ncy;&amp;kcy;&amp;acy; 4524/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342900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WordArt 4"/>
          <p:cNvSpPr>
            <a:spLocks noChangeArrowheads="1" noChangeShapeType="1" noTextEdit="1"/>
          </p:cNvSpPr>
          <p:nvPr/>
        </p:nvSpPr>
        <p:spPr bwMode="auto">
          <a:xfrm>
            <a:off x="2268538" y="404813"/>
            <a:ext cx="4608512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движение</a:t>
            </a:r>
            <a:endParaRPr lang="ru-RU" sz="3600" kern="10" dirty="0">
              <a:ln w="19050">
                <a:solidFill>
                  <a:srgbClr val="FF66FF"/>
                </a:solidFill>
                <a:round/>
                <a:headEnd/>
                <a:tailEnd/>
              </a:ln>
              <a:solidFill>
                <a:srgbClr val="FF66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1331913" y="1484313"/>
            <a:ext cx="662463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                                   </a:t>
            </a:r>
            <a:r>
              <a:rPr lang="ru-RU" sz="3200" b="1">
                <a:solidFill>
                  <a:srgbClr val="FF0000"/>
                </a:solidFill>
              </a:rPr>
              <a:t>500 баллов</a:t>
            </a:r>
          </a:p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6600CC"/>
                </a:solidFill>
              </a:rPr>
              <a:t>      Что движет воду в реках?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468313" y="3141663"/>
            <a:ext cx="316865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accent2"/>
                </a:solidFill>
              </a:rPr>
              <a:t>Ответ:</a:t>
            </a:r>
            <a:r>
              <a:rPr lang="ru-RU" sz="3200" b="1">
                <a:solidFill>
                  <a:srgbClr val="FF0000"/>
                </a:solidFill>
              </a:rPr>
              <a:t> влияние  силы   тяжести</a:t>
            </a:r>
          </a:p>
        </p:txBody>
      </p:sp>
      <p:pic>
        <p:nvPicPr>
          <p:cNvPr id="28680" name="Picture 8" descr="i?id=41567782&amp;tov=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3068638"/>
            <a:ext cx="3960813" cy="3544887"/>
          </a:xfrm>
          <a:prstGeom prst="rect">
            <a:avLst/>
          </a:prstGeom>
          <a:noFill/>
        </p:spPr>
      </p:pic>
      <p:sp>
        <p:nvSpPr>
          <p:cNvPr id="28681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165850"/>
            <a:ext cx="431800" cy="431800"/>
          </a:xfrm>
          <a:prstGeom prst="rightArrow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WordArt 4"/>
          <p:cNvSpPr>
            <a:spLocks noChangeArrowheads="1" noChangeShapeType="1" noTextEdit="1"/>
          </p:cNvSpPr>
          <p:nvPr/>
        </p:nvSpPr>
        <p:spPr bwMode="auto">
          <a:xfrm>
            <a:off x="2771775" y="333375"/>
            <a:ext cx="39338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6600CC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Физика жидкостей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357158" y="1125538"/>
            <a:ext cx="842968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                                        </a:t>
            </a:r>
            <a:r>
              <a:rPr lang="ru-RU" sz="3200" b="1" dirty="0">
                <a:solidFill>
                  <a:srgbClr val="FF0000"/>
                </a:solidFill>
              </a:rPr>
              <a:t>100 баллов</a:t>
            </a:r>
          </a:p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6600CC"/>
                </a:solidFill>
              </a:rPr>
              <a:t>В сосуде с водой плавает кусок льда, в котором находится пузырёк воздуха. Изменится ли уровень воды в сосуде, если лёд растает?</a:t>
            </a:r>
            <a:endParaRPr lang="ru-RU" sz="3200" b="1" dirty="0">
              <a:solidFill>
                <a:srgbClr val="6600CC"/>
              </a:solidFill>
            </a:endParaRP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500034" y="5072074"/>
            <a:ext cx="47529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0000CC"/>
                </a:solidFill>
              </a:rPr>
              <a:t>Ответ</a:t>
            </a:r>
            <a:r>
              <a:rPr lang="ru-RU" sz="2800" b="1" dirty="0" smtClean="0">
                <a:solidFill>
                  <a:srgbClr val="0000CC"/>
                </a:solidFill>
              </a:rPr>
              <a:t>: </a:t>
            </a:r>
            <a:r>
              <a:rPr lang="ru-RU" sz="2800" b="1" dirty="0" smtClean="0">
                <a:solidFill>
                  <a:srgbClr val="FF0000"/>
                </a:solidFill>
              </a:rPr>
              <a:t>уровень воды понизится</a:t>
            </a:r>
            <a:endParaRPr lang="ru-RU" sz="2800" b="1" dirty="0">
              <a:solidFill>
                <a:srgbClr val="0000CC"/>
              </a:solidFill>
            </a:endParaRPr>
          </a:p>
        </p:txBody>
      </p:sp>
      <p:sp>
        <p:nvSpPr>
          <p:cNvPr id="29705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021388"/>
            <a:ext cx="503237" cy="431800"/>
          </a:xfrm>
          <a:prstGeom prst="rightArrow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0482" name="Picture 2" descr="&amp;Pcy;&amp;Rcy;&amp;Ocy; &amp;Kcy;&amp;Acy;&amp;Pcy;&amp;Lcy;&amp;YUcy; &amp;Ncy;&amp;Acy; &amp;Vcy;&amp;Ocy;&amp;Zcy;&amp;Dcy;&amp;Ucy;&amp;SHcy;&amp;Ncy;&amp;Ocy;&amp;Jcy; &amp;Pcy;&amp;Ocy;&amp;Dcy;&amp;Ucy;&amp;SHcy;&amp;Kcy;&amp;IEcy; &amp;Ncy;&amp;acy;&amp;ucy;&amp;kcy;&amp;acy; &amp;icy; &amp;zhcy;&amp;icy;&amp;zcy;&amp;ncy;&amp;soft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4071942"/>
            <a:ext cx="2357454" cy="2643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55" name="Group 83"/>
          <p:cNvGraphicFramePr>
            <a:graphicFrameLocks noGrp="1"/>
          </p:cNvGraphicFramePr>
          <p:nvPr/>
        </p:nvGraphicFramePr>
        <p:xfrm>
          <a:off x="395288" y="714357"/>
          <a:ext cx="8504237" cy="5929331"/>
        </p:xfrm>
        <a:graphic>
          <a:graphicData uri="http://schemas.openxmlformats.org/drawingml/2006/table">
            <a:tbl>
              <a:tblPr>
                <a:tableStyleId>{327F97BB-C833-4FB7-BDE5-3F7075034690}</a:tableStyleId>
              </a:tblPr>
              <a:tblGrid>
                <a:gridCol w="2790825"/>
                <a:gridCol w="1292225"/>
                <a:gridCol w="1157287"/>
                <a:gridCol w="1089025"/>
                <a:gridCol w="1087438"/>
                <a:gridCol w="1087437"/>
              </a:tblGrid>
              <a:tr h="9202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Физика в живой природе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2" action="ppaction://hlinksldjump"/>
                        </a:rPr>
                        <a:t>100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3" action="ppaction://hlinksldjump"/>
                        </a:rPr>
                        <a:t>200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4" action="ppaction://hlinksldjump"/>
                        </a:rPr>
                        <a:t>300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5" action="ppaction://hlinksldjump"/>
                        </a:rPr>
                        <a:t>400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6" action="ppaction://hlinksldjump"/>
                        </a:rPr>
                        <a:t>500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10566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Физика в загадках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7" action="ppaction://hlinksldjump"/>
                        </a:rPr>
                        <a:t>100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8" action="ppaction://hlinksldjump"/>
                        </a:rPr>
                        <a:t>200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9" action="ppaction://hlinksldjump"/>
                        </a:rPr>
                        <a:t>300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10" action="ppaction://hlinksldjump"/>
                        </a:rPr>
                        <a:t>400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11" action="ppaction://hlinksldjump"/>
                        </a:rPr>
                        <a:t>500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10566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Физические величины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12" action="ppaction://hlinksldjump"/>
                        </a:rPr>
                        <a:t>100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13" action="ppaction://hlinksldjump"/>
                        </a:rPr>
                        <a:t>200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14" action="ppaction://hlinksldjump"/>
                        </a:rPr>
                        <a:t>300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15" action="ppaction://hlinksldjump"/>
                        </a:rPr>
                        <a:t>400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16" action="ppaction://hlinksldjump"/>
                        </a:rPr>
                        <a:t>500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916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Ученые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17" action="ppaction://hlinksldjump"/>
                        </a:rPr>
                        <a:t>100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18" action="ppaction://hlinksldjump"/>
                        </a:rPr>
                        <a:t>200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19" action="ppaction://hlinksldjump"/>
                        </a:rPr>
                        <a:t>300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20" action="ppaction://hlinksldjump"/>
                        </a:rPr>
                        <a:t>400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21" action="ppaction://hlinksldjump"/>
                        </a:rPr>
                        <a:t>500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9231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Движение 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22" action="ppaction://hlinksldjump"/>
                        </a:rPr>
                        <a:t>100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23" action="ppaction://hlinksldjump"/>
                        </a:rPr>
                        <a:t>200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24" action="ppaction://hlinksldjump"/>
                        </a:rPr>
                        <a:t>300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25" action="ppaction://hlinksldjump"/>
                        </a:rPr>
                        <a:t>400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26" action="ppaction://hlinksldjump"/>
                        </a:rPr>
                        <a:t>500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10566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Физика жидкостей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27" action="ppaction://hlinksldjump"/>
                        </a:rPr>
                        <a:t>100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28" action="ppaction://hlinksldjump"/>
                        </a:rPr>
                        <a:t>200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29" action="ppaction://hlinksldjump"/>
                        </a:rPr>
                        <a:t>300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30" action="ppaction://hlinksldjump"/>
                        </a:rPr>
                        <a:t>400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u="none" strike="noStrike" cap="none" normalizeH="0" baseline="0" dirty="0" smtClean="0">
                          <a:ln>
                            <a:noFill/>
                          </a:ln>
                          <a:effectLst/>
                          <a:hlinkClick r:id="rId31" action="ppaction://hlinksldjump"/>
                        </a:rPr>
                        <a:t>500</a:t>
                      </a: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3149" name="Text Box 77"/>
          <p:cNvSpPr txBox="1">
            <a:spLocks noChangeArrowheads="1"/>
          </p:cNvSpPr>
          <p:nvPr/>
        </p:nvSpPr>
        <p:spPr bwMode="auto">
          <a:xfrm>
            <a:off x="1692275" y="0"/>
            <a:ext cx="63357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/>
              <a:t>         </a:t>
            </a:r>
            <a:endParaRPr lang="ru-RU" sz="4400" b="1" dirty="0">
              <a:solidFill>
                <a:srgbClr val="6600CC"/>
              </a:solidFill>
            </a:endParaRPr>
          </a:p>
        </p:txBody>
      </p:sp>
      <p:sp>
        <p:nvSpPr>
          <p:cNvPr id="3157" name="WordArt 85"/>
          <p:cNvSpPr>
            <a:spLocks noChangeArrowheads="1" noChangeShapeType="1" noTextEdit="1"/>
          </p:cNvSpPr>
          <p:nvPr/>
        </p:nvSpPr>
        <p:spPr bwMode="auto">
          <a:xfrm>
            <a:off x="2071670" y="0"/>
            <a:ext cx="4608513" cy="571500"/>
          </a:xfrm>
          <a:prstGeom prst="rect">
            <a:avLst/>
          </a:prstGeom>
        </p:spPr>
        <p:txBody>
          <a:bodyPr wrap="none" fromWordArt="1">
            <a:prstTxWarp prst="textCurveDown">
              <a:avLst/>
            </a:prstTxWarp>
          </a:bodyPr>
          <a:lstStyle/>
          <a:p>
            <a:pPr algn="ctr"/>
            <a:r>
              <a:rPr lang="ru-RU" sz="3600" kern="10" dirty="0">
                <a:ln w="28575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Игровое поле.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WordArt 4"/>
          <p:cNvSpPr>
            <a:spLocks noChangeArrowheads="1" noChangeShapeType="1" noTextEdit="1"/>
          </p:cNvSpPr>
          <p:nvPr/>
        </p:nvSpPr>
        <p:spPr bwMode="auto">
          <a:xfrm>
            <a:off x="2771775" y="333375"/>
            <a:ext cx="39338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6600CC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Физика жидкостей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1187450" y="1268413"/>
            <a:ext cx="74882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                                           </a:t>
            </a:r>
            <a:r>
              <a:rPr lang="ru-RU" sz="3200" b="1">
                <a:solidFill>
                  <a:srgbClr val="FF0000"/>
                </a:solidFill>
              </a:rPr>
              <a:t>200 баллов</a:t>
            </a:r>
          </a:p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6600CC"/>
                </a:solidFill>
              </a:rPr>
              <a:t>         Почему рыба скользкая?</a:t>
            </a: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323850" y="3357563"/>
            <a:ext cx="4824413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accent2"/>
                </a:solidFill>
              </a:rPr>
              <a:t>Ответ:</a:t>
            </a:r>
            <a:r>
              <a:rPr lang="ru-RU" sz="2800" b="1">
                <a:solidFill>
                  <a:srgbClr val="FF0000"/>
                </a:solidFill>
              </a:rPr>
              <a:t> для       скольжения в              воде рыбы вырабатывают специальную      жидкость</a:t>
            </a:r>
          </a:p>
        </p:txBody>
      </p:sp>
      <p:pic>
        <p:nvPicPr>
          <p:cNvPr id="30728" name="Picture 8" descr="i?id=5292562&amp;tov=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5" y="3141663"/>
            <a:ext cx="3455988" cy="2374900"/>
          </a:xfrm>
          <a:prstGeom prst="rect">
            <a:avLst/>
          </a:prstGeom>
          <a:noFill/>
        </p:spPr>
      </p:pic>
      <p:sp>
        <p:nvSpPr>
          <p:cNvPr id="30729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40650" y="5734050"/>
            <a:ext cx="431800" cy="431800"/>
          </a:xfrm>
          <a:prstGeom prst="rightArrow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WordArt 4"/>
          <p:cNvSpPr>
            <a:spLocks noChangeArrowheads="1" noChangeShapeType="1" noTextEdit="1"/>
          </p:cNvSpPr>
          <p:nvPr/>
        </p:nvSpPr>
        <p:spPr bwMode="auto">
          <a:xfrm>
            <a:off x="3779838" y="260350"/>
            <a:ext cx="39338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Физика жидкостей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357158" y="928670"/>
            <a:ext cx="8501122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                                          </a:t>
            </a:r>
            <a:r>
              <a:rPr lang="ru-RU" sz="3600" b="1" dirty="0">
                <a:solidFill>
                  <a:srgbClr val="FF0000"/>
                </a:solidFill>
              </a:rPr>
              <a:t>300 баллов</a:t>
            </a:r>
          </a:p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rgbClr val="6600CC"/>
                </a:solidFill>
              </a:rPr>
              <a:t>Однажды царь спросил у Архимеда, сколько нужно взять золота, чтобы его вес был равен весу слона? Что мог ответить учёный?</a:t>
            </a:r>
            <a:endParaRPr lang="ru-RU" sz="3600" b="1" dirty="0">
              <a:solidFill>
                <a:srgbClr val="6600CC"/>
              </a:solidFill>
            </a:endParaRP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428596" y="4500570"/>
            <a:ext cx="735811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0000CC"/>
                </a:solidFill>
              </a:rPr>
              <a:t>Ответ</a:t>
            </a:r>
            <a:r>
              <a:rPr lang="ru-RU" sz="2800" b="1" dirty="0" smtClean="0">
                <a:solidFill>
                  <a:srgbClr val="0000CC"/>
                </a:solidFill>
              </a:rPr>
              <a:t>: </a:t>
            </a:r>
            <a:r>
              <a:rPr lang="ru-RU" sz="2800" b="1" dirty="0" smtClean="0">
                <a:solidFill>
                  <a:srgbClr val="FF0000"/>
                </a:solidFill>
              </a:rPr>
              <a:t>Архимед сначала погрузил на плот слона, отметил уровень погружения, а затем загружал на плот слитки золота до того же погружения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1755" name="AutoShape 11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5876925"/>
            <a:ext cx="431800" cy="431800"/>
          </a:xfrm>
          <a:prstGeom prst="rightArrow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WordArt 4"/>
          <p:cNvSpPr>
            <a:spLocks noChangeArrowheads="1" noChangeShapeType="1" noTextEdit="1"/>
          </p:cNvSpPr>
          <p:nvPr/>
        </p:nvSpPr>
        <p:spPr bwMode="auto">
          <a:xfrm>
            <a:off x="2771775" y="333375"/>
            <a:ext cx="39338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Физика жидкостей</a:t>
            </a: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357158" y="1125538"/>
            <a:ext cx="8501122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                                      </a:t>
            </a:r>
            <a:r>
              <a:rPr lang="ru-RU" sz="3200" b="1" dirty="0">
                <a:solidFill>
                  <a:srgbClr val="FF0000"/>
                </a:solidFill>
              </a:rPr>
              <a:t>4</a:t>
            </a:r>
            <a:r>
              <a:rPr lang="ru-RU" sz="3200" b="1" dirty="0" smtClean="0">
                <a:solidFill>
                  <a:srgbClr val="FF0000"/>
                </a:solidFill>
              </a:rPr>
              <a:t>00 </a:t>
            </a:r>
            <a:r>
              <a:rPr lang="ru-RU" sz="3200" b="1" dirty="0">
                <a:solidFill>
                  <a:srgbClr val="FF0000"/>
                </a:solidFill>
              </a:rPr>
              <a:t>баллов</a:t>
            </a:r>
          </a:p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6600CC"/>
                </a:solidFill>
              </a:rPr>
              <a:t>Почему лимонад, минеральная вода и другие газированные напитки в закупоренной бутылке «спокойны», а если вынуть пробку, то сейчас же «закипают»?</a:t>
            </a:r>
            <a:endParaRPr lang="ru-RU" sz="3200" b="1" dirty="0">
              <a:solidFill>
                <a:srgbClr val="6600CC"/>
              </a:solidFill>
            </a:endParaRP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928662" y="4286256"/>
            <a:ext cx="63373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0000CC"/>
                </a:solidFill>
              </a:rPr>
              <a:t>Ответ: </a:t>
            </a:r>
            <a:r>
              <a:rPr lang="ru-RU" sz="2800" b="1" i="1" dirty="0" smtClean="0">
                <a:solidFill>
                  <a:srgbClr val="FF0000"/>
                </a:solidFill>
              </a:rPr>
              <a:t>В этих напитках растворён углекислый газ под давлением большим, чем атмосферное давление воздуха. Из-за разности давлений.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3799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667625" y="5949950"/>
            <a:ext cx="433388" cy="358775"/>
          </a:xfrm>
          <a:prstGeom prst="rightArrow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3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WordArt 4"/>
          <p:cNvSpPr>
            <a:spLocks noChangeArrowheads="1" noChangeShapeType="1" noTextEdit="1"/>
          </p:cNvSpPr>
          <p:nvPr/>
        </p:nvSpPr>
        <p:spPr bwMode="auto">
          <a:xfrm>
            <a:off x="2771775" y="333375"/>
            <a:ext cx="39338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Физика жидкостей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971550" y="1196975"/>
            <a:ext cx="74168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                                          </a:t>
            </a:r>
            <a:r>
              <a:rPr lang="ru-RU" sz="3200" b="1" dirty="0">
                <a:solidFill>
                  <a:srgbClr val="FF0000"/>
                </a:solidFill>
              </a:rPr>
              <a:t>5</a:t>
            </a:r>
            <a:r>
              <a:rPr lang="ru-RU" sz="3200" b="1" dirty="0" smtClean="0">
                <a:solidFill>
                  <a:srgbClr val="FF0000"/>
                </a:solidFill>
              </a:rPr>
              <a:t>00 </a:t>
            </a:r>
            <a:r>
              <a:rPr lang="ru-RU" sz="3200" b="1" dirty="0">
                <a:solidFill>
                  <a:srgbClr val="FF0000"/>
                </a:solidFill>
              </a:rPr>
              <a:t>баллов</a:t>
            </a:r>
          </a:p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6600CC"/>
                </a:solidFill>
              </a:rPr>
              <a:t>Как передвигаются по дну морские звёзды?</a:t>
            </a:r>
            <a:endParaRPr lang="ru-RU" sz="3200" b="1" dirty="0">
              <a:solidFill>
                <a:srgbClr val="6600CC"/>
              </a:solidFill>
            </a:endParaRP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500034" y="3643314"/>
            <a:ext cx="342902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0000CC"/>
                </a:solidFill>
              </a:rPr>
              <a:t>Ответ: </a:t>
            </a:r>
            <a:r>
              <a:rPr lang="ru-RU" sz="2800" b="1" i="1" dirty="0" smtClean="0">
                <a:solidFill>
                  <a:srgbClr val="FF0000"/>
                </a:solidFill>
              </a:rPr>
              <a:t>Перемещаются эти животные за счёт разности гидростатических давлений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2775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5949950"/>
            <a:ext cx="431800" cy="431800"/>
          </a:xfrm>
          <a:prstGeom prst="rightArrow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7410" name="Picture 2" descr="http://www.iralebedeva.ru/images/kondakov_3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3071810"/>
            <a:ext cx="3551209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1835150" y="476250"/>
            <a:ext cx="52578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6600CC"/>
                </a:solidFill>
              </a:rPr>
              <a:t> </a:t>
            </a:r>
            <a:r>
              <a:rPr lang="ru-RU" sz="3200" b="1" dirty="0" smtClean="0">
                <a:solidFill>
                  <a:srgbClr val="6600CC"/>
                </a:solidFill>
              </a:rPr>
              <a:t>Используемые источники.</a:t>
            </a:r>
            <a:endParaRPr lang="ru-RU" sz="3200" b="1" dirty="0">
              <a:solidFill>
                <a:srgbClr val="6600CC"/>
              </a:solidFill>
            </a:endParaRP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785786" y="1928802"/>
            <a:ext cx="7743854" cy="4108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endParaRPr lang="ru-RU" b="1" dirty="0" smtClean="0">
              <a:hlinkClick r:id="rId2" action="ppaction://hlinkpres?slideindex=1&amp;slidetitle="/>
            </a:endParaRPr>
          </a:p>
          <a:p>
            <a:pPr marL="342900" indent="-342900">
              <a:spcBef>
                <a:spcPct val="50000"/>
              </a:spcBef>
              <a:buFont typeface="+mj-lt"/>
              <a:buAutoNum type="arabicPeriod"/>
            </a:pPr>
            <a:r>
              <a:rPr lang="en-US" b="1" dirty="0" smtClean="0">
                <a:solidFill>
                  <a:srgbClr val="0000CC"/>
                </a:solidFill>
                <a:hlinkClick r:id="rId2" action="ppaction://hlinkpres?slideindex=1&amp;slidetitle="/>
              </a:rPr>
              <a:t>http://svetik0566.ucoz.ru/index/0-48 </a:t>
            </a:r>
            <a:endParaRPr lang="ru-RU" b="1" dirty="0" smtClean="0">
              <a:solidFill>
                <a:srgbClr val="0000CC"/>
              </a:solidFill>
            </a:endParaRPr>
          </a:p>
          <a:p>
            <a:pPr marL="342900" indent="-342900">
              <a:spcBef>
                <a:spcPct val="50000"/>
              </a:spcBef>
              <a:buFont typeface="+mj-lt"/>
              <a:buAutoNum type="arabicPeriod"/>
            </a:pPr>
            <a:r>
              <a:rPr lang="en-US" b="1" dirty="0" smtClean="0">
                <a:solidFill>
                  <a:srgbClr val="0000CC"/>
                </a:solidFill>
                <a:hlinkClick r:id="rId3"/>
              </a:rPr>
              <a:t>http</a:t>
            </a:r>
            <a:r>
              <a:rPr lang="en-US" b="1" dirty="0">
                <a:solidFill>
                  <a:srgbClr val="0000CC"/>
                </a:solidFill>
                <a:hlinkClick r:id="rId3"/>
              </a:rPr>
              <a:t>://sinergi-</a:t>
            </a:r>
            <a:r>
              <a:rPr lang="en-US" b="1" dirty="0">
                <a:solidFill>
                  <a:srgbClr val="0000CC"/>
                </a:solidFill>
              </a:rPr>
              <a:t> scool.ru</a:t>
            </a:r>
          </a:p>
          <a:p>
            <a:pPr marL="342900" indent="-342900">
              <a:spcBef>
                <a:spcPct val="50000"/>
              </a:spcBef>
              <a:buFont typeface="+mj-lt"/>
              <a:buAutoNum type="arabicPeriod"/>
            </a:pPr>
            <a:r>
              <a:rPr lang="en-US" b="1" dirty="0">
                <a:solidFill>
                  <a:srgbClr val="0000CC"/>
                </a:solidFill>
                <a:hlinkClick r:id="rId4" action="ppaction://hlinksldjump"/>
              </a:rPr>
              <a:t>http://nstur.narod.ru</a:t>
            </a:r>
            <a:endParaRPr lang="en-US" b="1" dirty="0">
              <a:solidFill>
                <a:srgbClr val="0000CC"/>
              </a:solidFill>
            </a:endParaRPr>
          </a:p>
          <a:p>
            <a:pPr marL="342900" indent="-342900">
              <a:spcBef>
                <a:spcPct val="50000"/>
              </a:spcBef>
              <a:buFont typeface="+mj-lt"/>
              <a:buAutoNum type="arabicPeriod"/>
            </a:pPr>
            <a:r>
              <a:rPr lang="en-US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/>
              </a:rPr>
              <a:t>http://www.iralebedeva.ru/physic22.html</a:t>
            </a:r>
            <a:endParaRPr lang="ru-RU" b="1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spcBef>
                <a:spcPct val="50000"/>
              </a:spcBef>
              <a:buFont typeface="+mj-lt"/>
              <a:buAutoNum type="arabicPeriod"/>
            </a:pPr>
            <a:r>
              <a:rPr lang="en-US" b="1" dirty="0" smtClean="0">
                <a:solidFill>
                  <a:srgbClr val="0000CC"/>
                </a:solidFill>
                <a:hlinkClick r:id="rId2" action="ppaction://hlinkpres?slideindex=1&amp;slidetitle="/>
              </a:rPr>
              <a:t>http://www.afportal.ru/physics/with-answers/19</a:t>
            </a:r>
            <a:endParaRPr lang="en-US" b="1" dirty="0">
              <a:solidFill>
                <a:srgbClr val="0000CC"/>
              </a:solidFill>
            </a:endParaRPr>
          </a:p>
          <a:p>
            <a:pPr marL="342900" indent="-342900">
              <a:spcBef>
                <a:spcPct val="50000"/>
              </a:spcBef>
              <a:buFont typeface="+mj-lt"/>
              <a:buAutoNum type="arabicPeriod"/>
            </a:pPr>
            <a:r>
              <a:rPr lang="en-US" b="1" dirty="0">
                <a:solidFill>
                  <a:srgbClr val="0000CC"/>
                </a:solidFill>
              </a:rPr>
              <a:t> </a:t>
            </a:r>
            <a:r>
              <a:rPr lang="ru-RU" b="1" dirty="0" smtClean="0">
                <a:solidFill>
                  <a:srgbClr val="0000CC"/>
                </a:solidFill>
              </a:rPr>
              <a:t>Григорий Остер «Занимательная физика»</a:t>
            </a:r>
            <a:endParaRPr lang="en-US" b="1" dirty="0">
              <a:solidFill>
                <a:srgbClr val="0000CC"/>
              </a:solidFill>
            </a:endParaRPr>
          </a:p>
          <a:p>
            <a:pPr marL="342900" indent="-342900">
              <a:spcBef>
                <a:spcPct val="50000"/>
              </a:spcBef>
              <a:buFont typeface="+mj-lt"/>
              <a:buAutoNum type="arabicPeriod"/>
            </a:pPr>
            <a:r>
              <a:rPr lang="en-US" b="1" dirty="0">
                <a:solidFill>
                  <a:srgbClr val="0000CC"/>
                </a:solidFill>
              </a:rPr>
              <a:t> </a:t>
            </a:r>
            <a:r>
              <a:rPr lang="ru-RU" b="1" dirty="0" smtClean="0">
                <a:solidFill>
                  <a:srgbClr val="0000CC"/>
                </a:solidFill>
              </a:rPr>
              <a:t>Л.Э .</a:t>
            </a:r>
            <a:r>
              <a:rPr lang="ru-RU" b="1" dirty="0" err="1" smtClean="0">
                <a:solidFill>
                  <a:srgbClr val="0000CC"/>
                </a:solidFill>
              </a:rPr>
              <a:t>Генденштейн</a:t>
            </a:r>
            <a:r>
              <a:rPr lang="ru-RU" b="1" dirty="0" smtClean="0">
                <a:solidFill>
                  <a:srgbClr val="0000CC"/>
                </a:solidFill>
              </a:rPr>
              <a:t> «Задачник по физике»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endParaRPr lang="ru-RU" dirty="0" smtClean="0">
              <a:solidFill>
                <a:srgbClr val="0000CC"/>
              </a:solidFill>
            </a:endParaRPr>
          </a:p>
          <a:p>
            <a:pPr marL="342900" indent="-342900">
              <a:spcBef>
                <a:spcPct val="50000"/>
              </a:spcBef>
              <a:buFont typeface="+mj-lt"/>
              <a:buAutoNum type="arabicPeriod"/>
            </a:pPr>
            <a:r>
              <a:rPr lang="ru-RU" b="1" dirty="0" smtClean="0">
                <a:solidFill>
                  <a:srgbClr val="0000CC"/>
                </a:solidFill>
              </a:rPr>
              <a:t>Я.И.Перельман «Занимательная физика»</a:t>
            </a:r>
            <a:endParaRPr lang="en-US" b="1" dirty="0">
              <a:solidFill>
                <a:srgbClr val="0000CC"/>
              </a:solidFill>
            </a:endParaRP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928662" y="357166"/>
            <a:ext cx="7272337" cy="571500"/>
          </a:xfrm>
          <a:prstGeom prst="rect">
            <a:avLst/>
          </a:prstGeom>
        </p:spPr>
        <p:txBody>
          <a:bodyPr wrap="none" fromWordArt="1">
            <a:prstTxWarp prst="textWave2">
              <a:avLst/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Физика в живой природе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611188" y="1484313"/>
            <a:ext cx="8281987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                                           </a:t>
            </a:r>
            <a:r>
              <a:rPr lang="ru-RU" sz="3200" b="1" dirty="0">
                <a:solidFill>
                  <a:srgbClr val="FF0000"/>
                </a:solidFill>
              </a:rPr>
              <a:t>100 </a:t>
            </a:r>
            <a:r>
              <a:rPr lang="ru-RU" sz="3200" b="1" dirty="0" smtClean="0">
                <a:solidFill>
                  <a:srgbClr val="FF0000"/>
                </a:solidFill>
              </a:rPr>
              <a:t>баллов</a:t>
            </a:r>
          </a:p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7030A0"/>
                </a:solidFill>
              </a:rPr>
              <a:t>Когда лошадь на бегу спотыкается, всадник может вылететь из седла и перелететь через голову лошади. Почему так происходит</a:t>
            </a:r>
            <a:r>
              <a:rPr lang="ru-RU" sz="3600" b="1" dirty="0" smtClean="0">
                <a:solidFill>
                  <a:srgbClr val="7030A0"/>
                </a:solidFill>
              </a:rPr>
              <a:t>?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971550" y="5229225"/>
            <a:ext cx="467202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0000CC"/>
                </a:solidFill>
              </a:rPr>
              <a:t>Ответ: </a:t>
            </a:r>
            <a:r>
              <a:rPr lang="ru-RU" sz="3200" b="1" dirty="0" smtClean="0">
                <a:solidFill>
                  <a:srgbClr val="FF0000"/>
                </a:solidFill>
              </a:rPr>
              <a:t>вследствие явления инерции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103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235825" y="5445125"/>
            <a:ext cx="504825" cy="431800"/>
          </a:xfrm>
          <a:prstGeom prst="rightArrow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900113" y="333375"/>
            <a:ext cx="7272337" cy="571500"/>
          </a:xfrm>
          <a:prstGeom prst="rect">
            <a:avLst/>
          </a:prstGeom>
        </p:spPr>
        <p:txBody>
          <a:bodyPr wrap="none" fromWordArt="1">
            <a:prstTxWarp prst="textWave2">
              <a:avLst/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Физика в живой природе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900113" y="928670"/>
            <a:ext cx="7704137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                                           </a:t>
            </a:r>
            <a:r>
              <a:rPr lang="ru-RU" sz="3200" b="1" dirty="0">
                <a:solidFill>
                  <a:srgbClr val="FF0000"/>
                </a:solidFill>
              </a:rPr>
              <a:t>200 </a:t>
            </a:r>
            <a:r>
              <a:rPr lang="ru-RU" sz="3200" b="1" dirty="0" smtClean="0">
                <a:solidFill>
                  <a:srgbClr val="FF0000"/>
                </a:solidFill>
              </a:rPr>
              <a:t>баллов</a:t>
            </a:r>
          </a:p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7030A0"/>
                </a:solidFill>
              </a:rPr>
              <a:t>Вы наблюдаете из окна плотную толпу людей на площади во время праздничного гулянья. Если мысленно заменить каждого человека молекулой, то какое состояния вещества это вам напоминает?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285852" y="5500702"/>
            <a:ext cx="23764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0000CC"/>
                </a:solidFill>
              </a:rPr>
              <a:t>Ответ:</a:t>
            </a:r>
            <a:r>
              <a:rPr lang="ru-RU" sz="2400" b="1" dirty="0">
                <a:solidFill>
                  <a:srgbClr val="0000CC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жидкое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129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27988" y="6237288"/>
            <a:ext cx="503237" cy="431800"/>
          </a:xfrm>
          <a:prstGeom prst="rightArrow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WordArt 4"/>
          <p:cNvSpPr>
            <a:spLocks noChangeArrowheads="1" noChangeShapeType="1" noTextEdit="1"/>
          </p:cNvSpPr>
          <p:nvPr/>
        </p:nvSpPr>
        <p:spPr bwMode="auto">
          <a:xfrm>
            <a:off x="900113" y="333375"/>
            <a:ext cx="7272337" cy="571500"/>
          </a:xfrm>
          <a:prstGeom prst="rect">
            <a:avLst/>
          </a:prstGeom>
        </p:spPr>
        <p:txBody>
          <a:bodyPr wrap="none" fromWordArt="1">
            <a:prstTxWarp prst="textWave2">
              <a:avLst/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Физика в живой природе</a:t>
            </a:r>
            <a:endParaRPr lang="ru-RU" sz="3600" kern="10" dirty="0">
              <a:ln w="19050">
                <a:solidFill>
                  <a:srgbClr val="FF66FF"/>
                </a:solidFill>
                <a:round/>
                <a:headEnd/>
                <a:tailEnd/>
              </a:ln>
              <a:solidFill>
                <a:srgbClr val="FF66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116013" y="1484313"/>
            <a:ext cx="6985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                                   </a:t>
            </a:r>
            <a:r>
              <a:rPr lang="ru-RU" sz="3200" b="1" dirty="0">
                <a:solidFill>
                  <a:srgbClr val="FF0000"/>
                </a:solidFill>
              </a:rPr>
              <a:t>300 баллов</a:t>
            </a:r>
          </a:p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6600CC"/>
                </a:solidFill>
              </a:rPr>
              <a:t>Какое из деревьев находится в более устойчивом положении ель или сосна ?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3779838" y="4581525"/>
            <a:ext cx="26638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0000CC"/>
                </a:solidFill>
              </a:rPr>
              <a:t>Ответ: </a:t>
            </a:r>
            <a:r>
              <a:rPr lang="ru-RU" sz="3200" b="1" dirty="0">
                <a:solidFill>
                  <a:srgbClr val="FF0000"/>
                </a:solidFill>
              </a:rPr>
              <a:t>сосна</a:t>
            </a:r>
          </a:p>
        </p:txBody>
      </p:sp>
      <p:pic>
        <p:nvPicPr>
          <p:cNvPr id="6152" name="Picture 8" descr="sosn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3906838"/>
            <a:ext cx="2322512" cy="2951162"/>
          </a:xfrm>
          <a:prstGeom prst="rect">
            <a:avLst/>
          </a:prstGeom>
          <a:noFill/>
        </p:spPr>
      </p:pic>
      <p:pic>
        <p:nvPicPr>
          <p:cNvPr id="6154" name="Picture 10" descr="Картинка 7 из 23158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325" y="3860800"/>
            <a:ext cx="2247900" cy="2997200"/>
          </a:xfrm>
          <a:prstGeom prst="rect">
            <a:avLst/>
          </a:prstGeom>
          <a:noFill/>
        </p:spPr>
      </p:pic>
      <p:sp>
        <p:nvSpPr>
          <p:cNvPr id="6155" name="AutoShape 1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237288"/>
            <a:ext cx="468312" cy="431800"/>
          </a:xfrm>
          <a:prstGeom prst="rightArrow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900113" y="333375"/>
            <a:ext cx="7272337" cy="571500"/>
          </a:xfrm>
          <a:prstGeom prst="rect">
            <a:avLst/>
          </a:prstGeom>
        </p:spPr>
        <p:txBody>
          <a:bodyPr wrap="none" fromWordArt="1">
            <a:prstTxWarp prst="textWave2">
              <a:avLst/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Физика в живой природе</a:t>
            </a:r>
            <a:endParaRPr lang="ru-RU" sz="3600" kern="10" dirty="0">
              <a:ln w="19050">
                <a:solidFill>
                  <a:srgbClr val="FF66FF"/>
                </a:solidFill>
                <a:round/>
                <a:headEnd/>
                <a:tailEnd/>
              </a:ln>
              <a:solidFill>
                <a:srgbClr val="FF66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428596" y="1000109"/>
            <a:ext cx="8715404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                                 </a:t>
            </a:r>
            <a:r>
              <a:rPr lang="ru-RU" sz="3200" b="1" dirty="0">
                <a:solidFill>
                  <a:srgbClr val="FF0000"/>
                </a:solidFill>
              </a:rPr>
              <a:t>400 баллов</a:t>
            </a:r>
          </a:p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rgbClr val="7030A0"/>
                </a:solidFill>
              </a:rPr>
              <a:t>Что мешает семикласснику Васе, пойманному директором школы на месте курения, распасться на отдельные молекулы и врассыпную исчезнуть из вида?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714348" y="5118100"/>
            <a:ext cx="69119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>
                <a:solidFill>
                  <a:srgbClr val="0000CC"/>
                </a:solidFill>
              </a:rPr>
              <a:t>Ответ</a:t>
            </a:r>
            <a:r>
              <a:rPr lang="ru-RU" sz="3600" b="1" dirty="0" smtClean="0">
                <a:solidFill>
                  <a:srgbClr val="0000CC"/>
                </a:solidFill>
              </a:rPr>
              <a:t>: </a:t>
            </a:r>
            <a:r>
              <a:rPr lang="ru-RU" sz="3600" b="1" dirty="0" smtClean="0">
                <a:solidFill>
                  <a:srgbClr val="FF0000"/>
                </a:solidFill>
              </a:rPr>
              <a:t>Взаимное притяжение молекул семиклассника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175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12088" y="5949950"/>
            <a:ext cx="504825" cy="431800"/>
          </a:xfrm>
          <a:prstGeom prst="rightArrow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900113" y="333375"/>
            <a:ext cx="7272337" cy="571500"/>
          </a:xfrm>
          <a:prstGeom prst="rect">
            <a:avLst/>
          </a:prstGeom>
        </p:spPr>
        <p:txBody>
          <a:bodyPr wrap="none" fromWordArt="1">
            <a:prstTxWarp prst="textWave2">
              <a:avLst/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Физика в живой природе</a:t>
            </a:r>
            <a:endParaRPr lang="ru-RU" sz="3600" kern="10" dirty="0">
              <a:ln w="19050">
                <a:solidFill>
                  <a:srgbClr val="FF66FF"/>
                </a:solidFill>
                <a:round/>
                <a:headEnd/>
                <a:tailEnd/>
              </a:ln>
              <a:solidFill>
                <a:srgbClr val="FF66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900113" y="1341438"/>
            <a:ext cx="75596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                             </a:t>
            </a:r>
            <a:r>
              <a:rPr lang="ru-RU" sz="3200" b="1" dirty="0">
                <a:solidFill>
                  <a:srgbClr val="FF0000"/>
                </a:solidFill>
              </a:rPr>
              <a:t>500 баллов</a:t>
            </a:r>
          </a:p>
          <a:p>
            <a:pPr algn="ctr">
              <a:spcBef>
                <a:spcPct val="50000"/>
              </a:spcBef>
            </a:pPr>
            <a:r>
              <a:rPr lang="ru-RU" sz="3200" b="1" dirty="0">
                <a:solidFill>
                  <a:srgbClr val="7030A0"/>
                </a:solidFill>
              </a:rPr>
              <a:t>Какое животное лошадь или корова легче перемещаются по болотистым и топким местам ?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5003800" y="6165850"/>
            <a:ext cx="3816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accent2"/>
                </a:solidFill>
              </a:rPr>
              <a:t>Ответ:</a:t>
            </a:r>
            <a:r>
              <a:rPr lang="ru-RU" sz="2800" b="1">
                <a:solidFill>
                  <a:srgbClr val="FF0000"/>
                </a:solidFill>
              </a:rPr>
              <a:t> Корова</a:t>
            </a:r>
          </a:p>
        </p:txBody>
      </p:sp>
      <p:pic>
        <p:nvPicPr>
          <p:cNvPr id="8200" name="Picture 8" descr="Картинка 3 из 2253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3789363"/>
            <a:ext cx="3101975" cy="2341562"/>
          </a:xfrm>
          <a:prstGeom prst="rect">
            <a:avLst/>
          </a:prstGeom>
          <a:noFill/>
        </p:spPr>
      </p:pic>
      <p:pic>
        <p:nvPicPr>
          <p:cNvPr id="8202" name="Picture 10" descr="Картинка 17 из 43058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92275" y="3716338"/>
            <a:ext cx="1911350" cy="2873375"/>
          </a:xfrm>
          <a:prstGeom prst="rect">
            <a:avLst/>
          </a:prstGeom>
          <a:noFill/>
        </p:spPr>
      </p:pic>
      <p:sp>
        <p:nvSpPr>
          <p:cNvPr id="8203" name="AutoShape 11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165850"/>
            <a:ext cx="431800" cy="358775"/>
          </a:xfrm>
          <a:prstGeom prst="rightArrow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1763713" y="333375"/>
            <a:ext cx="5688012" cy="571500"/>
          </a:xfrm>
          <a:prstGeom prst="rect">
            <a:avLst/>
          </a:prstGeom>
        </p:spPr>
        <p:txBody>
          <a:bodyPr wrap="none" fromWordArt="1">
            <a:prstTxWarp prst="textCurveDown">
              <a:avLst/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FF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Физика в загадках</a:t>
            </a:r>
            <a:endParaRPr lang="ru-RU" sz="3600" kern="10" dirty="0">
              <a:ln w="19050">
                <a:solidFill>
                  <a:srgbClr val="FF66FF"/>
                </a:solidFill>
                <a:round/>
                <a:headEnd/>
                <a:tailEnd/>
              </a:ln>
              <a:solidFill>
                <a:srgbClr val="FF66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403350" y="1341438"/>
            <a:ext cx="65532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                                   </a:t>
            </a:r>
            <a:r>
              <a:rPr lang="ru-RU" sz="3200" b="1" dirty="0">
                <a:solidFill>
                  <a:srgbClr val="FF0000"/>
                </a:solidFill>
              </a:rPr>
              <a:t>100 баллов</a:t>
            </a:r>
          </a:p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7030A0"/>
                </a:solidFill>
              </a:rPr>
              <a:t>С утра сегодня тарарам,</a:t>
            </a:r>
          </a:p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7030A0"/>
                </a:solidFill>
              </a:rPr>
              <a:t>Пляшут вещи тут и там.</a:t>
            </a:r>
          </a:p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7030A0"/>
                </a:solidFill>
              </a:rPr>
              <a:t>А мы кричим от радости:</a:t>
            </a:r>
          </a:p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7030A0"/>
                </a:solidFill>
              </a:rPr>
              <a:t>«Исчезла сила………..»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971550" y="4724400"/>
            <a:ext cx="244951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0000CC"/>
                </a:solidFill>
              </a:rPr>
              <a:t>Ответ: </a:t>
            </a:r>
            <a:r>
              <a:rPr lang="ru-RU" sz="3200" b="1" dirty="0" smtClean="0">
                <a:solidFill>
                  <a:srgbClr val="FF0000"/>
                </a:solidFill>
              </a:rPr>
              <a:t>тяжести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9225" name="AutoShape 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237288"/>
            <a:ext cx="360362" cy="358775"/>
          </a:xfrm>
          <a:prstGeom prst="rightArrow">
            <a:avLst/>
          </a:prstGeom>
          <a:solidFill>
            <a:srgbClr val="6600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4366</TotalTime>
  <Words>916</Words>
  <Application>Microsoft Office PowerPoint</Application>
  <PresentationFormat>Экран (4:3)</PresentationFormat>
  <Paragraphs>186</Paragraphs>
  <Slides>34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Алина</cp:lastModifiedBy>
  <cp:revision>19</cp:revision>
  <dcterms:created xsi:type="dcterms:W3CDTF">2009-02-16T16:04:54Z</dcterms:created>
  <dcterms:modified xsi:type="dcterms:W3CDTF">2023-01-28T16:30:17Z</dcterms:modified>
</cp:coreProperties>
</file>