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58" r:id="rId4"/>
    <p:sldId id="259" r:id="rId5"/>
    <p:sldId id="268" r:id="rId6"/>
    <p:sldId id="269" r:id="rId7"/>
    <p:sldId id="260" r:id="rId8"/>
    <p:sldId id="261" r:id="rId9"/>
    <p:sldId id="262" r:id="rId10"/>
    <p:sldId id="263" r:id="rId11"/>
    <p:sldId id="273" r:id="rId12"/>
    <p:sldId id="275" r:id="rId13"/>
    <p:sldId id="276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Elena\Desktop\&#1054;&#1058;&#1050;&#1056;&#1067;&#1058;&#1067;&#1049;_&#1059;&#1056;&#1054;&#1050;\Avtor-neizvesten-Turpohod(muzofon.com).mp3" TargetMode="Externa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42875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</a:br>
            <a:endParaRPr lang="ru-RU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2943" y="620688"/>
            <a:ext cx="7358114" cy="545151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B050"/>
                </a:solidFill>
                <a:latin typeface="Monotype Corsiva" pitchFamily="66" charset="0"/>
              </a:rPr>
              <a:t>Тема </a:t>
            </a:r>
          </a:p>
          <a:p>
            <a:r>
              <a:rPr lang="ru-RU" sz="4400" i="1" dirty="0" smtClean="0">
                <a:solidFill>
                  <a:srgbClr val="C00000"/>
                </a:solidFill>
                <a:latin typeface="Arial Black" pitchFamily="34" charset="0"/>
              </a:rPr>
              <a:t>«Организация и методика подготовки к туристическому походу»</a:t>
            </a:r>
            <a:endParaRPr lang="ru-RU" sz="4400" i="1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Личное снаряжение: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401080" cy="5043510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спортивный костюм,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свитер,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куртка,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кроссовки, ботинки или сапоги, 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носки шерстяные и простые (несколько пар),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головной убор,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нижнее белье,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набор для питания (миска, ложка, кружка),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полотенце, мыло, зубная щетка, паста.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Секреты рюкзака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Верен ли следующий вывод: чем дальше от спины отодвинут рюкзак, тем тяжелее нести? </a:t>
            </a:r>
          </a:p>
          <a:p>
            <a:pPr lvl="0"/>
            <a:r>
              <a:rPr lang="ru-RU" dirty="0" smtClean="0"/>
              <a:t>Какие вещи лучше класть на дно рюкзака? </a:t>
            </a:r>
          </a:p>
          <a:p>
            <a:pPr lvl="0"/>
            <a:r>
              <a:rPr lang="ru-RU" dirty="0" smtClean="0"/>
              <a:t>Где в рюкзаке должны находиться самые тяжёлые вещи? </a:t>
            </a:r>
          </a:p>
          <a:p>
            <a:pPr lvl="0"/>
            <a:r>
              <a:rPr lang="ru-RU" dirty="0" smtClean="0"/>
              <a:t>Как с рюкзаком легче идти? </a:t>
            </a:r>
          </a:p>
          <a:p>
            <a:pPr lvl="0"/>
            <a:r>
              <a:rPr lang="ru-RU" dirty="0" smtClean="0"/>
              <a:t>Почему в рюкзаке для хлеба определяется место вверху? </a:t>
            </a:r>
          </a:p>
          <a:p>
            <a:pPr lvl="0"/>
            <a:r>
              <a:rPr lang="ru-RU" dirty="0" smtClean="0"/>
              <a:t>Определите место в рюкзаке для сыпучих продуктов</a:t>
            </a:r>
            <a:r>
              <a:rPr lang="ru-RU" i="1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/>
          <a:lstStyle/>
          <a:p>
            <a:r>
              <a:rPr lang="ru-RU" b="1" i="1" dirty="0" smtClean="0"/>
              <a:t>Костер по всем правилам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5"/>
            <a:ext cx="8229600" cy="4214843"/>
          </a:xfrm>
        </p:spPr>
        <p:txBody>
          <a:bodyPr>
            <a:normAutofit/>
          </a:bodyPr>
          <a:lstStyle/>
          <a:p>
            <a:pPr lvl="0"/>
            <a:r>
              <a:rPr lang="ru-RU" sz="3600" dirty="0" smtClean="0"/>
              <a:t>Что такое растопка? </a:t>
            </a:r>
          </a:p>
          <a:p>
            <a:pPr lvl="0"/>
            <a:r>
              <a:rPr lang="ru-RU" sz="3600" dirty="0" smtClean="0"/>
              <a:t>Что является прекрасной растопкой? </a:t>
            </a:r>
          </a:p>
          <a:p>
            <a:pPr lvl="0"/>
            <a:r>
              <a:rPr lang="ru-RU" sz="3600" dirty="0" smtClean="0"/>
              <a:t>С какой стороны разжигают костёр? </a:t>
            </a:r>
          </a:p>
          <a:p>
            <a:pPr lvl="0"/>
            <a:r>
              <a:rPr lang="ru-RU" sz="3600" dirty="0" smtClean="0"/>
              <a:t>Костёр разжигается сверху или снизу? </a:t>
            </a:r>
          </a:p>
          <a:p>
            <a:pPr lvl="0"/>
            <a:r>
              <a:rPr lang="ru-RU" sz="3600" dirty="0" smtClean="0"/>
              <a:t>Что вы знаете о законе чести туриста?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Типы костров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остер типа Шалаш. Мастер-класс у костра с foxtravel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1428736"/>
            <a:ext cx="2082540" cy="2146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остер типа Звездочка. Мастер-класс у костра с foxtravel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285860"/>
            <a:ext cx="2377440" cy="2049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остер вида Колодец. Мастер-класс у костра с foxtravel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285860"/>
            <a:ext cx="2011680" cy="2026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остер типа Нодья. Мастер-класс у костра с foxtravel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28" y="3857628"/>
            <a:ext cx="3619500" cy="2217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Безопасный ночной костер. Мастер-класс у костра с foxtravel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4143380"/>
            <a:ext cx="2377440" cy="1478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Обязанности участников похода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28670"/>
            <a:ext cx="4038600" cy="5197493"/>
          </a:xfrm>
        </p:spPr>
        <p:txBody>
          <a:bodyPr>
            <a:normAutofit/>
          </a:bodyPr>
          <a:lstStyle/>
          <a:p>
            <a:r>
              <a:rPr lang="ru-RU" dirty="0" smtClean="0"/>
              <a:t>Соблюдает закон об охране леса.</a:t>
            </a:r>
          </a:p>
          <a:p>
            <a:r>
              <a:rPr lang="ru-RU" dirty="0" smtClean="0"/>
              <a:t>Знает маршрут и ведет группу по маршруту.</a:t>
            </a:r>
          </a:p>
          <a:p>
            <a:r>
              <a:rPr lang="ru-RU" dirty="0" smtClean="0"/>
              <a:t>Распределяет </a:t>
            </a:r>
            <a:r>
              <a:rPr lang="ru-RU" dirty="0" err="1" smtClean="0"/>
              <a:t>дежур-ства</a:t>
            </a:r>
            <a:r>
              <a:rPr lang="ru-RU" dirty="0" smtClean="0"/>
              <a:t> и наряды на </a:t>
            </a:r>
            <a:r>
              <a:rPr lang="ru-RU" dirty="0" err="1" smtClean="0"/>
              <a:t>ра-боту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Ведет записи в </a:t>
            </a:r>
            <a:r>
              <a:rPr lang="ru-RU" dirty="0" err="1" smtClean="0"/>
              <a:t>днев-нике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00108"/>
            <a:ext cx="4038600" cy="5126055"/>
          </a:xfrm>
        </p:spPr>
        <p:txBody>
          <a:bodyPr>
            <a:normAutofit/>
          </a:bodyPr>
          <a:lstStyle/>
          <a:p>
            <a:r>
              <a:rPr lang="ru-RU" dirty="0" smtClean="0"/>
              <a:t>Несет ответственность за безопасность в </a:t>
            </a:r>
            <a:r>
              <a:rPr lang="ru-RU" dirty="0" err="1" smtClean="0"/>
              <a:t>по-ходе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Следит за тем, чтобы никто не отстал и </a:t>
            </a:r>
            <a:r>
              <a:rPr lang="ru-RU" dirty="0" err="1" smtClean="0"/>
              <a:t>ни-чего</a:t>
            </a:r>
            <a:r>
              <a:rPr lang="ru-RU" dirty="0" smtClean="0"/>
              <a:t> не потерял.</a:t>
            </a:r>
          </a:p>
          <a:p>
            <a:r>
              <a:rPr lang="ru-RU" dirty="0" smtClean="0"/>
              <a:t>Составляет меню, </a:t>
            </a:r>
            <a:r>
              <a:rPr lang="ru-RU" dirty="0" err="1" smtClean="0"/>
              <a:t>го-товит</a:t>
            </a:r>
            <a:r>
              <a:rPr lang="ru-RU" dirty="0" smtClean="0"/>
              <a:t> и раздает пищу.</a:t>
            </a:r>
          </a:p>
          <a:p>
            <a:r>
              <a:rPr lang="ru-RU" dirty="0" smtClean="0"/>
              <a:t>Проверяет  на привалах наличие всех участников.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Arial Black" pitchFamily="34" charset="0"/>
              </a:rPr>
              <a:t> </a:t>
            </a:r>
            <a:r>
              <a:rPr lang="ru-RU" sz="6000" dirty="0" smtClean="0">
                <a:solidFill>
                  <a:schemeClr val="bg1"/>
                </a:solidFill>
                <a:latin typeface="Arial Black" pitchFamily="34" charset="0"/>
              </a:rPr>
              <a:t>М</a:t>
            </a:r>
            <a:r>
              <a:rPr lang="ru-RU" sz="6000" dirty="0" smtClean="0">
                <a:solidFill>
                  <a:schemeClr val="bg1"/>
                </a:solidFill>
                <a:latin typeface="Arial Black" pitchFamily="34" charset="0"/>
              </a:rPr>
              <a:t>ы </a:t>
            </a:r>
            <a:r>
              <a:rPr lang="ru-RU" sz="6000" dirty="0" smtClean="0">
                <a:solidFill>
                  <a:schemeClr val="bg1"/>
                </a:solidFill>
                <a:latin typeface="Arial Black" pitchFamily="34" charset="0"/>
              </a:rPr>
              <a:t>узнаем:</a:t>
            </a:r>
            <a:endParaRPr lang="ru-RU" sz="60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sz="4400" b="1" dirty="0" smtClean="0"/>
              <a:t>1. Что такое туризм? </a:t>
            </a:r>
          </a:p>
          <a:p>
            <a:r>
              <a:rPr lang="ru-RU" sz="4400" b="1" dirty="0" smtClean="0"/>
              <a:t>2. Как распределяются обязанности участников похода?</a:t>
            </a:r>
          </a:p>
          <a:p>
            <a:r>
              <a:rPr lang="ru-RU" sz="4400" b="1" dirty="0" smtClean="0"/>
              <a:t>3. Как собрать необходимое для похода снаряжение?</a:t>
            </a:r>
          </a:p>
          <a:p>
            <a:r>
              <a:rPr lang="ru-RU" sz="4400" b="1" dirty="0" smtClean="0"/>
              <a:t>Укомплектуем рюкзак.</a:t>
            </a:r>
          </a:p>
          <a:p>
            <a:r>
              <a:rPr lang="ru-RU" sz="4400" b="1" dirty="0" smtClean="0"/>
              <a:t>Установим палатку.</a:t>
            </a:r>
          </a:p>
          <a:p>
            <a:r>
              <a:rPr lang="ru-RU" sz="4400" b="1" dirty="0" smtClean="0"/>
              <a:t>Разведем костер.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8686800" cy="5214974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Arial Black" pitchFamily="34" charset="0"/>
              </a:rPr>
              <a:t>Туризм –  				</a:t>
            </a:r>
            <a:br>
              <a:rPr lang="ru-RU" sz="96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9600" dirty="0" smtClean="0">
                <a:solidFill>
                  <a:schemeClr val="bg1"/>
                </a:solidFill>
                <a:latin typeface="Arial Black" pitchFamily="34" charset="0"/>
              </a:rPr>
              <a:t>					 </a:t>
            </a:r>
            <a:r>
              <a:rPr lang="ru-RU" sz="9600" dirty="0" smtClean="0">
                <a:solidFill>
                  <a:srgbClr val="0070C0"/>
                </a:solidFill>
                <a:latin typeface="Arial Black" pitchFamily="34" charset="0"/>
              </a:rPr>
              <a:t>это…</a:t>
            </a:r>
            <a:endParaRPr lang="ru-RU" sz="96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B050"/>
                </a:solidFill>
                <a:latin typeface="Monotype Corsiva" pitchFamily="66" charset="0"/>
              </a:rPr>
              <a:t>Виды туризма</a:t>
            </a:r>
            <a:endParaRPr lang="ru-RU" sz="66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http://susanin.udm.ru/upload/iblock/56e/56e9042e067d37820ba653bd92cd54b3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428736"/>
            <a:ext cx="2806092" cy="175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arkaim-travel.ru/tur/leto/altay/full/0517291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428736"/>
            <a:ext cx="271464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bezformata.ru/content/Images/000/001/588/image158800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143380"/>
            <a:ext cx="278608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azimut-extreme.ru/sites/default/files/velotour_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86512" y="4071942"/>
            <a:ext cx="257176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r93.ru/upload/article/big/1_34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16" y="2214554"/>
            <a:ext cx="2664236" cy="1792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skitalets.ru/mountain/2005/pamir_nikonorov/ojidan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86116" y="4572008"/>
            <a:ext cx="278608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0-tub-ru.yandex.net/i?id=436493604-11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72490">
            <a:off x="285720" y="500042"/>
            <a:ext cx="250033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m3-tub-ru.yandex.net/i?id=205023185-12-72&amp;n=2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500042"/>
            <a:ext cx="264320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3-tub-ru.yandex.net/i?id=74909339-32-72&amp;n=21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378974">
            <a:off x="6310519" y="620431"/>
            <a:ext cx="242889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3-tub-ru.yandex.net/i?id=105539066-14-72&amp;n=21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3286124"/>
            <a:ext cx="271464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erega.aero/wp-content/uploads/2006/10/Foto_29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86116" y="2643182"/>
            <a:ext cx="2571768" cy="1895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6-tub-ru.yandex.net/i?id=318937533-58-72&amp;n=21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0068513">
            <a:off x="6236232" y="3514927"/>
            <a:ext cx="242886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6-tub-ru.yandex.net/i?id=3698998-61-72&amp;n=21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357554" y="4857760"/>
            <a:ext cx="278608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Avtor-neizvesten-Turpohod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1" cstate="print"/>
          <a:stretch>
            <a:fillRect/>
          </a:stretch>
        </p:blipFill>
        <p:spPr>
          <a:xfrm>
            <a:off x="1187624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 showWhenStopped="0">
                <p:cTn id="4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5-tub-ru.yandex.net/i?id=170831465-07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00042"/>
            <a:ext cx="185738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privalov.com.ua/uploads/posts/2011-02/1297334372_p204002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428604"/>
            <a:ext cx="221457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im8-tub-ru.yandex.net/i?id=258360560-01-72&amp;n=2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428604"/>
            <a:ext cx="242889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8-tub-ru.yandex.net/i?id=363428100-24-72&amp;n=21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3143248"/>
            <a:ext cx="258124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0-tub-ru.yandex.net/i?id=441461409-30-72&amp;n=21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43306" y="3143248"/>
            <a:ext cx="228601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2-tub-ru.yandex.net/i?id=330804828-31-72&amp;n=21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00826" y="2643182"/>
            <a:ext cx="228601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im6-tub-ru.yandex.net/i?id=128109895-66-72&amp;n=21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63688" y="4941168"/>
            <a:ext cx="24860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0-tub-ru.yandex.net/i?id=81691183-55-72&amp;n=21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80112" y="4941168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12" y="274638"/>
            <a:ext cx="7829576" cy="654032"/>
          </a:xfrm>
        </p:spPr>
        <p:txBody>
          <a:bodyPr>
            <a:noAutofit/>
          </a:bodyPr>
          <a:lstStyle/>
          <a:p>
            <a:r>
              <a:rPr lang="ru-RU" sz="4100" b="1" dirty="0" smtClean="0">
                <a:solidFill>
                  <a:srgbClr val="C00000"/>
                </a:solidFill>
              </a:rPr>
              <a:t>Обязанности участников похода</a:t>
            </a:r>
            <a:endParaRPr lang="ru-RU" sz="41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686800" cy="5643602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i="1" dirty="0" smtClean="0">
                <a:solidFill>
                  <a:srgbClr val="C00000"/>
                </a:solidFill>
              </a:rPr>
              <a:t>1.</a:t>
            </a:r>
            <a:r>
              <a:rPr lang="ru-RU" i="1" dirty="0" smtClean="0"/>
              <a:t> </a:t>
            </a:r>
            <a:r>
              <a:rPr lang="ru-RU" b="1" i="1" dirty="0" smtClean="0"/>
              <a:t>Руководитель похода</a:t>
            </a:r>
            <a:r>
              <a:rPr lang="ru-RU" b="1" dirty="0" smtClean="0"/>
              <a:t> </a:t>
            </a:r>
            <a:r>
              <a:rPr lang="ru-RU" dirty="0" smtClean="0"/>
              <a:t>– несет ответственность за безопасность в походе, контролирует исполнение обязанностей участниками похода.</a:t>
            </a:r>
          </a:p>
          <a:p>
            <a:pPr algn="just"/>
            <a:r>
              <a:rPr lang="ru-RU" i="1" dirty="0" smtClean="0">
                <a:solidFill>
                  <a:srgbClr val="C00000"/>
                </a:solidFill>
              </a:rPr>
              <a:t>2.</a:t>
            </a:r>
            <a:r>
              <a:rPr lang="ru-RU" i="1" dirty="0" smtClean="0"/>
              <a:t> </a:t>
            </a:r>
            <a:r>
              <a:rPr lang="ru-RU" b="1" i="1" dirty="0" smtClean="0"/>
              <a:t>Начальник группы</a:t>
            </a:r>
            <a:r>
              <a:rPr lang="ru-RU" b="1" dirty="0" smtClean="0"/>
              <a:t> </a:t>
            </a:r>
            <a:r>
              <a:rPr lang="ru-RU" dirty="0" smtClean="0"/>
              <a:t>– помощник руководителя похода. Он проверяет во время движения и на привалах наличие всех участников, распределяет дежурства и наряды на работу (сбор топлива, мытье посуды, уборка мест привалов).</a:t>
            </a:r>
            <a:r>
              <a:rPr lang="ru-RU" i="1" dirty="0" smtClean="0"/>
              <a:t> </a:t>
            </a:r>
            <a:endParaRPr lang="ru-RU" dirty="0" smtClean="0"/>
          </a:p>
          <a:p>
            <a:pPr algn="just"/>
            <a:r>
              <a:rPr lang="ru-RU" i="1" dirty="0" smtClean="0">
                <a:solidFill>
                  <a:srgbClr val="C00000"/>
                </a:solidFill>
              </a:rPr>
              <a:t>3.</a:t>
            </a:r>
            <a:r>
              <a:rPr lang="ru-RU" i="1" dirty="0" smtClean="0"/>
              <a:t> </a:t>
            </a:r>
            <a:r>
              <a:rPr lang="ru-RU" b="1" i="1" dirty="0" smtClean="0"/>
              <a:t>Повар</a:t>
            </a:r>
            <a:r>
              <a:rPr lang="ru-RU" dirty="0" smtClean="0"/>
              <a:t> – составляет меню, готовит и раздает пищу. Руководит дежурными. </a:t>
            </a:r>
          </a:p>
          <a:p>
            <a:pPr algn="just"/>
            <a:r>
              <a:rPr lang="ru-RU" i="1" dirty="0" smtClean="0">
                <a:solidFill>
                  <a:srgbClr val="C00000"/>
                </a:solidFill>
              </a:rPr>
              <a:t>4.</a:t>
            </a:r>
            <a:r>
              <a:rPr lang="ru-RU" i="1" dirty="0" smtClean="0"/>
              <a:t> </a:t>
            </a:r>
            <a:r>
              <a:rPr lang="ru-RU" b="1" i="1" dirty="0" smtClean="0"/>
              <a:t>Санинструктор</a:t>
            </a:r>
            <a:r>
              <a:rPr lang="ru-RU" i="1" dirty="0" smtClean="0"/>
              <a:t> –</a:t>
            </a:r>
            <a:r>
              <a:rPr lang="ru-RU" dirty="0" smtClean="0"/>
              <a:t> несет походную аптечку, оказывает неотложную медицинскую помощь, следит, чтобы все соблюдали правила гигиены.  </a:t>
            </a:r>
          </a:p>
          <a:p>
            <a:pPr algn="just"/>
            <a:r>
              <a:rPr lang="ru-RU" i="1" dirty="0" smtClean="0">
                <a:solidFill>
                  <a:srgbClr val="C00000"/>
                </a:solidFill>
              </a:rPr>
              <a:t>5.</a:t>
            </a:r>
            <a:r>
              <a:rPr lang="ru-RU" i="1" dirty="0" smtClean="0"/>
              <a:t> </a:t>
            </a:r>
            <a:r>
              <a:rPr lang="ru-RU" b="1" i="1" dirty="0" smtClean="0"/>
              <a:t>Костровой</a:t>
            </a:r>
            <a:r>
              <a:rPr lang="ru-RU" i="1" dirty="0" smtClean="0"/>
              <a:t> – </a:t>
            </a:r>
            <a:r>
              <a:rPr lang="ru-RU" dirty="0" smtClean="0"/>
              <a:t>выбирает место для костра, соблюдая закон об охране леса от огня, оборудует кострище, разводит костер, следит за поддержанием огня, гасит огонь. </a:t>
            </a:r>
          </a:p>
          <a:p>
            <a:pPr algn="just"/>
            <a:r>
              <a:rPr lang="ru-RU" i="1" dirty="0" smtClean="0">
                <a:solidFill>
                  <a:srgbClr val="C00000"/>
                </a:solidFill>
              </a:rPr>
              <a:t>6. </a:t>
            </a:r>
            <a:r>
              <a:rPr lang="ru-RU" b="1" i="1" dirty="0" smtClean="0"/>
              <a:t>Корреспондент</a:t>
            </a:r>
            <a:r>
              <a:rPr lang="ru-RU" i="1" dirty="0" smtClean="0"/>
              <a:t> –</a:t>
            </a:r>
            <a:r>
              <a:rPr lang="ru-RU" dirty="0" smtClean="0"/>
              <a:t> ведет записи в дневнике о событиях в походе.</a:t>
            </a:r>
          </a:p>
          <a:p>
            <a:pPr algn="just"/>
            <a:r>
              <a:rPr lang="ru-RU" i="1" dirty="0" smtClean="0">
                <a:solidFill>
                  <a:srgbClr val="C00000"/>
                </a:solidFill>
              </a:rPr>
              <a:t>7.</a:t>
            </a:r>
            <a:r>
              <a:rPr lang="ru-RU" i="1" dirty="0" smtClean="0"/>
              <a:t> </a:t>
            </a:r>
            <a:r>
              <a:rPr lang="ru-RU" b="1" i="1" dirty="0" smtClean="0"/>
              <a:t>Проводник</a:t>
            </a:r>
            <a:r>
              <a:rPr lang="ru-RU" i="1" dirty="0" smtClean="0"/>
              <a:t> –</a:t>
            </a:r>
            <a:r>
              <a:rPr lang="ru-RU" dirty="0" smtClean="0"/>
              <a:t> умеет обращаться с компасом и картой, знает маршрут и ведет группу по маршруту. Обязанности проводника должен уметь выполнять каждый участник похода.</a:t>
            </a:r>
          </a:p>
          <a:p>
            <a:pPr algn="just"/>
            <a:r>
              <a:rPr lang="ru-RU" i="1" dirty="0" smtClean="0">
                <a:solidFill>
                  <a:srgbClr val="C00000"/>
                </a:solidFill>
              </a:rPr>
              <a:t>8.</a:t>
            </a:r>
            <a:r>
              <a:rPr lang="ru-RU" i="1" dirty="0" smtClean="0"/>
              <a:t> </a:t>
            </a:r>
            <a:r>
              <a:rPr lang="ru-RU" b="1" i="1" dirty="0" smtClean="0"/>
              <a:t>Замыкающий</a:t>
            </a:r>
            <a:r>
              <a:rPr lang="ru-RU" i="1" dirty="0" smtClean="0"/>
              <a:t> –</a:t>
            </a:r>
            <a:r>
              <a:rPr lang="ru-RU" dirty="0" smtClean="0"/>
              <a:t> идет последним в группе, следит за тем, чтобы никто не отстал и ничего не потерял. 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429684" cy="939784"/>
          </a:xfrm>
        </p:spPr>
        <p:txBody>
          <a:bodyPr>
            <a:noAutofit/>
          </a:bodyPr>
          <a:lstStyle/>
          <a:p>
            <a:r>
              <a:rPr lang="ru-RU" sz="4100" b="1" dirty="0" smtClean="0">
                <a:solidFill>
                  <a:srgbClr val="C00000"/>
                </a:solidFill>
              </a:rPr>
              <a:t>Перечень командного снаряжения:</a:t>
            </a:r>
            <a:endParaRPr lang="ru-RU" sz="41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карта  и компас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аптечка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палатки и спальные мешки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фонарь с запасными батарейками,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пила, топор,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котелок, ведра, кухонные ножи, половник,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спички в непромокаемой упаковке,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ремонтный набор (шило, игла, нитки, плоскогубцы, гвозди, клей, веревка),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 принадлежности для массовых игр (мячи, шахматы, бадминтон)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продукты.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Monotype Corsiva" pitchFamily="66" charset="0"/>
              </a:rPr>
              <a:t>Виды рюкзаков</a:t>
            </a:r>
            <a:endParaRPr lang="ru-RU" sz="6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261" y="1857364"/>
            <a:ext cx="3973739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http://www.heverest.ru/upload/resize_cache/iblock/038/428_428_0/10000264701_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357298"/>
            <a:ext cx="3737297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401</TotalTime>
  <Words>526</Words>
  <Application>Microsoft Office PowerPoint</Application>
  <PresentationFormat>Экран (4:3)</PresentationFormat>
  <Paragraphs>68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 </vt:lpstr>
      <vt:lpstr> Мы узнаем:</vt:lpstr>
      <vt:lpstr>Туризм –             это…</vt:lpstr>
      <vt:lpstr>Виды туризма</vt:lpstr>
      <vt:lpstr>Слайд 5</vt:lpstr>
      <vt:lpstr>Слайд 6</vt:lpstr>
      <vt:lpstr>Обязанности участников похода</vt:lpstr>
      <vt:lpstr>Перечень командного снаряжения:</vt:lpstr>
      <vt:lpstr>Виды рюкзаков</vt:lpstr>
      <vt:lpstr>Личное снаряжение:</vt:lpstr>
      <vt:lpstr>Секреты рюкзака</vt:lpstr>
      <vt:lpstr>Костер по всем правилам</vt:lpstr>
      <vt:lpstr>Типы костров</vt:lpstr>
      <vt:lpstr>Обязанности участников похода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 по физической культуре</dc:title>
  <cp:lastModifiedBy>User</cp:lastModifiedBy>
  <cp:revision>51</cp:revision>
  <dcterms:modified xsi:type="dcterms:W3CDTF">2023-01-23T20:17:02Z</dcterms:modified>
</cp:coreProperties>
</file>