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F2A23B-7910-4BBF-9744-D805A280F7E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7B62A1-CF55-480A-852E-EB52B8458A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Бросовый материал – это материал</a:t>
            </a:r>
            <a:r>
              <a:rPr lang="ru-RU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который есть в каждой квартире, его даже не нужно покупать специально (контейнеры из-под яиц, баночки из-под йогуртов, втулки от бумажных полотенец, пробки, губки и многое другое).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62A1-CF55-480A-852E-EB52B8458A4B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62A1-CF55-480A-852E-EB52B8458A4B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62A1-CF55-480A-852E-EB52B8458A4B}" type="slidenum">
              <a:rPr lang="ru-RU" smtClean="0"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7B62A1-CF55-480A-852E-EB52B8458A4B}" type="slidenum">
              <a:rPr lang="ru-RU" smtClean="0"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7" Type="http://schemas.openxmlformats.org/officeDocument/2006/relationships/image" Target="../media/image57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eg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917306"/>
            <a:ext cx="720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Конструирование из бросового материала как средство развития творческих способностей   у детей дошкольного возраста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s://i.pinimg.com/originals/dc/94/19/dc941965f08373245a45f7abb75c953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749222"/>
            <a:ext cx="3225575" cy="275585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148064" y="4509120"/>
            <a:ext cx="3816424" cy="900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0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Выполнила воспитатель</a:t>
            </a:r>
            <a:endParaRPr lang="en-US" sz="2000" b="1" kern="1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2000" b="1" kern="18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Микушева</a:t>
            </a:r>
            <a:r>
              <a:rPr lang="ru-RU" sz="2000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Е.Д</a:t>
            </a:r>
            <a:r>
              <a:rPr lang="ru-RU" b="1" kern="1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23D32AB-A26D-4726-B068-032F5E9E557C}"/>
              </a:ext>
            </a:extLst>
          </p:cNvPr>
          <p:cNvSpPr txBox="1"/>
          <p:nvPr/>
        </p:nvSpPr>
        <p:spPr>
          <a:xfrm>
            <a:off x="1259633" y="116632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общеобразовательное учреждение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92 общеразвивающего вида» г. Сыктывкара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F4C414C-1D82-471C-954B-4548A43A414C}"/>
              </a:ext>
            </a:extLst>
          </p:cNvPr>
          <p:cNvSpPr txBox="1"/>
          <p:nvPr/>
        </p:nvSpPr>
        <p:spPr>
          <a:xfrm>
            <a:off x="3419872" y="5940694"/>
            <a:ext cx="2032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Сыктывкар,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0" y="92577"/>
            <a:ext cx="9144000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Так как материал для работы относится к категории бросового, при его подборе предъявляются определённые требования.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Он должен быть:</a:t>
            </a:r>
            <a:endParaRPr kumimoji="0" lang="ru-RU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Безопасным для детей (не токсичным, не вызывать аллергию); 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Тщательно промытым и высушенным;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Доступным в обработке (вырезаться, протыкаться, склеиваться); 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Не вызывать чувство брезгливости у детей.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9" name="Picture 3" descr="https://ae01.alicdn.com/kf/HTB1B4MjNpXXXXaBXFXXq6xXFXXXJ/Bod-Natural-de-abedul-Kapok-palo-de-algod-n-saludable-limpieza-de-belleza-hisopo-de-algo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553744"/>
            <a:ext cx="2304256" cy="2304256"/>
          </a:xfrm>
          <a:prstGeom prst="rect">
            <a:avLst/>
          </a:prstGeom>
          <a:noFill/>
        </p:spPr>
      </p:pic>
      <p:pic>
        <p:nvPicPr>
          <p:cNvPr id="45063" name="Picture 7" descr="https://3.bp.blogspot.com/-mrfoqsdT9Ug/U57d4cUo0qI/AAAAAAAAbO8/PDeLxhPPaxk/s1600/16.06.2014+10-32-32_00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20888"/>
            <a:ext cx="3384376" cy="2402907"/>
          </a:xfrm>
          <a:prstGeom prst="rect">
            <a:avLst/>
          </a:prstGeom>
          <a:noFill/>
        </p:spPr>
      </p:pic>
      <p:pic>
        <p:nvPicPr>
          <p:cNvPr id="45067" name="Picture 11" descr="https://www.penza-press.ru/uploads/news/2016/6_2016/1442642817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6122" y="1988840"/>
            <a:ext cx="3397878" cy="2520280"/>
          </a:xfrm>
          <a:prstGeom prst="rect">
            <a:avLst/>
          </a:prstGeom>
          <a:noFill/>
        </p:spPr>
      </p:pic>
      <p:pic>
        <p:nvPicPr>
          <p:cNvPr id="8" name="Picture 5" descr="https://www.maam.ru/upload/blogs/aecc4eca25a793522d0c72662cc3b535.jp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71592" y="4293096"/>
            <a:ext cx="3672408" cy="2564904"/>
          </a:xfrm>
          <a:prstGeom prst="rect">
            <a:avLst/>
          </a:prstGeom>
          <a:noFill/>
        </p:spPr>
      </p:pic>
      <p:pic>
        <p:nvPicPr>
          <p:cNvPr id="45069" name="Picture 13" descr="https://irukodel.ru/wp-content/uploads/2019/12/5-IDEY-podelok-iz-CD-DISKOV-svoimi-rukam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4797152"/>
            <a:ext cx="3200355" cy="2060848"/>
          </a:xfrm>
          <a:prstGeom prst="rect">
            <a:avLst/>
          </a:prstGeom>
          <a:noFill/>
        </p:spPr>
      </p:pic>
      <p:pic>
        <p:nvPicPr>
          <p:cNvPr id="45071" name="Picture 15" descr="https://avatars.mds.yandex.net/get-zen_doc/964926/pub_5b56017ebc702200a9442691_5b5608678072d300a8c39eaa/scale_12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2012" y="2492896"/>
            <a:ext cx="2664123" cy="2304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47733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Дополнительные материалы</a:t>
            </a:r>
            <a:endParaRPr lang="ru-RU" sz="2800" dirty="0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0" y="546501"/>
            <a:ext cx="471601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227013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 •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Бумага.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Фольга. Употребляется для украшения поделок, переплетов.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Пластилин. Этот материал применяется для скрепления частей игрушек.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Проволока является необходимым материалом для скрепления частей игрушки. 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Нитки.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Клей ПВА.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• Цветные лоскуты — обрезки различных тканей — также пригодятся для оформления поделок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2238" name="AutoShape 14" descr="https://severdv.ru/wp-content/uploads/2020/08/siren-iz-salfetok-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2240" name="Picture 16" descr="https://tkanix.guru/wp-content/uploads/2020/04/3-dlya-izgotovleniya-igrushki-iz-bumagi-ponadobyatsya-dostupnye-v-bytu-predmet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476672"/>
            <a:ext cx="4127075" cy="2969841"/>
          </a:xfrm>
          <a:prstGeom prst="rect">
            <a:avLst/>
          </a:prstGeom>
          <a:noFill/>
        </p:spPr>
      </p:pic>
      <p:pic>
        <p:nvPicPr>
          <p:cNvPr id="52242" name="Picture 18" descr="https://sdelaysam-svoimirukami.ru/uploads/posts/2020-12/1607757700_1-0-00-20-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4873280"/>
            <a:ext cx="3528392" cy="1984720"/>
          </a:xfrm>
          <a:prstGeom prst="rect">
            <a:avLst/>
          </a:prstGeom>
          <a:noFill/>
        </p:spPr>
      </p:pic>
      <p:pic>
        <p:nvPicPr>
          <p:cNvPr id="52244" name="Picture 20" descr="https://lachat.ru/wp-content/uploads/2016/08/66458036857bda6ac82da69.162083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429000"/>
            <a:ext cx="4104456" cy="2304256"/>
          </a:xfrm>
          <a:prstGeom prst="rect">
            <a:avLst/>
          </a:prstGeom>
          <a:noFill/>
        </p:spPr>
      </p:pic>
      <p:sp>
        <p:nvSpPr>
          <p:cNvPr id="52246" name="AutoShape 22" descr="https://hobbyshop24.ru/upload/iblock/ce8/ce87527ef0ad3d53c4192c7cf1dfe09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48" name="AutoShape 24" descr="https://hobbyshop24.ru/upload/iblock/ce8/ce87527ef0ad3d53c4192c7cf1dfe09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50" name="AutoShape 26" descr="https://hobbyshop24.ru/upload/iblock/ce8/ce87527ef0ad3d53c4192c7cf1dfe09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52" name="AutoShape 28" descr="https://cs2.livemaster.ru/storage/b0/5c/a20c1db6da51278bc46c1186321d--materialy-dlya-tvorchestva-sinelnaya-provolok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54" name="AutoShape 30" descr="https://cdn1.ozone.ru/s3/multimedia-6/60551472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2256" name="Picture 32" descr="https://static-sl.insales.ru/images/products/1/1820/85985052/DSC011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935274"/>
            <a:ext cx="1907704" cy="1922726"/>
          </a:xfrm>
          <a:prstGeom prst="rect">
            <a:avLst/>
          </a:prstGeom>
          <a:noFill/>
        </p:spPr>
      </p:pic>
      <p:sp>
        <p:nvSpPr>
          <p:cNvPr id="52258" name="AutoShape 34" descr="https://mmedia.ozone.ru/multimedia/toys/101867287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60" name="AutoShape 36" descr="https://myluch.ru/wa-data/public/shop/products/26/01/126/images/818/818.9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2262" name="AutoShape 38" descr="https://kd55.ru/image/catalog/60/607bb93e-81a3-11eb-a117-000c2926931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2264" name="Picture 40" descr="https://newbookshop.ru/pictures/101485934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080" y="5445224"/>
            <a:ext cx="1939738" cy="1412776"/>
          </a:xfrm>
          <a:prstGeom prst="rect">
            <a:avLst/>
          </a:prstGeom>
          <a:noFill/>
        </p:spPr>
      </p:pic>
      <p:pic>
        <p:nvPicPr>
          <p:cNvPr id="52266" name="Picture 42" descr="https://vladikavkaz.otigolki.ru/image/cache/category/nitki-iris-150x15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36296" y="5429250"/>
            <a:ext cx="1907704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AutoShape 2" descr="https://cdn1.ozone.ru/s3/multimedia-6/605514721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0" y="785269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Часто идею поделки подсказывает сам бросовый материал. Перед тем, как сделать новые поделки, важно задуматься, какие привычные материалы можно заменить бросовыми, какими свойствами, формой, цветом обладает имеющийся у нас материал.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Вот лишь несколько вариантов того, как можно с пользой применить бросовый материал в детском саду: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Практическое применение поделок</a:t>
            </a:r>
            <a:endParaRPr lang="ru-RU" sz="2800" dirty="0"/>
          </a:p>
        </p:txBody>
      </p:sp>
      <p:sp>
        <p:nvSpPr>
          <p:cNvPr id="51209" name="Rectangle 9"/>
          <p:cNvSpPr>
            <a:spLocks noChangeArrowheads="1"/>
          </p:cNvSpPr>
          <p:nvPr/>
        </p:nvSpPr>
        <p:spPr bwMode="auto">
          <a:xfrm>
            <a:off x="0" y="2951592"/>
            <a:ext cx="874846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можно использовать в качестве подарков, сувениров; 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пособия для занятий;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элементы маскарадных костюмов;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•дидактические игры;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музыкальные инструменты;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участия в выставках; 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для украшения интерьера комнаты, кабинета;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для игры;</a:t>
            </a: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использования по назначению: </a:t>
            </a:r>
            <a:r>
              <a:rPr kumimoji="0" lang="ru-RU" sz="20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карандашница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, игольница, подставка под горячее и т.п.;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22701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• коррекционно-развивающих упражнений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1" name="Рисунок 10" descr="https://6sotok-dom.com/wp-content/uploads/2019/05/post_5ce53c10152a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3284984"/>
            <a:ext cx="28803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s://cozyblog.ru/wp-content/uploads/2018/12/Materialy-dlya-kukolnoj-mebeli-iz-kartona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5148064" cy="386104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0"/>
            <a:ext cx="763284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Мебель для кукол </a:t>
            </a:r>
          </a:p>
        </p:txBody>
      </p:sp>
      <p:pic>
        <p:nvPicPr>
          <p:cNvPr id="54278" name="Picture 6" descr="https://odstroy.ru/wp-content/uploads/0/5/5/0557ccbbf48af6a196ab789a14089548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764704"/>
            <a:ext cx="3995936" cy="2855472"/>
          </a:xfrm>
          <a:prstGeom prst="rect">
            <a:avLst/>
          </a:prstGeom>
          <a:noFill/>
        </p:spPr>
      </p:pic>
      <p:pic>
        <p:nvPicPr>
          <p:cNvPr id="54280" name="Picture 8" descr="https://ug-plastics.ru/wp-content/uploads/kukolnyj-stolik-iz-spichechnyh-korobk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02137"/>
            <a:ext cx="5004727" cy="2255863"/>
          </a:xfrm>
          <a:prstGeom prst="rect">
            <a:avLst/>
          </a:prstGeom>
          <a:noFill/>
        </p:spPr>
      </p:pic>
      <p:pic>
        <p:nvPicPr>
          <p:cNvPr id="7" name="Picture 4" descr="https://handskill.ru/assets/i/ai/4/3/1/i/29109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05152" y="3617640"/>
            <a:ext cx="4438848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0"/>
            <a:ext cx="52421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Подставки для карандашей</a:t>
            </a:r>
          </a:p>
        </p:txBody>
      </p:sp>
      <p:pic>
        <p:nvPicPr>
          <p:cNvPr id="53252" name="Picture 4" descr="https://gidpodelok.ru/wp-content/uploads/2021/05/karandashnicza-svoimi-rukam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26334"/>
            <a:ext cx="4263626" cy="3231666"/>
          </a:xfrm>
          <a:prstGeom prst="rect">
            <a:avLst/>
          </a:prstGeom>
          <a:noFill/>
        </p:spPr>
      </p:pic>
      <p:pic>
        <p:nvPicPr>
          <p:cNvPr id="53256" name="Picture 8" descr="https://severdv.ru/wp-content/uploads/2020/12/idei-po-izgotovleniyu-karandashnicy-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205807"/>
            <a:ext cx="3888432" cy="3652193"/>
          </a:xfrm>
          <a:prstGeom prst="rect">
            <a:avLst/>
          </a:prstGeom>
          <a:noFill/>
        </p:spPr>
      </p:pic>
      <p:pic>
        <p:nvPicPr>
          <p:cNvPr id="53258" name="Picture 10" descr="https://i.ytimg.com/vi/3J0BneJI6X0/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65629" y="1196752"/>
            <a:ext cx="3190172" cy="2448272"/>
          </a:xfrm>
          <a:prstGeom prst="rect">
            <a:avLst/>
          </a:prstGeom>
          <a:noFill/>
        </p:spPr>
      </p:pic>
      <p:pic>
        <p:nvPicPr>
          <p:cNvPr id="8" name="Picture 2" descr="https://severdv.ru/wp-content/uploads/2020/12/idei-po-izgotovleniyu-karandashnicy-38-scale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196752"/>
            <a:ext cx="3491880" cy="2442527"/>
          </a:xfrm>
          <a:prstGeom prst="rect">
            <a:avLst/>
          </a:prstGeom>
          <a:noFill/>
        </p:spPr>
      </p:pic>
      <p:pic>
        <p:nvPicPr>
          <p:cNvPr id="9" name="Picture 6" descr="https://tytrukodelie.ru/wp-content/uploads/2020/11/ffadef87cdb8f90f3dc19832ef9b05f7_novyj-razm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369168"/>
            <a:ext cx="3275856" cy="32758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3" name="Рисунок 2" descr="https://novamett.ru/images/bumaga/mashina/galm/podel/plib47_thum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692696"/>
            <a:ext cx="5184576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паровозик из втулок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3501008"/>
            <a:ext cx="5148064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melkie.net/wp-content/uploads/2018/03/tanki-600x45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4509120"/>
            <a:ext cx="3456384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TEMP\Rar$DIa0.530\IMG_20210925_01135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692696"/>
            <a:ext cx="3707904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Roma\Downloads\IMG_20210925_16113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64088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2" name="Picture 2" descr="https://xn--80ajjine0d.xn--p1ai/sites/default/files/works/konkurs/20200319_1000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599" y="0"/>
            <a:ext cx="3743401" cy="2807550"/>
          </a:xfrm>
          <a:prstGeom prst="rect">
            <a:avLst/>
          </a:prstGeom>
          <a:noFill/>
        </p:spPr>
      </p:pic>
      <p:pic>
        <p:nvPicPr>
          <p:cNvPr id="56324" name="Picture 4" descr="https://vannadecor.ru/wp-content/uploads/2019/03/post_5c8cdd9fc8bcb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2813291"/>
            <a:ext cx="3707904" cy="4044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0"/>
            <a:ext cx="66967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Животные</a:t>
            </a:r>
            <a:endParaRPr lang="ru-RU" sz="2800" dirty="0"/>
          </a:p>
        </p:txBody>
      </p:sp>
      <p:pic>
        <p:nvPicPr>
          <p:cNvPr id="3" name="Рисунок 2" descr="https://serov112.ru/wp-content/uploads/c/9/c/c9c9504734f6ef05dfba26bb5f81b643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5253359" cy="372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TEMP\Rar$DIa0.682\IMG_20210925_00515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04664"/>
            <a:ext cx="356388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TEMP\Rar$DIa0.824\IMG_20210925_00532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149080"/>
            <a:ext cx="2664296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TEMP\Rar$DIa0.302\IMG_20210925_00484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4149080"/>
            <a:ext cx="3024336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.ytimg.com/vi/8NPPfsUWPGw/maxresdefault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3573016"/>
            <a:ext cx="392392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332656"/>
            <a:ext cx="5976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Подарки</a:t>
            </a:r>
          </a:p>
        </p:txBody>
      </p:sp>
      <p:pic>
        <p:nvPicPr>
          <p:cNvPr id="3" name="Рисунок 2" descr="http://dekormyhome.ru/wp-content/uploads/2019/05/096f29e259195f7f627d110d795f999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4704"/>
            <a:ext cx="331236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hendmeid.guru/wp-content/auploads/413229/fullsiz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764704"/>
            <a:ext cx="3096344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TEMP\Rar$DIa0.965\IMG_20210925_00525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933056"/>
            <a:ext cx="2627784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TEMP\Rar$DIa0.129\IMG_20210925_01153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3933056"/>
            <a:ext cx="2952328" cy="2924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TEMP\Rar$DIa0.562\IMG_20210925_01141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3861048"/>
            <a:ext cx="3024336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TEMP\Rar$DIa0.024\IMG_20210925_004930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764704"/>
            <a:ext cx="277180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60648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игры</a:t>
            </a:r>
          </a:p>
        </p:txBody>
      </p:sp>
      <p:pic>
        <p:nvPicPr>
          <p:cNvPr id="3" name="Рисунок 2" descr="C:\TEMP\Rar$DIa0.383\IMG_20210925_0053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4704"/>
            <a:ext cx="3455901" cy="3571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TEMP\Rar$DIa0.672\IMG_20210925_00494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764704"/>
            <a:ext cx="381642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im0-tub-ru.yandex.net/i?id=b942cae07b3776cdbafb15c02057c219-l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764704"/>
            <a:ext cx="2483768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4" name="Picture 2" descr="https://www.maam.ru/upload/blogs/detsad-80000-140008202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4293096"/>
            <a:ext cx="4564380" cy="2564904"/>
          </a:xfrm>
          <a:prstGeom prst="rect">
            <a:avLst/>
          </a:prstGeom>
          <a:noFill/>
        </p:spPr>
      </p:pic>
      <p:pic>
        <p:nvPicPr>
          <p:cNvPr id="59396" name="Picture 4" descr="https://takprosto.cc/wp-content/uploads/p/podelki-iz-plastikovyh-butylok/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03882" y="4293096"/>
            <a:ext cx="3040118" cy="2564904"/>
          </a:xfrm>
          <a:prstGeom prst="rect">
            <a:avLst/>
          </a:prstGeom>
          <a:noFill/>
        </p:spPr>
      </p:pic>
      <p:pic>
        <p:nvPicPr>
          <p:cNvPr id="10" name="Рисунок 9" descr="http://polmechty.ru/wp-content/uploads/delaem-massazhnyj-kovrik-dlya-detej-svoimi-rukami2-300x16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293096"/>
            <a:ext cx="3491880" cy="256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211960" y="340071"/>
            <a:ext cx="46085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«Бросовый материал - это всё то,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можно было без жалости выкинуть,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можно и использовать,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дав волю безграничной детской фантазии».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2860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О. </a:t>
            </a:r>
            <a:r>
              <a:rPr kumimoji="0" lang="ru-RU" sz="2000" b="1" i="0" u="none" strike="noStrike" cap="none" normalizeH="0" baseline="0" dirty="0" err="1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Шлос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7651" name="Picture 3" descr="https://www.maam.ru/upload/blogs/detsad-341564-1444998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11959" cy="3158971"/>
          </a:xfrm>
          <a:prstGeom prst="rect">
            <a:avLst/>
          </a:prstGeom>
          <a:noFill/>
        </p:spPr>
      </p:pic>
      <p:sp>
        <p:nvSpPr>
          <p:cNvPr id="27653" name="AutoShape 5" descr="https://ds05.infourok.ru/uploads/ex/1046/00150b5d-e8e0a444/hello_html_m21d2ee3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5" name="AutoShape 7" descr="https://ds05.infourok.ru/uploads/ex/1046/00150b5d-e8e0a444/hello_html_m21d2ee3f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7" name="Picture 9" descr="https://www.maam.ru/upload/blogs/detsad-341564-14302857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89060" y="4445667"/>
            <a:ext cx="3218376" cy="2412333"/>
          </a:xfrm>
          <a:prstGeom prst="rect">
            <a:avLst/>
          </a:prstGeom>
          <a:noFill/>
        </p:spPr>
      </p:pic>
      <p:pic>
        <p:nvPicPr>
          <p:cNvPr id="27659" name="Picture 11" descr="https://i1.wp.com/opodelki.ru/wp-content/uploads/2015/07/preimuschestva-plastikovyh-butylo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2708920"/>
            <a:ext cx="3131840" cy="2348880"/>
          </a:xfrm>
          <a:prstGeom prst="rect">
            <a:avLst/>
          </a:prstGeom>
          <a:noFill/>
        </p:spPr>
      </p:pic>
      <p:pic>
        <p:nvPicPr>
          <p:cNvPr id="27661" name="Picture 13" descr="https://www.equipnet.ru/netcat_files/325/355/Screenshot_3_6_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481736"/>
            <a:ext cx="3571317" cy="2376264"/>
          </a:xfrm>
          <a:prstGeom prst="rect">
            <a:avLst/>
          </a:prstGeom>
          <a:noFill/>
        </p:spPr>
      </p:pic>
      <p:pic>
        <p:nvPicPr>
          <p:cNvPr id="27663" name="Picture 15" descr="https://i1.wp.com/ecocenter.pro/upload/medialibrary/cd2/vidy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98632"/>
            <a:ext cx="3203848" cy="1484450"/>
          </a:xfrm>
          <a:prstGeom prst="rect">
            <a:avLst/>
          </a:prstGeom>
          <a:noFill/>
        </p:spPr>
      </p:pic>
      <p:sp>
        <p:nvSpPr>
          <p:cNvPr id="27665" name="AutoShape 17" descr="https://evapro.ru/pic/big_copy/18797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67" name="Picture 19" descr="https://i1.wp.com/iphones.ru/wp-content/uploads/2018/07/2-2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5085184"/>
            <a:ext cx="2483768" cy="1772816"/>
          </a:xfrm>
          <a:prstGeom prst="rect">
            <a:avLst/>
          </a:prstGeom>
          <a:noFill/>
        </p:spPr>
      </p:pic>
      <p:pic>
        <p:nvPicPr>
          <p:cNvPr id="27669" name="Picture 21" descr="http://otvet.imgsmail.ru/download/193273644_4bdfcb18c27e3eb8784982f1eb93a359_80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3848" y="2780928"/>
            <a:ext cx="2758923" cy="17187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0" y="4591515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Усвоение знаний и формирование умений и навыков работы с бросовым материалом должно происходить не только на специально организованных занятиях, но преимущественно в повседневной жизни, включая деятельность ребенка в семье совместно с родителями. В процессе обучения большое место должна занимать совместная работа взрослого и ребенка.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  <p:pic>
        <p:nvPicPr>
          <p:cNvPr id="62466" name="Picture 2" descr="C:\Users\Roma\Downloads\IMG-20211013-WA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6120680" cy="45905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Значение конструирования из бросового материала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https://zabota030.msp.midural.ru/upload/gallery/2020/08/10/PZedYZCzAL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s://im0-tub-ru.yandex.net/i?id=23a2858846ecb41a2db9f2a25d2f182f-l&amp;ref=rim&amp;n=13&amp;w=866&amp;h=1080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0" name="Picture 6" descr="https://i.ytimg.com/vi/UCMrJQ_s6_c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-1342694" y="2323422"/>
            <a:ext cx="5877272" cy="31918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059832" y="692696"/>
            <a:ext cx="60841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Руки учат голову, затем поумневшая голова учит руки, а умелые руки способствуют развитию мозга</a:t>
            </a:r>
            <a:r>
              <a:rPr lang="ru-RU" sz="2400" b="1" dirty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  </a:t>
            </a:r>
          </a:p>
          <a:p>
            <a:pPr algn="r"/>
            <a:r>
              <a:rPr lang="ru-RU" sz="2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И. П. Павлов </a:t>
            </a:r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2204864"/>
            <a:ext cx="6012160" cy="4780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Конструирование из бросового материала очень интересное и полезное занятие для развития мелкой моторики детей. </a:t>
            </a:r>
            <a:r>
              <a:rPr lang="ru-RU" sz="2000" dirty="0">
                <a:latin typeface="Arial" pitchFamily="34" charset="0"/>
                <a:ea typeface="Calibri" pitchFamily="34" charset="0"/>
                <a:cs typeface="Arial" pitchFamily="34" charset="0"/>
              </a:rPr>
              <a:t>Конструирование игрушек из бросового материала способствует развитию личности ребёнка, воспитанию его характера. Конструирование оказывает большое влияние на развития психологических процессов детей.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Бросовый материал даёт детям чувство независимости от взрослых, так приучает ребёнка к бережливости, он никогда не сломает игрушку, сделанную своими руками, к изготовлению которой приложил усилия и старание, а в дальнейшем станет уважать и труд других людей</a:t>
            </a:r>
            <a:r>
              <a:rPr lang="ru-RU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flipH="1">
            <a:off x="179512" y="3995678"/>
            <a:ext cx="89644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По мере накопления опыта работы с различным материалом дети знакомятся с их свойствами, разнообразной структурой, приобретают трудовые навыки и умения, учатся мыслить.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lvl="0" indent="2286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latin typeface="Arial" pitchFamily="34" charset="0"/>
                <a:cs typeface="Arial" pitchFamily="34" charset="0"/>
              </a:rPr>
              <a:t>Ребёнок приобретает творческую самостоятельность: «Я могу сам сделать ракету». Происходит развитие личностных качеств (целеустремлённость, умение доводить дело до конца, аккуратность), формируется положительная самооценка (поставленная цель реализована), развивается мелкая моторика рук, художественный вкус, образное мышление.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0"/>
            <a:ext cx="89644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/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«Чем больше мастерства в детской руке, тем умнее ребёнок». </a:t>
            </a:r>
          </a:p>
          <a:p>
            <a:pPr algn="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Сухомлинский В.А.</a:t>
            </a:r>
            <a:br>
              <a:rPr lang="ru-RU" dirty="0"/>
            </a:br>
            <a:endParaRPr lang="ru-RU" dirty="0"/>
          </a:p>
        </p:txBody>
      </p:sp>
      <p:pic>
        <p:nvPicPr>
          <p:cNvPr id="25602" name="Picture 2" descr="https://www.maam.ru/upload/blogs/detsad-210100-14563314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404664"/>
            <a:ext cx="4752528" cy="3562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AutoShape 2" descr="https://jackwharperconstruction.com/wp-content/uploads/6/f/6/6f6ff5c137b7929a88da9b95fb1e302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9156" name="Picture 4" descr="https://jackwharperconstruction.com/wp-content/uploads/6/f/6/6f6ff5c137b7929a88da9b95fb1e302d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4806534" cy="6408712"/>
          </a:xfrm>
          <a:prstGeom prst="rect">
            <a:avLst/>
          </a:prstGeom>
          <a:noFill/>
        </p:spPr>
      </p:pic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4932040" y="1488825"/>
            <a:ext cx="421196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Овладев навыками конструирования, ребенок овладевает и знаниями о предметах, признаках, действиях и отношениях, запечатленными в соответствующих словах. При этом он не только приобретает знания, но и учится мыслить, поскольку думать это значит говорить про себя вслух, а говорить - значит думать.</a:t>
            </a: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Таким образом, конструирование из бросового материала вносит свой вклад в гармоничное развитие ребёнка, поэтому необходимо уделять ему должное внимание всегда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788024" y="0"/>
            <a:ext cx="43559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«Порыв к творчеству может так же легко угаснуть, как и возник, если оставлять его без пищи» К. Паустовский.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Влияние конструирования из бросового материала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развитие ребёнка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9" name="Picture 3" descr="https://www.maam.ru/upload/blogs/detsad-341564-14302858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4515212" cy="3384376"/>
          </a:xfrm>
          <a:prstGeom prst="rect">
            <a:avLst/>
          </a:prstGeom>
          <a:noFill/>
        </p:spPr>
      </p:pic>
      <p:sp>
        <p:nvSpPr>
          <p:cNvPr id="8" name="Блок-схема: перфолента 7"/>
          <p:cNvSpPr/>
          <p:nvPr/>
        </p:nvSpPr>
        <p:spPr>
          <a:xfrm>
            <a:off x="4860032" y="908720"/>
            <a:ext cx="3672408" cy="108012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Внимательность, усидчивость, самостоятельность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4860032" y="1988840"/>
            <a:ext cx="3744416" cy="115212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Мелкая моторика, координация движений пальцев</a:t>
            </a:r>
          </a:p>
          <a:p>
            <a:pPr algn="ctr"/>
            <a:endParaRPr lang="ru-RU" dirty="0"/>
          </a:p>
        </p:txBody>
      </p:sp>
      <p:sp>
        <p:nvSpPr>
          <p:cNvPr id="11" name="Блок-схема: перфолента 10"/>
          <p:cNvSpPr/>
          <p:nvPr/>
        </p:nvSpPr>
        <p:spPr>
          <a:xfrm>
            <a:off x="4860032" y="3212976"/>
            <a:ext cx="3672408" cy="108012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Творческие способности, фантазия, воображение</a:t>
            </a:r>
          </a:p>
          <a:p>
            <a:pPr algn="ctr"/>
            <a:endParaRPr lang="ru-RU" dirty="0"/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4860032" y="4365104"/>
            <a:ext cx="3600400" cy="122413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dirty="0" err="1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Сенсорика</a:t>
            </a:r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: форма, цвет, размер предметов</a:t>
            </a:r>
          </a:p>
          <a:p>
            <a:pPr algn="ctr"/>
            <a:endParaRPr lang="ru-RU" dirty="0"/>
          </a:p>
        </p:txBody>
      </p:sp>
      <p:sp>
        <p:nvSpPr>
          <p:cNvPr id="26" name="Блок-схема: перфолента 25"/>
          <p:cNvSpPr/>
          <p:nvPr/>
        </p:nvSpPr>
        <p:spPr>
          <a:xfrm>
            <a:off x="4860032" y="5589240"/>
            <a:ext cx="3600400" cy="1080120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Трудовые умения и навыки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Организация деятельности детей при работе с бросовым материалом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1313773"/>
            <a:ext cx="637220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 работе с бросовым материалом необходимо: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учитывать возрастные особенности детей; 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правильно распределять время работы в сочетании с кратковременным отдыхом;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продумывать тематику предстоящей поделки с учетом имеющихся навыков и умений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процесс труда должен вызывать у детей только положительные эмоции;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дети должны быть уверены в помощи педагога, если у них возникают какие-либо трудности с выполнением работы; 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если работа требует сложных манипуляций в подготовительной стадии, например, проколоть отверстия нагретым шилом, необходимо, чтобы эту предварительную работу выполнил взрослый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s://koffkindom.ru/wp-content/uploads/2016/09/pogremushki-molotochk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268760"/>
            <a:ext cx="269979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ovet-podarok.ru/wp-content/uploads/2016/06/novogodnie-igrushki-iz-stakanchiko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4437112"/>
            <a:ext cx="269979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 конструктивной деятельности используется, как индивидуальная, так и коллективная форма организации работы, в ходе которой несложные детские поделки превращаются в довольно красочные композиции</a:t>
            </a:r>
          </a:p>
        </p:txBody>
      </p:sp>
      <p:pic>
        <p:nvPicPr>
          <p:cNvPr id="3" name="Рисунок 2" descr="C:\TEMP\Rar$DIa0.750\IMG_20210925_00502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52736"/>
            <a:ext cx="4752528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Требования к подбору материала</a:t>
            </a:r>
            <a:endParaRPr lang="ru-RU" sz="2800" dirty="0"/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0" y="418503"/>
            <a:ext cx="889248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701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1. Ножницы с закругленными концами. 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2. Нож с твердым лезвием – работает только взрослый. 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3. Шило – работает взрослый или под его строгим контролем.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4. Клеи. Используется клей ПВА. «Момент» применяет только взрослый.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5. Пластиковые пищевые контейнеры: разного объема, цвета, необычной формы. Должны быть пустые и чистые.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6. Цветной пластик. Должен быть промыт, высушен и заранее нарезан на кусочки.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7. Контейнеры от шоколадных яиц – киндер сюрпризы. Используется как полный контейнер, так и его части (половинки).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8. Проволока: медная, алюминиевая, покрытая цветной оболочкой. 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9. Пробки.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Пробки-стандарт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от пластиковых бутылок с газированной, минеральной водой и пробки малые меньшего диаметра от емкостей с подсолнечным маслом и соком.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10. Колпачки. Малых размеров от тюбиков с зубной пастой, кремов.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11. Крышки. Крышки большого размера от ёмкостей из-под шоколадной пасты, майонеза и т.д.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12. Бусинки: округлые, овальные бусинки от старых бус, резинок для волос.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• 13. Пластилин. Используются ранее использованные в лепке кусочки. </a:t>
            </a:r>
          </a:p>
          <a:p>
            <a:pPr marL="0" marR="0" lvl="0" indent="2270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• 14. Фломастеры, которые отслужили срок использования в рисовании.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215</TotalTime>
  <Words>1117</Words>
  <Application>Microsoft Office PowerPoint</Application>
  <PresentationFormat>Экран (4:3)</PresentationFormat>
  <Paragraphs>96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Nikita</dc:creator>
  <cp:lastModifiedBy>JuiS</cp:lastModifiedBy>
  <cp:revision>25</cp:revision>
  <dcterms:created xsi:type="dcterms:W3CDTF">2021-10-13T16:22:37Z</dcterms:created>
  <dcterms:modified xsi:type="dcterms:W3CDTF">2023-01-29T11:43:11Z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1398438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