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834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86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63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58620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6555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378604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3444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7978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6703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346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722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98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117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16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180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98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04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1F0FA7E-9D9A-49D6-81D7-B701FA9550A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D29B1F2-BA51-41C7-9114-C4E030078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9155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600" dirty="0"/>
              <a:t> </a:t>
            </a:r>
            <a:r>
              <a:rPr lang="ru-RU" sz="3600" b="1" dirty="0"/>
              <a:t>Изобразительная </a:t>
            </a:r>
            <a:r>
              <a:rPr lang="ru-RU" sz="3600" b="1" dirty="0" smtClean="0"/>
              <a:t>деятельность для детей 5-6 лет </a:t>
            </a:r>
            <a:r>
              <a:rPr lang="ru-RU" sz="3600" b="1" dirty="0"/>
              <a:t>и их родителей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АППИКАЦИЯ </a:t>
            </a:r>
            <a:r>
              <a:rPr lang="ru-RU" sz="3600" b="1" i="1" dirty="0"/>
              <a:t>на </a:t>
            </a:r>
            <a:r>
              <a:rPr lang="ru-RU" sz="3600" b="1" i="1" dirty="0" smtClean="0"/>
              <a:t>тему:</a:t>
            </a:r>
            <a:br>
              <a:rPr lang="ru-RU" sz="3600" b="1" i="1" dirty="0" smtClean="0"/>
            </a:br>
            <a:r>
              <a:rPr lang="ru-RU" sz="3600" b="1" i="1" dirty="0" smtClean="0"/>
              <a:t> «Мишка и его друзья»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90452" y="4421382"/>
            <a:ext cx="6400800" cy="1947333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</a:rPr>
              <a:t>Подготовила: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Елисеева О. Н., воспитатель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МАОУ ДС № 80 «Песенка»</a:t>
            </a:r>
          </a:p>
          <a:p>
            <a:pPr algn="r"/>
            <a:endParaRPr lang="ru-RU" b="1" dirty="0"/>
          </a:p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bg1"/>
                </a:solidFill>
              </a:rPr>
              <a:t>2021 г.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03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206" y="394637"/>
            <a:ext cx="8565665" cy="309933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- А теперь </a:t>
            </a:r>
            <a:r>
              <a:rPr lang="ru-RU" b="1" dirty="0" smtClean="0">
                <a:solidFill>
                  <a:schemeClr val="bg1"/>
                </a:solidFill>
              </a:rPr>
              <a:t>приступайте </a:t>
            </a:r>
            <a:r>
              <a:rPr lang="ru-RU" b="1" dirty="0">
                <a:solidFill>
                  <a:schemeClr val="bg1"/>
                </a:solidFill>
              </a:rPr>
              <a:t>к </a:t>
            </a:r>
            <a:r>
              <a:rPr lang="ru-RU" b="1" dirty="0" smtClean="0">
                <a:solidFill>
                  <a:schemeClr val="bg1"/>
                </a:solidFill>
              </a:rPr>
              <a:t>работе</a:t>
            </a:r>
            <a:r>
              <a:rPr lang="ru-RU" b="1" dirty="0">
                <a:solidFill>
                  <a:schemeClr val="bg1"/>
                </a:solidFill>
              </a:rPr>
              <a:t>!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-Надеюсь У </a:t>
            </a:r>
            <a:r>
              <a:rPr lang="ru-RU" b="1" dirty="0">
                <a:solidFill>
                  <a:schemeClr val="bg1"/>
                </a:solidFill>
              </a:rPr>
              <a:t>вас </a:t>
            </a:r>
            <a:r>
              <a:rPr lang="ru-RU" b="1" dirty="0" smtClean="0">
                <a:solidFill>
                  <a:schemeClr val="bg1"/>
                </a:solidFill>
              </a:rPr>
              <a:t>получатся </a:t>
            </a:r>
            <a:r>
              <a:rPr lang="ru-RU" b="1" dirty="0">
                <a:solidFill>
                  <a:schemeClr val="bg1"/>
                </a:solidFill>
              </a:rPr>
              <a:t>очень симпатичные </a:t>
            </a:r>
            <a:r>
              <a:rPr lang="ru-RU" b="1" dirty="0" smtClean="0">
                <a:solidFill>
                  <a:schemeClr val="bg1"/>
                </a:solidFill>
              </a:rPr>
              <a:t>мишутки!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/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Аппликация. Мишка. - Поделки - Страна Ма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5477" y="1366787"/>
            <a:ext cx="3667227" cy="518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Аппликация «Косолапый мишка» | Аппликаци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59" y="2158073"/>
            <a:ext cx="3163619" cy="4249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Фотоотчет о выставке «Аппликации из геометрических фигур». Воспитателям  детских садов, школьным учителям и педагогам - Маам.р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22390" y="2158073"/>
            <a:ext cx="3158570" cy="4230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26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4775" y="1232035"/>
            <a:ext cx="12378087" cy="470461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</a:rPr>
              <a:t>Спасибо за внимание!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24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394" y="0"/>
            <a:ext cx="103143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Здравствуйте, мальчишки и девчонки, а также их родители!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6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Сегодня мы с вами займёмся аппликацией</a:t>
            </a:r>
            <a:endParaRPr lang="ru-RU" sz="3600" b="0" i="0" u="none" strike="noStrike" baseline="0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3600" b="1" i="0" u="none" strike="noStrike" baseline="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 для этого нам понадобится:</a:t>
            </a:r>
          </a:p>
          <a:p>
            <a:r>
              <a:rPr lang="ru-RU" sz="2400" dirty="0"/>
              <a:t> </a:t>
            </a:r>
          </a:p>
          <a:p>
            <a:r>
              <a:rPr lang="ru-RU" sz="2400" dirty="0" smtClean="0"/>
              <a:t>- Бумага </a:t>
            </a:r>
            <a:r>
              <a:rPr lang="ru-RU" sz="2400" dirty="0"/>
              <a:t>белая 1/2 альбомного листа для фона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 - прямоугольники, </a:t>
            </a:r>
            <a:r>
              <a:rPr lang="ru-RU" sz="2400" dirty="0"/>
              <a:t>квадрат из цветной </a:t>
            </a:r>
            <a:r>
              <a:rPr lang="ru-RU" sz="2400" dirty="0" smtClean="0"/>
              <a:t>бумаги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для вырезывания </a:t>
            </a:r>
            <a:r>
              <a:rPr lang="ru-RU" sz="2400" dirty="0" smtClean="0"/>
              <a:t>  фигуры </a:t>
            </a:r>
            <a:r>
              <a:rPr lang="ru-RU" sz="2400" dirty="0"/>
              <a:t>мишки, </a:t>
            </a:r>
            <a:endParaRPr lang="ru-RU" sz="2400" dirty="0" smtClean="0"/>
          </a:p>
          <a:p>
            <a:r>
              <a:rPr lang="ru-RU" sz="2400" dirty="0" smtClean="0"/>
              <a:t>- ножницы</a:t>
            </a:r>
            <a:r>
              <a:rPr lang="ru-RU" sz="2400" dirty="0"/>
              <a:t>, </a:t>
            </a:r>
            <a:endParaRPr lang="ru-RU" sz="2400" dirty="0" smtClean="0"/>
          </a:p>
          <a:p>
            <a:r>
              <a:rPr lang="ru-RU" sz="2400" dirty="0" smtClean="0"/>
              <a:t>- клей,</a:t>
            </a:r>
          </a:p>
          <a:p>
            <a:r>
              <a:rPr lang="ru-RU" sz="2400" dirty="0" smtClean="0"/>
              <a:t>- кисть </a:t>
            </a:r>
            <a:r>
              <a:rPr lang="ru-RU" sz="2400" dirty="0"/>
              <a:t>для клея, </a:t>
            </a:r>
            <a:endParaRPr lang="ru-RU" sz="2400" dirty="0" smtClean="0"/>
          </a:p>
          <a:p>
            <a:pPr marL="342900" indent="-342900">
              <a:buFontTx/>
              <a:buChar char="-"/>
            </a:pPr>
            <a:r>
              <a:rPr lang="ru-RU" sz="2400" dirty="0" smtClean="0"/>
              <a:t>подставка </a:t>
            </a:r>
            <a:r>
              <a:rPr lang="ru-RU" sz="2400" dirty="0"/>
              <a:t>для кисти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- клеёнка</a:t>
            </a:r>
            <a:r>
              <a:rPr lang="ru-RU" sz="2400" dirty="0"/>
              <a:t>, салфетка</a:t>
            </a:r>
            <a:r>
              <a:rPr lang="ru-RU" sz="2400" dirty="0" smtClean="0"/>
              <a:t>,</a:t>
            </a:r>
          </a:p>
          <a:p>
            <a:pPr marL="342900" indent="-342900">
              <a:buFontTx/>
              <a:buChar char="-"/>
            </a:pPr>
            <a:r>
              <a:rPr lang="ru-RU" sz="2400" dirty="0" smtClean="0"/>
              <a:t>чёрный фломастер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(для рисования мордочки)</a:t>
            </a:r>
          </a:p>
        </p:txBody>
      </p:sp>
    </p:spTree>
    <p:extLst>
      <p:ext uri="{BB962C8B-B14F-4D97-AF65-F5344CB8AC3E}">
        <p14:creationId xmlns:p14="http://schemas.microsoft.com/office/powerpoint/2010/main" val="283660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402883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А кого мы будем делать вы узнаете, если отгадаете загадку: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1917" y="2329314"/>
            <a:ext cx="8326670" cy="2974207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Неуклюжий, косолапый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Зиму всю сосёт он лапу.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ест малину, мёд</a:t>
            </a:r>
          </a:p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 лесу всегда живёт. (медведь)</a:t>
            </a:r>
          </a:p>
          <a:p>
            <a:pPr algn="ctr"/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59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514" y="493295"/>
            <a:ext cx="11386685" cy="145100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>
                <a:solidFill>
                  <a:schemeClr val="bg1"/>
                </a:solidFill>
              </a:rPr>
              <a:t/>
            </a:r>
            <a:br>
              <a:rPr lang="ru-RU" sz="4000" b="1" dirty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-</a:t>
            </a:r>
            <a:r>
              <a:rPr lang="ru-RU" sz="4000" b="1" dirty="0">
                <a:solidFill>
                  <a:schemeClr val="bg1"/>
                </a:solidFill>
              </a:rPr>
              <a:t>Молодцы! </a:t>
            </a:r>
            <a:r>
              <a:rPr lang="ru-RU" sz="4000" b="1" dirty="0" smtClean="0">
                <a:solidFill>
                  <a:schemeClr val="bg1"/>
                </a:solidFill>
              </a:rPr>
              <a:t>  Правильно</a:t>
            </a:r>
            <a:r>
              <a:rPr lang="ru-RU" sz="4000" b="1" dirty="0">
                <a:solidFill>
                  <a:schemeClr val="bg1"/>
                </a:solidFill>
              </a:rPr>
              <a:t>, это </a:t>
            </a:r>
            <a:r>
              <a:rPr lang="ru-RU" sz="4000" b="1" dirty="0" smtClean="0">
                <a:solidFill>
                  <a:schemeClr val="bg1"/>
                </a:solidFill>
              </a:rPr>
              <a:t>медведь.</a:t>
            </a:r>
            <a:r>
              <a:rPr lang="ru-RU" sz="4000" b="1" dirty="0">
                <a:solidFill>
                  <a:schemeClr val="bg1"/>
                </a:solidFill>
              </a:rPr>
              <a:t/>
            </a:r>
            <a:br>
              <a:rPr lang="ru-RU" sz="4000" b="1" dirty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66045" y="2209799"/>
            <a:ext cx="5399773" cy="2091267"/>
          </a:xfrm>
        </p:spPr>
        <p:txBody>
          <a:bodyPr>
            <a:normAutofit lnSpcReduction="10000"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-Кто из вас не знает медведя? Какой он</a:t>
            </a:r>
            <a:r>
              <a:rPr lang="ru-RU" sz="3200" b="1" dirty="0" smtClean="0">
                <a:solidFill>
                  <a:schemeClr val="bg1"/>
                </a:solidFill>
              </a:rPr>
              <a:t>?</a:t>
            </a:r>
            <a:r>
              <a:rPr lang="ru-RU" sz="3200" b="1" dirty="0">
                <a:solidFill>
                  <a:schemeClr val="bg1"/>
                </a:solidFill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</a:rPr>
              <a:t>–(Большой</a:t>
            </a:r>
            <a:r>
              <a:rPr lang="ru-RU" sz="3200" b="1" dirty="0">
                <a:solidFill>
                  <a:schemeClr val="bg1"/>
                </a:solidFill>
              </a:rPr>
              <a:t>, неуклюжий, косолапый</a:t>
            </a:r>
            <a:r>
              <a:rPr lang="ru-RU" sz="3200" b="1" dirty="0" smtClean="0">
                <a:solidFill>
                  <a:schemeClr val="bg1"/>
                </a:solidFill>
              </a:rPr>
              <a:t>.)</a:t>
            </a:r>
            <a:endParaRPr lang="ru-RU" sz="3200" b="1" dirty="0">
              <a:solidFill>
                <a:schemeClr val="bg1"/>
              </a:solidFill>
            </a:endParaRPr>
          </a:p>
          <a:p>
            <a:endParaRPr lang="ru-RU" sz="3200" dirty="0"/>
          </a:p>
          <a:p>
            <a:endParaRPr lang="ru-RU" dirty="0"/>
          </a:p>
        </p:txBody>
      </p:sp>
      <p:pic>
        <p:nvPicPr>
          <p:cNvPr id="8" name="Объект 7" descr="Бурый медведь: характеристика хищника, где обитают в природе, особенности  питания и размножения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753" y="1792509"/>
            <a:ext cx="5986914" cy="39537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891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67073" y="685800"/>
            <a:ext cx="4716379" cy="1371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-Медведь герой многих мультфильмов и сказок. Ребята, а давайте назовём сказки, где медведь - персонаж этих сказок.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800" b="1" dirty="0">
                <a:solidFill>
                  <a:schemeClr val="bg1"/>
                </a:solidFill>
              </a:rPr>
              <a:t>(«Колобок», «Теремок», «Маша и медведь», «Вершки и корешки», «Три медведя»)</a:t>
            </a:r>
          </a:p>
          <a:p>
            <a:endParaRPr lang="ru-RU" dirty="0"/>
          </a:p>
        </p:txBody>
      </p:sp>
      <p:pic>
        <p:nvPicPr>
          <p:cNvPr id="2050" name="Picture 2" descr="Колобок сказка рисунок картинки, стоковые фото Колобок сказка рисунок |  Depositphoto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5808" y="3966409"/>
            <a:ext cx="3176720" cy="265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нига &amp;quot;Вершки и корешки&amp;quot; – купить книгу ISBN 978-5-7833-1858-0 с быстрой  доставкой в интернет-магазине OZON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3411" y="300789"/>
            <a:ext cx="2997949" cy="351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Маша и Медведь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0044" y="3378467"/>
            <a:ext cx="3061213" cy="292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нижка-картонка Три медведя | 978-5-378-30757-9 | St-Petersbur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012" y="70428"/>
            <a:ext cx="2740878" cy="3743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Теремок - Сказки для детей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5767" y="4052235"/>
            <a:ext cx="3923215" cy="276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7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4269" y="685800"/>
            <a:ext cx="6660683" cy="1371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-А сегодня пришёл к нам в гости вот какой мишутка. И зовут его Сладкоежка. Как вы думаете почему?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63056" y="2209799"/>
            <a:ext cx="7528943" cy="2091267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- Давайте рассмотрим моего Мишутку. Какой он, что есть у мишутки?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(-</a:t>
            </a:r>
            <a:r>
              <a:rPr lang="ru-RU" b="1" dirty="0">
                <a:solidFill>
                  <a:schemeClr val="bg1"/>
                </a:solidFill>
              </a:rPr>
              <a:t>Голова</a:t>
            </a:r>
            <a:r>
              <a:rPr lang="ru-RU" b="1" dirty="0" smtClean="0">
                <a:solidFill>
                  <a:schemeClr val="bg1"/>
                </a:solidFill>
              </a:rPr>
              <a:t>.) -</a:t>
            </a:r>
            <a:r>
              <a:rPr lang="ru-RU" b="1" dirty="0">
                <a:solidFill>
                  <a:schemeClr val="bg1"/>
                </a:solidFill>
              </a:rPr>
              <a:t>Какой она формы</a:t>
            </a:r>
            <a:r>
              <a:rPr lang="ru-RU" b="1" dirty="0" smtClean="0">
                <a:solidFill>
                  <a:schemeClr val="bg1"/>
                </a:solidFill>
              </a:rPr>
              <a:t>? (-</a:t>
            </a:r>
            <a:r>
              <a:rPr lang="ru-RU" b="1" dirty="0">
                <a:solidFill>
                  <a:schemeClr val="bg1"/>
                </a:solidFill>
              </a:rPr>
              <a:t>Круглой</a:t>
            </a:r>
            <a:r>
              <a:rPr lang="ru-RU" b="1" dirty="0" smtClean="0">
                <a:solidFill>
                  <a:schemeClr val="bg1"/>
                </a:solidFill>
              </a:rPr>
              <a:t>.)-</a:t>
            </a:r>
            <a:r>
              <a:rPr lang="ru-RU" b="1" dirty="0">
                <a:solidFill>
                  <a:schemeClr val="bg1"/>
                </a:solidFill>
              </a:rPr>
              <a:t>Что есть на голове?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(-</a:t>
            </a:r>
            <a:r>
              <a:rPr lang="ru-RU" b="1" dirty="0">
                <a:solidFill>
                  <a:schemeClr val="bg1"/>
                </a:solidFill>
              </a:rPr>
              <a:t>Уши, глаза, нос, рот</a:t>
            </a:r>
            <a:r>
              <a:rPr lang="ru-RU" b="1" dirty="0" smtClean="0">
                <a:solidFill>
                  <a:schemeClr val="bg1"/>
                </a:solidFill>
              </a:rPr>
              <a:t>.)-</a:t>
            </a:r>
            <a:r>
              <a:rPr lang="ru-RU" b="1" dirty="0">
                <a:solidFill>
                  <a:schemeClr val="bg1"/>
                </a:solidFill>
              </a:rPr>
              <a:t>Что ещё есть у мишки</a:t>
            </a:r>
            <a:r>
              <a:rPr lang="ru-RU" b="1" dirty="0" smtClean="0">
                <a:solidFill>
                  <a:schemeClr val="bg1"/>
                </a:solidFill>
              </a:rPr>
              <a:t>? (-</a:t>
            </a:r>
            <a:r>
              <a:rPr lang="ru-RU" b="1" dirty="0">
                <a:solidFill>
                  <a:schemeClr val="bg1"/>
                </a:solidFill>
              </a:rPr>
              <a:t>Туловище</a:t>
            </a:r>
            <a:r>
              <a:rPr lang="ru-RU" b="1" dirty="0" smtClean="0">
                <a:solidFill>
                  <a:schemeClr val="bg1"/>
                </a:solidFill>
              </a:rPr>
              <a:t>.)-</a:t>
            </a:r>
            <a:r>
              <a:rPr lang="ru-RU" b="1" dirty="0">
                <a:solidFill>
                  <a:schemeClr val="bg1"/>
                </a:solidFill>
              </a:rPr>
              <a:t>Какой оно формы?</a:t>
            </a:r>
          </a:p>
          <a:p>
            <a:r>
              <a:rPr lang="ru-RU" b="1" dirty="0">
                <a:solidFill>
                  <a:schemeClr val="bg1"/>
                </a:solidFill>
              </a:rPr>
              <a:t>(</a:t>
            </a:r>
            <a:r>
              <a:rPr lang="ru-RU" b="1" dirty="0" smtClean="0">
                <a:solidFill>
                  <a:schemeClr val="bg1"/>
                </a:solidFill>
              </a:rPr>
              <a:t>-Овальной.) -</a:t>
            </a:r>
            <a:r>
              <a:rPr lang="ru-RU" b="1" dirty="0">
                <a:solidFill>
                  <a:schemeClr val="bg1"/>
                </a:solidFill>
              </a:rPr>
              <a:t>Что больше, голова или туловище</a:t>
            </a:r>
            <a:r>
              <a:rPr lang="ru-RU" b="1" dirty="0" smtClean="0">
                <a:solidFill>
                  <a:schemeClr val="bg1"/>
                </a:solidFill>
              </a:rPr>
              <a:t>?(-Туловище.)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-</a:t>
            </a:r>
            <a:r>
              <a:rPr lang="ru-RU" b="1" dirty="0">
                <a:solidFill>
                  <a:schemeClr val="bg1"/>
                </a:solidFill>
              </a:rPr>
              <a:t>Что ещё есть</a:t>
            </a:r>
            <a:r>
              <a:rPr lang="ru-RU" b="1" dirty="0" smtClean="0">
                <a:solidFill>
                  <a:schemeClr val="bg1"/>
                </a:solidFill>
              </a:rPr>
              <a:t>?(-</a:t>
            </a:r>
            <a:r>
              <a:rPr lang="ru-RU" b="1" dirty="0">
                <a:solidFill>
                  <a:schemeClr val="bg1"/>
                </a:solidFill>
              </a:rPr>
              <a:t>Лапы</a:t>
            </a:r>
            <a:r>
              <a:rPr lang="ru-RU" b="1" dirty="0" smtClean="0">
                <a:solidFill>
                  <a:schemeClr val="bg1"/>
                </a:solidFill>
              </a:rPr>
              <a:t>.)</a:t>
            </a:r>
            <a:endParaRPr lang="ru-RU" b="1" dirty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-</a:t>
            </a:r>
            <a:r>
              <a:rPr lang="ru-RU" b="1" dirty="0">
                <a:solidFill>
                  <a:schemeClr val="bg1"/>
                </a:solidFill>
              </a:rPr>
              <a:t>Ребята, а хотите моему мишутки сделать друзей?</a:t>
            </a:r>
          </a:p>
          <a:p>
            <a:endParaRPr lang="ru-RU" sz="1400" dirty="0"/>
          </a:p>
        </p:txBody>
      </p:sp>
      <p:pic>
        <p:nvPicPr>
          <p:cNvPr id="5" name="Объект 4" descr="Аппликация МЕДВЕДЬ (44 шаблона с МИШКАМИ). | Семейная Кучка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657" y="685800"/>
            <a:ext cx="4343400" cy="4876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54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22811" y="240632"/>
            <a:ext cx="7068135" cy="45853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</a:rPr>
              <a:t>-Скажите</a:t>
            </a:r>
            <a:r>
              <a:rPr lang="ru-RU" sz="1600" b="1" dirty="0">
                <a:solidFill>
                  <a:schemeClr val="bg1"/>
                </a:solidFill>
              </a:rPr>
              <a:t>, из какой геометрической фигуры мы будем вырезывать </a:t>
            </a:r>
            <a:r>
              <a:rPr lang="ru-RU" sz="1600" b="1" dirty="0" smtClean="0">
                <a:solidFill>
                  <a:schemeClr val="bg1"/>
                </a:solidFill>
              </a:rPr>
              <a:t>голову? (- из квадрата)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</a:rPr>
              <a:t>-Правильно </a:t>
            </a:r>
            <a:r>
              <a:rPr lang="ru-RU" sz="1600" b="1" dirty="0">
                <a:solidFill>
                  <a:schemeClr val="bg1"/>
                </a:solidFill>
              </a:rPr>
              <a:t>круг мы с вами вырезываем из квадрата, путём закругления всех уголков- это будет у нас голова.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</a:rPr>
              <a:t>- Расскажите, из какой геометрической фигуры мы будем вырезывать с вами туловище</a:t>
            </a:r>
            <a:r>
              <a:rPr lang="ru-RU" sz="1600" b="1" dirty="0" smtClean="0">
                <a:solidFill>
                  <a:schemeClr val="bg1"/>
                </a:solidFill>
              </a:rPr>
              <a:t>?(- </a:t>
            </a:r>
            <a:r>
              <a:rPr lang="ru-RU" sz="1600" b="1" dirty="0">
                <a:solidFill>
                  <a:schemeClr val="bg1"/>
                </a:solidFill>
              </a:rPr>
              <a:t>Из прямоугольника</a:t>
            </a:r>
            <a:r>
              <a:rPr lang="ru-RU" sz="1600" b="1" dirty="0" smtClean="0">
                <a:solidFill>
                  <a:schemeClr val="bg1"/>
                </a:solidFill>
              </a:rPr>
              <a:t>.)</a:t>
            </a:r>
            <a:endParaRPr lang="ru-RU" sz="1600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</a:rPr>
              <a:t>- </a:t>
            </a:r>
            <a:r>
              <a:rPr lang="ru-RU" sz="1600" b="1" dirty="0">
                <a:solidFill>
                  <a:schemeClr val="bg1"/>
                </a:solidFill>
              </a:rPr>
              <a:t>Молодцы, овал мы вырезаем из прямоугольника, путём закругления всех уголков</a:t>
            </a:r>
            <a:r>
              <a:rPr lang="ru-RU" sz="1600" b="1" dirty="0" smtClean="0">
                <a:solidFill>
                  <a:schemeClr val="bg1"/>
                </a:solidFill>
              </a:rPr>
              <a:t>. -</a:t>
            </a:r>
            <a:r>
              <a:rPr lang="ru-RU" sz="1600" b="1" dirty="0">
                <a:solidFill>
                  <a:schemeClr val="bg1"/>
                </a:solidFill>
              </a:rPr>
              <a:t>Что нам осталось вырезать</a:t>
            </a:r>
            <a:r>
              <a:rPr lang="ru-RU" sz="1600" b="1" dirty="0" smtClean="0">
                <a:solidFill>
                  <a:schemeClr val="bg1"/>
                </a:solidFill>
              </a:rPr>
              <a:t>?(-</a:t>
            </a:r>
            <a:r>
              <a:rPr lang="ru-RU" sz="1600" b="1" dirty="0">
                <a:solidFill>
                  <a:schemeClr val="bg1"/>
                </a:solidFill>
              </a:rPr>
              <a:t>Лапы</a:t>
            </a:r>
            <a:r>
              <a:rPr lang="ru-RU" sz="1600" b="1" dirty="0" smtClean="0">
                <a:solidFill>
                  <a:schemeClr val="bg1"/>
                </a:solidFill>
              </a:rPr>
              <a:t>.)</a:t>
            </a:r>
            <a:endParaRPr lang="ru-RU" sz="1600" b="1" dirty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</a:rPr>
              <a:t>-</a:t>
            </a:r>
            <a:r>
              <a:rPr lang="ru-RU" sz="1600" b="1" dirty="0">
                <a:solidFill>
                  <a:schemeClr val="bg1"/>
                </a:solidFill>
              </a:rPr>
              <a:t>Обратите внимание, лапы у медведя одинаковой длины, чтобы они получились одинаковые, надо полоску сложить пополам, уголочек к уголку. После этого мы закруглим с помощью ножниц все уголочки детали, точно так же мы сделаем задние лапы.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</a:rPr>
              <a:t>- Ребята, мы еще забыли про уши. Как вы думаете, как можно сделать ушки?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</a:rPr>
              <a:t>- </a:t>
            </a:r>
            <a:r>
              <a:rPr lang="ru-RU" sz="1600" b="1" dirty="0">
                <a:solidFill>
                  <a:schemeClr val="bg1"/>
                </a:solidFill>
              </a:rPr>
              <a:t>Правильно, нужно вырезать из маленького квадрата круг и разрезать его пополам.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chemeClr val="bg1"/>
                </a:solidFill>
              </a:rPr>
              <a:t>- Вырезанные детали расположим на бумаге для наклеивания, после этого приступим к их последовательному наклеиванию. После того как вы справитесь с заданием, вам останется нарисовать мордочку своему медвежонку, для улучшения образа (глазки, нос, рот)</a:t>
            </a:r>
          </a:p>
          <a:p>
            <a:endParaRPr lang="ru-RU" sz="1600" dirty="0"/>
          </a:p>
        </p:txBody>
      </p:sp>
      <p:pic>
        <p:nvPicPr>
          <p:cNvPr id="5" name="Рисунок 4" descr="Конспект занятия по аппликации в средней группе &amp;quot;Мишка в гостях у ребят&amp;quot;"/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47" r="1747"/>
          <a:stretch>
            <a:fillRect/>
          </a:stretch>
        </p:blipFill>
        <p:spPr bwMode="auto">
          <a:xfrm>
            <a:off x="211755" y="240631"/>
            <a:ext cx="4511055" cy="6429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413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6892" y="741145"/>
            <a:ext cx="6535553" cy="1395663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- Хорошо! Но прежде, чем мы начнем работать, давайте вспомним, правила работы с ножницами: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82138" y="2777067"/>
            <a:ext cx="6833937" cy="3392728"/>
          </a:xfrm>
        </p:spPr>
        <p:txBody>
          <a:bodyPr>
            <a:normAutofit fontScale="55000" lnSpcReduction="20000"/>
          </a:bodyPr>
          <a:lstStyle/>
          <a:p>
            <a:r>
              <a:rPr lang="ru-RU" sz="4200" b="1" dirty="0">
                <a:solidFill>
                  <a:schemeClr val="bg1"/>
                </a:solidFill>
              </a:rPr>
              <a:t>-Передавать ножницы нужно кольцами вперед с сомкнутыми лезвиями.</a:t>
            </a:r>
          </a:p>
          <a:p>
            <a:r>
              <a:rPr lang="ru-RU" sz="4200" b="1" dirty="0">
                <a:solidFill>
                  <a:schemeClr val="bg1"/>
                </a:solidFill>
              </a:rPr>
              <a:t>-При работе с ножницами необходимо следить за движением и положением лезвий во время работы.</a:t>
            </a:r>
          </a:p>
          <a:p>
            <a:r>
              <a:rPr lang="ru-RU" sz="4200" b="1" dirty="0">
                <a:solidFill>
                  <a:schemeClr val="bg1"/>
                </a:solidFill>
              </a:rPr>
              <a:t>-Нельзя держать ножницы лезвием вверх.</a:t>
            </a:r>
          </a:p>
          <a:p>
            <a:r>
              <a:rPr lang="ru-RU" sz="4200" b="1" dirty="0">
                <a:solidFill>
                  <a:schemeClr val="bg1"/>
                </a:solidFill>
              </a:rPr>
              <a:t>- Молодцы!</a:t>
            </a:r>
          </a:p>
          <a:p>
            <a:endParaRPr lang="ru-RU" dirty="0"/>
          </a:p>
        </p:txBody>
      </p:sp>
      <p:pic>
        <p:nvPicPr>
          <p:cNvPr id="14" name="Рисунок 13" descr="Консультация для родителей &amp;quot;Как научить детей работать с ножницами&amp;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78" y="741145"/>
            <a:ext cx="4851133" cy="52938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559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0619" y="490888"/>
            <a:ext cx="7584707" cy="128978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Давайте перед работой разомнемся:</a:t>
            </a:r>
            <a:br>
              <a:rPr lang="ru-RU" b="1" dirty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0619" y="1578543"/>
            <a:ext cx="7921591" cy="4841507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«Мишка» (С. Ермакова)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Две ладошки — два домишки, (Сжимать и разжимать кулачки)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Там живут бродяги — мишки. (Имитация ходьбы медведя)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Вот поспят они немножко (Присесть на корточки, руки под щёчку)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И помчатся по дорожкам (Бег на месте)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А дорожки — две руки, (Сомкнутыми пальцами одной руки поглаживать внутреннюю сторону предплечья от локтевого сустава до запястья, затем делать то же </a:t>
            </a:r>
            <a:r>
              <a:rPr lang="ru-RU" b="1" dirty="0" smtClean="0">
                <a:solidFill>
                  <a:schemeClr val="bg1"/>
                </a:solidFill>
              </a:rPr>
              <a:t>самое другой </a:t>
            </a:r>
            <a:r>
              <a:rPr lang="ru-RU" b="1" dirty="0">
                <a:solidFill>
                  <a:schemeClr val="bg1"/>
                </a:solidFill>
              </a:rPr>
              <a:t>рукой.)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Ну-ка, мишкам помоги: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Их на санки посади,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</a:rPr>
              <a:t>По дорожкам прокати!</a:t>
            </a:r>
          </a:p>
          <a:p>
            <a:endParaRPr lang="ru-RU" dirty="0"/>
          </a:p>
        </p:txBody>
      </p:sp>
      <p:pic>
        <p:nvPicPr>
          <p:cNvPr id="5122" name="Picture 2" descr="Конспект и презентация к интегрированному занятию в средней групп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629" y="1549667"/>
            <a:ext cx="4042611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382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85</TotalTime>
  <Words>583</Words>
  <Application>Microsoft Office PowerPoint</Application>
  <PresentationFormat>Широкоэкранный</PresentationFormat>
  <Paragraphs>59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Century Gothic</vt:lpstr>
      <vt:lpstr>Times New Roman</vt:lpstr>
      <vt:lpstr>Wingdings 3</vt:lpstr>
      <vt:lpstr>Сектор</vt:lpstr>
      <vt:lpstr>  Изобразительная деятельность для детей 5-6 лет и их родителей  АППИКАЦИЯ на тему:  «Мишка и его друзья» </vt:lpstr>
      <vt:lpstr>Презентация PowerPoint</vt:lpstr>
      <vt:lpstr>А кого мы будем делать вы узнаете, если отгадаете загадку: </vt:lpstr>
      <vt:lpstr>   -Молодцы!   Правильно, это медведь. </vt:lpstr>
      <vt:lpstr>-Медведь герой многих мультфильмов и сказок. Ребята, а давайте назовём сказки, где медведь - персонаж этих сказок. </vt:lpstr>
      <vt:lpstr>-А сегодня пришёл к нам в гости вот какой мишутка. И зовут его Сладкоежка. Как вы думаете почему? </vt:lpstr>
      <vt:lpstr>Презентация PowerPoint</vt:lpstr>
      <vt:lpstr>- Хорошо! Но прежде, чем мы начнем работать, давайте вспомним, правила работы с ножницами: </vt:lpstr>
      <vt:lpstr>Давайте перед работой разомнемся: </vt:lpstr>
      <vt:lpstr>- А теперь приступайте к работе!  -Надеюсь У вас получатся очень симпатичные мишутки!  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Изобразительная деятельность для детей  5-6 лет и их родителей  АППИКАЦИЯ на тему «Мишка и его друзья»</dc:title>
  <dc:creator>xxx</dc:creator>
  <cp:lastModifiedBy>xxx</cp:lastModifiedBy>
  <cp:revision>10</cp:revision>
  <dcterms:created xsi:type="dcterms:W3CDTF">2021-11-01T15:13:50Z</dcterms:created>
  <dcterms:modified xsi:type="dcterms:W3CDTF">2023-01-29T15:29:45Z</dcterms:modified>
</cp:coreProperties>
</file>