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67" autoAdjust="0"/>
    <p:restoredTop sz="94660"/>
  </p:normalViewPr>
  <p:slideViewPr>
    <p:cSldViewPr>
      <p:cViewPr>
        <p:scale>
          <a:sx n="100" d="100"/>
          <a:sy n="100" d="100"/>
        </p:scale>
        <p:origin x="-2106" y="-77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821B4B-7627-4203-ABEF-BD6EB8C7CC8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7B06B8-9A6B-422B-B8AC-79A44BA1D3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234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</a:t>
            </a:r>
            <a:r>
              <a:rPr lang="ru-RU" baseline="0" dirty="0"/>
              <a:t> заводи вредных привычек</a:t>
            </a:r>
            <a:r>
              <a:rPr lang="ru-RU" dirty="0"/>
              <a:t>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42327-EAB3-4B07-9FDF-0FB1C17C4E5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</a:t>
            </a:r>
            <a:r>
              <a:rPr lang="ru-RU" baseline="0" dirty="0"/>
              <a:t> заводи вредных привычек</a:t>
            </a:r>
            <a:r>
              <a:rPr lang="ru-RU" dirty="0"/>
              <a:t>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42327-EAB3-4B07-9FDF-0FB1C17C4E5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214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</a:t>
            </a:r>
            <a:r>
              <a:rPr lang="ru-RU" baseline="0" dirty="0"/>
              <a:t> заводи вредных привычек</a:t>
            </a:r>
            <a:r>
              <a:rPr lang="ru-RU" dirty="0"/>
              <a:t>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42327-EAB3-4B07-9FDF-0FB1C17C4E5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75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</a:t>
            </a:r>
            <a:r>
              <a:rPr lang="ru-RU" baseline="0" dirty="0"/>
              <a:t> заводи вредных привычек</a:t>
            </a:r>
            <a:r>
              <a:rPr lang="ru-RU" dirty="0"/>
              <a:t>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42327-EAB3-4B07-9FDF-0FB1C17C4E5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056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Не</a:t>
            </a:r>
            <a:r>
              <a:rPr lang="ru-RU" baseline="0" dirty="0"/>
              <a:t> заводи вредных привычек</a:t>
            </a:r>
            <a:r>
              <a:rPr lang="ru-RU" dirty="0"/>
              <a:t>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B42327-EAB3-4B07-9FDF-0FB1C17C4E5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18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487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507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029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853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0842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932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424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12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465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956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45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ED25ED-12C1-49B8-91D7-01A8385CD6F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301A1-7E3D-4417-AFDE-14AE06366F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892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microsoft.com/office/2007/relationships/hdphoto" Target="../media/hdphoto2.wdp"/><Relationship Id="rId10" Type="http://schemas.openxmlformats.org/officeDocument/2006/relationships/image" Target="../media/image33.png"/><Relationship Id="rId4" Type="http://schemas.openxmlformats.org/officeDocument/2006/relationships/image" Target="../media/image30.png"/><Relationship Id="rId9" Type="http://schemas.microsoft.com/office/2007/relationships/hdphoto" Target="../media/hdphoto4.wdp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7573" y="2864256"/>
            <a:ext cx="1013013" cy="1811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2" descr="C:\Users\Наталья\Desktop\муравей и черепаха\черепаха.png">
            <a:extLst>
              <a:ext uri="{FF2B5EF4-FFF2-40B4-BE49-F238E27FC236}">
                <a16:creationId xmlns="" xmlns:a16="http://schemas.microsoft.com/office/drawing/2014/main" id="{890CADAB-85B5-44B8-BE13-DB4D4B36F7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41831">
            <a:off x="7258710" y="2953309"/>
            <a:ext cx="1640865" cy="1578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Имбирные пряники Дорожные знаки, 7 см – заказать на Ярмарке Мастеров –  3O5LXRU | Набор пряников, Москва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1419622"/>
            <a:ext cx="4608512" cy="344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339502"/>
            <a:ext cx="6023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ДОРОЖНЫЕ ЗНАКИ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700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81E88DA1-A20F-4342-9C1B-06CA97846A8E}"/>
              </a:ext>
            </a:extLst>
          </p:cNvPr>
          <p:cNvGrpSpPr/>
          <p:nvPr/>
        </p:nvGrpSpPr>
        <p:grpSpPr>
          <a:xfrm>
            <a:off x="1821996" y="623309"/>
            <a:ext cx="4968552" cy="514758"/>
            <a:chOff x="2411760" y="749386"/>
            <a:chExt cx="3261576" cy="1234621"/>
          </a:xfrm>
        </p:grpSpPr>
        <p:sp>
          <p:nvSpPr>
            <p:cNvPr id="10" name="Прямоугольник: скругленные углы 9"/>
            <p:cNvSpPr/>
            <p:nvPr/>
          </p:nvSpPr>
          <p:spPr>
            <a:xfrm>
              <a:off x="2411760" y="749386"/>
              <a:ext cx="3261576" cy="113110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411761" y="876727"/>
              <a:ext cx="3261575" cy="11072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>
                  <a:latin typeface="Comic Sans MS" panose="030F0702030302020204" pitchFamily="66" charset="0"/>
                </a:rPr>
                <a:t>Информационно-указательные</a:t>
              </a:r>
            </a:p>
          </p:txBody>
        </p:sp>
      </p:grpSp>
      <p:sp>
        <p:nvSpPr>
          <p:cNvPr id="22" name="Rectangle 2">
            <a:extLst>
              <a:ext uri="{FF2B5EF4-FFF2-40B4-BE49-F238E27FC236}">
                <a16:creationId xmlns="" xmlns:a16="http://schemas.microsoft.com/office/drawing/2014/main" id="{14F4A95F-862B-4E32-91AD-145D75E6CCE4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-52476"/>
            <a:ext cx="662463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Дорожные </a:t>
            </a:r>
            <a:r>
              <a:rPr lang="ru-RU" sz="3200" b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знаки</a:t>
            </a:r>
            <a:endParaRPr lang="ru-RU" sz="3200" b="1" dirty="0">
              <a:solidFill>
                <a:srgbClr val="FF7C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2C6D4467-A0E9-4A61-B474-F748B2042DBB}"/>
              </a:ext>
            </a:extLst>
          </p:cNvPr>
          <p:cNvSpPr/>
          <p:nvPr/>
        </p:nvSpPr>
        <p:spPr>
          <a:xfrm>
            <a:off x="139290" y="1131773"/>
            <a:ext cx="90730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Эти знаки указывают, где находится пешеходный переход, остановка . Большинство этих знаков-синие прямоугольники или квадраты с различными рисунками.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="" xmlns:a16="http://schemas.microsoft.com/office/drawing/2014/main" id="{8188DE7B-C88A-4F00-A927-7DAB3A5881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0098" y="2802706"/>
            <a:ext cx="1633498" cy="1440809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2FD8ADEE-1D6F-40FE-A510-E729F9B9EBAE}"/>
              </a:ext>
            </a:extLst>
          </p:cNvPr>
          <p:cNvSpPr/>
          <p:nvPr/>
        </p:nvSpPr>
        <p:spPr>
          <a:xfrm>
            <a:off x="677939" y="4256737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Пешеходный переход</a:t>
            </a:r>
          </a:p>
        </p:txBody>
      </p:sp>
      <p:pic>
        <p:nvPicPr>
          <p:cNvPr id="35" name="Picture 2">
            <a:extLst>
              <a:ext uri="{FF2B5EF4-FFF2-40B4-BE49-F238E27FC236}">
                <a16:creationId xmlns="" xmlns:a16="http://schemas.microsoft.com/office/drawing/2014/main" id="{B0093733-BD8E-4A52-BC08-04A65B9891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1652" y="2768231"/>
            <a:ext cx="1071634" cy="1440809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>
            <a:extLst>
              <a:ext uri="{FF2B5EF4-FFF2-40B4-BE49-F238E27FC236}">
                <a16:creationId xmlns="" xmlns:a16="http://schemas.microsoft.com/office/drawing/2014/main" id="{36C5AE13-1F2A-48B1-A34F-A78347DABA3C}"/>
              </a:ext>
            </a:extLst>
          </p:cNvPr>
          <p:cNvSpPr/>
          <p:nvPr/>
        </p:nvSpPr>
        <p:spPr>
          <a:xfrm>
            <a:off x="2643583" y="4166644"/>
            <a:ext cx="18528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Место остановки трамвая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="" xmlns:a16="http://schemas.microsoft.com/office/drawing/2014/main" id="{14C0CD30-1DE7-4DFB-A59F-ED5F86DCD709}"/>
              </a:ext>
            </a:extLst>
          </p:cNvPr>
          <p:cNvSpPr/>
          <p:nvPr/>
        </p:nvSpPr>
        <p:spPr>
          <a:xfrm>
            <a:off x="4675795" y="4185134"/>
            <a:ext cx="185285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Место остановки автобуса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="" xmlns:a16="http://schemas.microsoft.com/office/drawing/2014/main" id="{7FFDBDF0-3E24-487B-A8FB-3B970EDE62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3978" y="2732031"/>
            <a:ext cx="1150853" cy="1523041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39">
            <a:extLst>
              <a:ext uri="{FF2B5EF4-FFF2-40B4-BE49-F238E27FC236}">
                <a16:creationId xmlns="" xmlns:a16="http://schemas.microsoft.com/office/drawing/2014/main" id="{C0F01A52-8DA9-48FB-BC46-A82F8B8B3F3A}"/>
              </a:ext>
            </a:extLst>
          </p:cNvPr>
          <p:cNvSpPr/>
          <p:nvPr/>
        </p:nvSpPr>
        <p:spPr>
          <a:xfrm>
            <a:off x="6484133" y="4185134"/>
            <a:ext cx="24679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Место </a:t>
            </a:r>
          </a:p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остановки </a:t>
            </a:r>
          </a:p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такси</a:t>
            </a:r>
          </a:p>
        </p:txBody>
      </p:sp>
      <p:pic>
        <p:nvPicPr>
          <p:cNvPr id="41" name="Picture 2">
            <a:extLst>
              <a:ext uri="{FF2B5EF4-FFF2-40B4-BE49-F238E27FC236}">
                <a16:creationId xmlns="" xmlns:a16="http://schemas.microsoft.com/office/drawing/2014/main" id="{8C9A4A5D-2E97-41E5-967A-177455317E3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9914" y="2766068"/>
            <a:ext cx="1071634" cy="1477445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26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/>
      <p:bldP spid="33" grpId="0"/>
      <p:bldP spid="36" grpId="0"/>
      <p:bldP spid="38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81E88DA1-A20F-4342-9C1B-06CA97846A8E}"/>
              </a:ext>
            </a:extLst>
          </p:cNvPr>
          <p:cNvGrpSpPr/>
          <p:nvPr/>
        </p:nvGrpSpPr>
        <p:grpSpPr>
          <a:xfrm>
            <a:off x="2987824" y="623309"/>
            <a:ext cx="3233724" cy="476471"/>
            <a:chOff x="2411760" y="749386"/>
            <a:chExt cx="3261576" cy="1142792"/>
          </a:xfrm>
        </p:grpSpPr>
        <p:sp>
          <p:nvSpPr>
            <p:cNvPr id="10" name="Прямоугольник: скругленные углы 9"/>
            <p:cNvSpPr/>
            <p:nvPr/>
          </p:nvSpPr>
          <p:spPr>
            <a:xfrm>
              <a:off x="2411760" y="749386"/>
              <a:ext cx="3261576" cy="113110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411760" y="784897"/>
              <a:ext cx="3261576" cy="11072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>
                  <a:latin typeface="Comic Sans MS" panose="030F0702030302020204" pitchFamily="66" charset="0"/>
                </a:rPr>
                <a:t>Знаки сервиса</a:t>
              </a:r>
            </a:p>
          </p:txBody>
        </p:sp>
      </p:grpSp>
      <p:sp>
        <p:nvSpPr>
          <p:cNvPr id="22" name="Rectangle 2">
            <a:extLst>
              <a:ext uri="{FF2B5EF4-FFF2-40B4-BE49-F238E27FC236}">
                <a16:creationId xmlns="" xmlns:a16="http://schemas.microsoft.com/office/drawing/2014/main" id="{14F4A95F-862B-4E32-91AD-145D75E6CCE4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-52476"/>
            <a:ext cx="662463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Дорожные </a:t>
            </a:r>
            <a:r>
              <a:rPr lang="ru-RU" sz="3200" b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знаки</a:t>
            </a:r>
            <a:endParaRPr lang="ru-RU" sz="3200" b="1" dirty="0">
              <a:solidFill>
                <a:srgbClr val="FF7C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2C6D4467-A0E9-4A61-B474-F748B2042DBB}"/>
              </a:ext>
            </a:extLst>
          </p:cNvPr>
          <p:cNvSpPr/>
          <p:nvPr/>
        </p:nvSpPr>
        <p:spPr>
          <a:xfrm>
            <a:off x="139290" y="1131773"/>
            <a:ext cx="90730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Сервис-это обслуживание . Знаки сервиса подсказывают водителю, где можно поесть и отдохнуть, починить машину, где находится автозаправочная станция, больница.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="" xmlns:a16="http://schemas.microsoft.com/office/drawing/2014/main" id="{8188DE7B-C88A-4F00-A927-7DAB3A588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30962" y="2802706"/>
            <a:ext cx="1121420" cy="1507557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2FD8ADEE-1D6F-40FE-A510-E729F9B9EBAE}"/>
              </a:ext>
            </a:extLst>
          </p:cNvPr>
          <p:cNvSpPr/>
          <p:nvPr/>
        </p:nvSpPr>
        <p:spPr>
          <a:xfrm>
            <a:off x="323528" y="4256737"/>
            <a:ext cx="23200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Автозаправочная станция</a:t>
            </a:r>
          </a:p>
        </p:txBody>
      </p:sp>
      <p:pic>
        <p:nvPicPr>
          <p:cNvPr id="35" name="Picture 2">
            <a:extLst>
              <a:ext uri="{FF2B5EF4-FFF2-40B4-BE49-F238E27FC236}">
                <a16:creationId xmlns="" xmlns:a16="http://schemas.microsoft.com/office/drawing/2014/main" id="{B0093733-BD8E-4A52-BC08-04A65B989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13287" y="2818842"/>
            <a:ext cx="1092802" cy="1475283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>
            <a:extLst>
              <a:ext uri="{FF2B5EF4-FFF2-40B4-BE49-F238E27FC236}">
                <a16:creationId xmlns="" xmlns:a16="http://schemas.microsoft.com/office/drawing/2014/main" id="{36C5AE13-1F2A-48B1-A34F-A78347DABA3C}"/>
              </a:ext>
            </a:extLst>
          </p:cNvPr>
          <p:cNvSpPr/>
          <p:nvPr/>
        </p:nvSpPr>
        <p:spPr>
          <a:xfrm>
            <a:off x="2643583" y="4462132"/>
            <a:ext cx="185285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Телефон 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="" xmlns:a16="http://schemas.microsoft.com/office/drawing/2014/main" id="{14C0CD30-1DE7-4DFB-A59F-ED5F86DCD709}"/>
              </a:ext>
            </a:extLst>
          </p:cNvPr>
          <p:cNvSpPr/>
          <p:nvPr/>
        </p:nvSpPr>
        <p:spPr>
          <a:xfrm>
            <a:off x="4654431" y="4307688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Пункт питания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="" xmlns:a16="http://schemas.microsoft.com/office/drawing/2014/main" id="{7FFDBDF0-3E24-487B-A8FB-3B970EDE62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01369" y="2813983"/>
            <a:ext cx="1121419" cy="1426609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39">
            <a:extLst>
              <a:ext uri="{FF2B5EF4-FFF2-40B4-BE49-F238E27FC236}">
                <a16:creationId xmlns="" xmlns:a16="http://schemas.microsoft.com/office/drawing/2014/main" id="{C0F01A52-8DA9-48FB-BC46-A82F8B8B3F3A}"/>
              </a:ext>
            </a:extLst>
          </p:cNvPr>
          <p:cNvSpPr/>
          <p:nvPr/>
        </p:nvSpPr>
        <p:spPr>
          <a:xfrm>
            <a:off x="6484133" y="4185134"/>
            <a:ext cx="24679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Пункт медицинской помощи</a:t>
            </a:r>
          </a:p>
        </p:txBody>
      </p:sp>
      <p:pic>
        <p:nvPicPr>
          <p:cNvPr id="41" name="Picture 2">
            <a:extLst>
              <a:ext uri="{FF2B5EF4-FFF2-40B4-BE49-F238E27FC236}">
                <a16:creationId xmlns="" xmlns:a16="http://schemas.microsoft.com/office/drawing/2014/main" id="{8C9A4A5D-2E97-41E5-967A-177455317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58297" y="2819703"/>
            <a:ext cx="1190984" cy="1475283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8339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/>
      <p:bldP spid="33" grpId="0"/>
      <p:bldP spid="36" grpId="0"/>
      <p:bldP spid="38" grpId="0"/>
      <p:bldP spid="4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6868" y="173884"/>
            <a:ext cx="2232248" cy="2059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7826" y="196470"/>
            <a:ext cx="6391275" cy="1217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926" y="3491865"/>
            <a:ext cx="6353175" cy="104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r="-695"/>
          <a:stretch/>
        </p:blipFill>
        <p:spPr bwMode="auto">
          <a:xfrm>
            <a:off x="432272" y="2668986"/>
            <a:ext cx="2232248" cy="1868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7884369" y="1408131"/>
            <a:ext cx="1079579" cy="19302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850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0.00295 0.55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" y="2786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6 -0.06638 L 0.00173 -0.6872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31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3884"/>
            <a:ext cx="7056784" cy="4757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3347864" y="3803087"/>
            <a:ext cx="4752528" cy="1128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Пешеходный переход</a:t>
            </a:r>
          </a:p>
          <a:p>
            <a:pPr algn="ctr"/>
            <a:endParaRPr lang="ru-RU" sz="1100" dirty="0" smtClean="0"/>
          </a:p>
          <a:p>
            <a:pPr algn="ctr"/>
            <a:r>
              <a:rPr lang="ru-RU" sz="2400" dirty="0" smtClean="0"/>
              <a:t>Информационно-указательный</a:t>
            </a:r>
          </a:p>
        </p:txBody>
      </p:sp>
    </p:spTree>
    <p:extLst>
      <p:ext uri="{BB962C8B-B14F-4D97-AF65-F5344CB8AC3E}">
        <p14:creationId xmlns:p14="http://schemas.microsoft.com/office/powerpoint/2010/main" val="2093563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3884"/>
            <a:ext cx="6408712" cy="432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347864" y="3803087"/>
            <a:ext cx="4752528" cy="1128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Въезд запрещён</a:t>
            </a:r>
          </a:p>
          <a:p>
            <a:pPr algn="ctr"/>
            <a:endParaRPr lang="ru-RU" sz="1100" dirty="0" smtClean="0"/>
          </a:p>
          <a:p>
            <a:pPr algn="ctr"/>
            <a:r>
              <a:rPr lang="ru-RU" sz="2400" dirty="0" smtClean="0"/>
              <a:t>Запрещающий</a:t>
            </a:r>
          </a:p>
        </p:txBody>
      </p:sp>
    </p:spTree>
    <p:extLst>
      <p:ext uri="{BB962C8B-B14F-4D97-AF65-F5344CB8AC3E}">
        <p14:creationId xmlns:p14="http://schemas.microsoft.com/office/powerpoint/2010/main" val="267846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44305"/>
            <a:ext cx="3672408" cy="4557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11972" y="2312521"/>
            <a:ext cx="4752528" cy="1128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Дорожные работы</a:t>
            </a:r>
          </a:p>
          <a:p>
            <a:pPr algn="ctr"/>
            <a:endParaRPr lang="ru-RU" sz="1100" dirty="0" smtClean="0"/>
          </a:p>
          <a:p>
            <a:pPr algn="ctr"/>
            <a:r>
              <a:rPr lang="ru-RU" sz="2400" dirty="0" smtClean="0"/>
              <a:t>Предупреждающий</a:t>
            </a:r>
          </a:p>
        </p:txBody>
      </p:sp>
      <p:sp>
        <p:nvSpPr>
          <p:cNvPr id="4" name="AutoShape 2" descr="Передвижной комплекс дорожных знаков: Комплекс переносной для временных  дорожных знаков"/>
          <p:cNvSpPr>
            <a:spLocks noChangeAspect="1" noChangeArrowheads="1"/>
          </p:cNvSpPr>
          <p:nvPr/>
        </p:nvSpPr>
        <p:spPr bwMode="auto">
          <a:xfrm>
            <a:off x="155575" y="-130016"/>
            <a:ext cx="304800" cy="27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7655" y="3573297"/>
            <a:ext cx="4752528" cy="1128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Объезд слева</a:t>
            </a:r>
          </a:p>
          <a:p>
            <a:pPr algn="ctr"/>
            <a:endParaRPr lang="ru-RU" sz="1100" dirty="0" smtClean="0"/>
          </a:p>
          <a:p>
            <a:pPr algn="ctr"/>
            <a:r>
              <a:rPr lang="ru-RU" sz="2400" dirty="0" smtClean="0"/>
              <a:t>Предписывающий</a:t>
            </a:r>
          </a:p>
        </p:txBody>
      </p:sp>
    </p:spTree>
    <p:extLst>
      <p:ext uri="{BB962C8B-B14F-4D97-AF65-F5344CB8AC3E}">
        <p14:creationId xmlns:p14="http://schemas.microsoft.com/office/powerpoint/2010/main" val="79953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Эксперимент по внедрению уменьшенных дорожных знаков признали  успешным...Теперь их поменяют и в остальных регионах, пилим бабки! -  ЯПлакалъ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133" y="143858"/>
            <a:ext cx="7534275" cy="4800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0374" y="1794064"/>
            <a:ext cx="4111625" cy="1128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Внимание, дети</a:t>
            </a:r>
          </a:p>
          <a:p>
            <a:pPr algn="ctr"/>
            <a:endParaRPr lang="ru-RU" sz="1100" dirty="0" smtClean="0"/>
          </a:p>
          <a:p>
            <a:pPr algn="ctr"/>
            <a:r>
              <a:rPr lang="ru-RU" sz="2400" dirty="0" smtClean="0"/>
              <a:t>Предупреждающий</a:t>
            </a:r>
          </a:p>
        </p:txBody>
      </p:sp>
      <p:sp>
        <p:nvSpPr>
          <p:cNvPr id="4" name="AutoShape 2" descr="Передвижной комплекс дорожных знаков: Комплекс переносной для временных  дорожных знаков"/>
          <p:cNvSpPr>
            <a:spLocks noChangeAspect="1" noChangeArrowheads="1"/>
          </p:cNvSpPr>
          <p:nvPr/>
        </p:nvSpPr>
        <p:spPr bwMode="auto">
          <a:xfrm>
            <a:off x="155575" y="-130016"/>
            <a:ext cx="304800" cy="274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220072" y="1016377"/>
            <a:ext cx="3851994" cy="1128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Искусственная неровность</a:t>
            </a:r>
          </a:p>
          <a:p>
            <a:pPr algn="ctr"/>
            <a:endParaRPr lang="ru-RU" sz="1100" dirty="0" smtClean="0"/>
          </a:p>
          <a:p>
            <a:pPr algn="ctr"/>
            <a:r>
              <a:rPr lang="ru-RU" sz="2400" dirty="0" smtClean="0"/>
              <a:t>Предупреждающий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4579" y="238691"/>
            <a:ext cx="4752528" cy="1128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Пешеходный переход</a:t>
            </a:r>
          </a:p>
          <a:p>
            <a:pPr algn="ctr"/>
            <a:endParaRPr lang="ru-RU" sz="1100" dirty="0" smtClean="0"/>
          </a:p>
          <a:p>
            <a:pPr algn="ctr"/>
            <a:r>
              <a:rPr lang="ru-RU" sz="2400" dirty="0" smtClean="0"/>
              <a:t>Информационно-указательный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19538" y="3090208"/>
            <a:ext cx="4752528" cy="112835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Парковка</a:t>
            </a:r>
          </a:p>
          <a:p>
            <a:pPr algn="ctr"/>
            <a:endParaRPr lang="ru-RU" sz="1100" dirty="0" smtClean="0"/>
          </a:p>
          <a:p>
            <a:pPr algn="ctr"/>
            <a:r>
              <a:rPr lang="ru-RU" sz="2400" dirty="0" smtClean="0"/>
              <a:t>Информационно-указательный</a:t>
            </a:r>
          </a:p>
        </p:txBody>
      </p:sp>
    </p:spTree>
    <p:extLst>
      <p:ext uri="{BB962C8B-B14F-4D97-AF65-F5344CB8AC3E}">
        <p14:creationId xmlns:p14="http://schemas.microsoft.com/office/powerpoint/2010/main" val="297890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131"/>
            <a:ext cx="8712968" cy="4814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546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F6B4C3D-8382-4B93-9207-B9B47DB64305}"/>
              </a:ext>
            </a:extLst>
          </p:cNvPr>
          <p:cNvSpPr/>
          <p:nvPr/>
        </p:nvSpPr>
        <p:spPr>
          <a:xfrm>
            <a:off x="107504" y="109077"/>
            <a:ext cx="813732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В давние времена, когда не было машин, по улицам ездили и ходили все, кому захочется.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942ADAC0-08FF-45F5-8B8C-C0523FA36F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75657" y="1008000"/>
            <a:ext cx="5839245" cy="3855272"/>
          </a:xfrm>
          <a:prstGeom prst="rect">
            <a:avLst/>
          </a:prstGeom>
          <a:noFill/>
          <a:ln w="28575">
            <a:solidFill>
              <a:srgbClr val="A5422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Наталья\Desktop\муравей и черепаха\муравей.png">
            <a:extLst>
              <a:ext uri="{FF2B5EF4-FFF2-40B4-BE49-F238E27FC236}">
                <a16:creationId xmlns="" xmlns:a16="http://schemas.microsoft.com/office/drawing/2014/main" id="{61215E3E-B444-4906-BCEC-2ED78FA19B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0023" y="3052056"/>
            <a:ext cx="1013013" cy="1811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2" descr="C:\Users\Наталья\Desktop\муравей и черепаха\черепаха.png">
            <a:extLst>
              <a:ext uri="{FF2B5EF4-FFF2-40B4-BE49-F238E27FC236}">
                <a16:creationId xmlns="" xmlns:a16="http://schemas.microsoft.com/office/drawing/2014/main" id="{E0E40E9B-C944-407E-AD48-12F59B53E4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41831">
            <a:off x="7360278" y="3168170"/>
            <a:ext cx="1640865" cy="1578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833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F6B4C3D-8382-4B93-9207-B9B47DB64305}"/>
              </a:ext>
            </a:extLst>
          </p:cNvPr>
          <p:cNvSpPr/>
          <p:nvPr/>
        </p:nvSpPr>
        <p:spPr>
          <a:xfrm>
            <a:off x="233772" y="3580750"/>
            <a:ext cx="85867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Улицы современного города заполнены легковыми и грузовыми автомобилями, автобусами и троллейбусами. Беспорядок на улицах сделал бы жизнь трудной и опасной.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79CD4D8A-C01D-48F5-BE97-02997123D9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75965" y="331241"/>
            <a:ext cx="5302314" cy="3182383"/>
          </a:xfrm>
          <a:prstGeom prst="rect">
            <a:avLst/>
          </a:prstGeom>
          <a:noFill/>
          <a:ln w="28575">
            <a:solidFill>
              <a:srgbClr val="A5422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140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>
            <a:extLst>
              <a:ext uri="{FF2B5EF4-FFF2-40B4-BE49-F238E27FC236}">
                <a16:creationId xmlns="" xmlns:a16="http://schemas.microsoft.com/office/drawing/2014/main" id="{47DEF357-856A-47E4-81FE-20802A62D8DF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77138"/>
            <a:ext cx="6624638" cy="8096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Дорожные </a:t>
            </a:r>
            <a:r>
              <a:rPr lang="ru-RU" sz="3200" b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знаки</a:t>
            </a:r>
            <a:endParaRPr lang="ru-RU" sz="3200" b="1" dirty="0">
              <a:solidFill>
                <a:srgbClr val="FF7C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7C30D8C3-FAEB-438C-B82D-CCA100F3FC1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557499"/>
            <a:ext cx="4405656" cy="2435224"/>
          </a:xfrm>
          <a:prstGeom prst="rect">
            <a:avLst/>
          </a:prstGeom>
          <a:ln w="28575">
            <a:solidFill>
              <a:srgbClr val="A54223"/>
            </a:solidFill>
          </a:ln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DAE1A726-1A4E-40D8-828C-27DCBCDE7DA9}"/>
              </a:ext>
            </a:extLst>
          </p:cNvPr>
          <p:cNvSpPr/>
          <p:nvPr/>
        </p:nvSpPr>
        <p:spPr>
          <a:xfrm>
            <a:off x="-180528" y="481950"/>
            <a:ext cx="88055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dirty="0">
                <a:latin typeface="Comic Sans MS" panose="030F0702030302020204" pitchFamily="66" charset="0"/>
                <a:cs typeface="Dubai" panose="020B0604020202020204" pitchFamily="34" charset="-78"/>
              </a:rPr>
              <a:t>Чтобы беспорядка не было, составлены правила уличного движения- законы улиц и дорог.</a:t>
            </a:r>
          </a:p>
          <a:p>
            <a:pPr algn="ctr"/>
            <a:r>
              <a:rPr lang="ru-RU" sz="2400" b="1" dirty="0">
                <a:latin typeface="Comic Sans MS" panose="030F0702030302020204" pitchFamily="66" charset="0"/>
                <a:cs typeface="Dubai" panose="020B0604020202020204" pitchFamily="34" charset="-78"/>
              </a:rPr>
              <a:t>Они сделаны в виде простых рисунков (знаков) и понятны без слов жителям всех стран . Причём, в разных странах знаки одинаковы.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5442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7263"/>
            <a:ext cx="7560840" cy="4909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585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-52476"/>
            <a:ext cx="6624638" cy="80962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Работа по </a:t>
            </a:r>
            <a:r>
              <a:rPr lang="ru-RU" sz="3200" b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учебнику</a:t>
            </a:r>
            <a:endParaRPr lang="ru-RU" sz="3200" b="1" dirty="0">
              <a:solidFill>
                <a:srgbClr val="FF7C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00538" y="780872"/>
            <a:ext cx="6543462" cy="2282558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1.Откройте учебник на стр.14-16.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2.Прочитайте текст. На какие группы делятся дорожные знаки?</a:t>
            </a:r>
          </a:p>
          <a:p>
            <a:pPr algn="l"/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marL="609600" indent="-609600" algn="l"/>
            <a:r>
              <a:rPr lang="ru-RU" sz="2800" dirty="0">
                <a:latin typeface="Comic Sans MS" pitchFamily="66" charset="0"/>
              </a:rPr>
              <a:t> </a:t>
            </a:r>
          </a:p>
        </p:txBody>
      </p:sp>
      <p:pic>
        <p:nvPicPr>
          <p:cNvPr id="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8674" y="3176617"/>
            <a:ext cx="1013013" cy="1811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441831">
            <a:off x="7269952" y="3307951"/>
            <a:ext cx="1640865" cy="1578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4588" y="805840"/>
            <a:ext cx="1874196" cy="2195545"/>
          </a:xfrm>
          <a:prstGeom prst="rect">
            <a:avLst/>
          </a:prstGeom>
          <a:noFill/>
          <a:ln w="28575">
            <a:solidFill>
              <a:srgbClr val="FF7C8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697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81E88DA1-A20F-4342-9C1B-06CA97846A8E}"/>
              </a:ext>
            </a:extLst>
          </p:cNvPr>
          <p:cNvGrpSpPr/>
          <p:nvPr/>
        </p:nvGrpSpPr>
        <p:grpSpPr>
          <a:xfrm>
            <a:off x="2843808" y="735859"/>
            <a:ext cx="3240360" cy="514152"/>
            <a:chOff x="2411760" y="749386"/>
            <a:chExt cx="3261576" cy="1247406"/>
          </a:xfrm>
        </p:grpSpPr>
        <p:sp>
          <p:nvSpPr>
            <p:cNvPr id="10" name="Прямоугольник: скругленные углы 9"/>
            <p:cNvSpPr/>
            <p:nvPr/>
          </p:nvSpPr>
          <p:spPr>
            <a:xfrm>
              <a:off x="2411760" y="749386"/>
              <a:ext cx="3261576" cy="113110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411761" y="876727"/>
              <a:ext cx="3261575" cy="11200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>
                  <a:latin typeface="Comic Sans MS" panose="030F0702030302020204" pitchFamily="66" charset="0"/>
                </a:rPr>
                <a:t>Предупреждающие</a:t>
              </a:r>
            </a:p>
          </p:txBody>
        </p:sp>
      </p:grpSp>
      <p:sp>
        <p:nvSpPr>
          <p:cNvPr id="22" name="Rectangle 2">
            <a:extLst>
              <a:ext uri="{FF2B5EF4-FFF2-40B4-BE49-F238E27FC236}">
                <a16:creationId xmlns="" xmlns:a16="http://schemas.microsoft.com/office/drawing/2014/main" id="{14F4A95F-862B-4E32-91AD-145D75E6CCE4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-52476"/>
            <a:ext cx="662463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Дорожные </a:t>
            </a:r>
            <a:r>
              <a:rPr lang="ru-RU" sz="3200" b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знаки</a:t>
            </a:r>
            <a:endParaRPr lang="ru-RU" sz="3200" b="1" dirty="0">
              <a:solidFill>
                <a:srgbClr val="FF7C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2C6D4467-A0E9-4A61-B474-F748B2042DBB}"/>
              </a:ext>
            </a:extLst>
          </p:cNvPr>
          <p:cNvSpPr/>
          <p:nvPr/>
        </p:nvSpPr>
        <p:spPr>
          <a:xfrm>
            <a:off x="179512" y="1233271"/>
            <a:ext cx="8964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Эти знаки предупреждают водителя о приближении к опасному участку дороги. Они представляют собой белые треугольники с красной каймой.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="" xmlns:a16="http://schemas.microsoft.com/office/drawing/2014/main" id="{8188DE7B-C88A-4F00-A927-7DAB3A588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569" y="2766172"/>
            <a:ext cx="1852859" cy="1545995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2FD8ADEE-1D6F-40FE-A510-E729F9B9EBAE}"/>
              </a:ext>
            </a:extLst>
          </p:cNvPr>
          <p:cNvSpPr/>
          <p:nvPr/>
        </p:nvSpPr>
        <p:spPr>
          <a:xfrm>
            <a:off x="677939" y="4256737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Прочие </a:t>
            </a:r>
          </a:p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опасности</a:t>
            </a:r>
          </a:p>
        </p:txBody>
      </p:sp>
      <p:pic>
        <p:nvPicPr>
          <p:cNvPr id="35" name="Picture 2">
            <a:extLst>
              <a:ext uri="{FF2B5EF4-FFF2-40B4-BE49-F238E27FC236}">
                <a16:creationId xmlns="" xmlns:a16="http://schemas.microsoft.com/office/drawing/2014/main" id="{B0093733-BD8E-4A52-BC08-04A65B9891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685311" y="2789588"/>
            <a:ext cx="1852859" cy="1545994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>
            <a:extLst>
              <a:ext uri="{FF2B5EF4-FFF2-40B4-BE49-F238E27FC236}">
                <a16:creationId xmlns="" xmlns:a16="http://schemas.microsoft.com/office/drawing/2014/main" id="{36C5AE13-1F2A-48B1-A34F-A78347DABA3C}"/>
              </a:ext>
            </a:extLst>
          </p:cNvPr>
          <p:cNvSpPr/>
          <p:nvPr/>
        </p:nvSpPr>
        <p:spPr>
          <a:xfrm>
            <a:off x="2679682" y="4280154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Дорожные работы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="" xmlns:a16="http://schemas.microsoft.com/office/drawing/2014/main" id="{14C0CD30-1DE7-4DFB-A59F-ED5F86DCD709}"/>
              </a:ext>
            </a:extLst>
          </p:cNvPr>
          <p:cNvSpPr/>
          <p:nvPr/>
        </p:nvSpPr>
        <p:spPr>
          <a:xfrm>
            <a:off x="4675795" y="4280154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Скользкая дорога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="" xmlns:a16="http://schemas.microsoft.com/office/drawing/2014/main" id="{7FFDBDF0-3E24-487B-A8FB-3B970EDE6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12025" y="2567193"/>
            <a:ext cx="2018454" cy="1868299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39">
            <a:extLst>
              <a:ext uri="{FF2B5EF4-FFF2-40B4-BE49-F238E27FC236}">
                <a16:creationId xmlns="" xmlns:a16="http://schemas.microsoft.com/office/drawing/2014/main" id="{C0F01A52-8DA9-48FB-BC46-A82F8B8B3F3A}"/>
              </a:ext>
            </a:extLst>
          </p:cNvPr>
          <p:cNvSpPr/>
          <p:nvPr/>
        </p:nvSpPr>
        <p:spPr>
          <a:xfrm>
            <a:off x="6699242" y="4282191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Дикие животные</a:t>
            </a:r>
          </a:p>
        </p:txBody>
      </p:sp>
      <p:pic>
        <p:nvPicPr>
          <p:cNvPr id="41" name="Picture 2">
            <a:extLst>
              <a:ext uri="{FF2B5EF4-FFF2-40B4-BE49-F238E27FC236}">
                <a16:creationId xmlns="" xmlns:a16="http://schemas.microsoft.com/office/drawing/2014/main" id="{8C9A4A5D-2E97-41E5-967A-177455317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87778" y="2684253"/>
            <a:ext cx="1850594" cy="1755796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10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/>
      <p:bldP spid="33" grpId="0"/>
      <p:bldP spid="36" grpId="0"/>
      <p:bldP spid="38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81E88DA1-A20F-4342-9C1B-06CA97846A8E}"/>
              </a:ext>
            </a:extLst>
          </p:cNvPr>
          <p:cNvGrpSpPr/>
          <p:nvPr/>
        </p:nvGrpSpPr>
        <p:grpSpPr>
          <a:xfrm>
            <a:off x="2843808" y="735859"/>
            <a:ext cx="3240360" cy="514152"/>
            <a:chOff x="2411760" y="749386"/>
            <a:chExt cx="3261576" cy="1247404"/>
          </a:xfrm>
        </p:grpSpPr>
        <p:sp>
          <p:nvSpPr>
            <p:cNvPr id="10" name="Прямоугольник: скругленные углы 9"/>
            <p:cNvSpPr/>
            <p:nvPr/>
          </p:nvSpPr>
          <p:spPr>
            <a:xfrm>
              <a:off x="2411760" y="749386"/>
              <a:ext cx="3261576" cy="113110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411761" y="876727"/>
              <a:ext cx="3261575" cy="11200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>
                  <a:latin typeface="Comic Sans MS" panose="030F0702030302020204" pitchFamily="66" charset="0"/>
                </a:rPr>
                <a:t>Запрещающие</a:t>
              </a:r>
            </a:p>
          </p:txBody>
        </p:sp>
      </p:grpSp>
      <p:sp>
        <p:nvSpPr>
          <p:cNvPr id="22" name="Rectangle 2">
            <a:extLst>
              <a:ext uri="{FF2B5EF4-FFF2-40B4-BE49-F238E27FC236}">
                <a16:creationId xmlns="" xmlns:a16="http://schemas.microsoft.com/office/drawing/2014/main" id="{14F4A95F-862B-4E32-91AD-145D75E6CCE4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-52476"/>
            <a:ext cx="662463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Дорожные </a:t>
            </a:r>
            <a:r>
              <a:rPr lang="ru-RU" sz="3200" b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знаки</a:t>
            </a:r>
            <a:endParaRPr lang="ru-RU" sz="3200" b="1" dirty="0">
              <a:solidFill>
                <a:srgbClr val="FF7C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2C6D4467-A0E9-4A61-B474-F748B2042DBB}"/>
              </a:ext>
            </a:extLst>
          </p:cNvPr>
          <p:cNvSpPr/>
          <p:nvPr/>
        </p:nvSpPr>
        <p:spPr>
          <a:xfrm>
            <a:off x="151274" y="1101241"/>
            <a:ext cx="90730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Эти знаки что-либо запрещают водителю </a:t>
            </a:r>
          </a:p>
          <a:p>
            <a:pPr algn="ctr"/>
            <a:r>
              <a:rPr lang="ru-RU" sz="2800" b="1" dirty="0">
                <a:latin typeface="Comic Sans MS" pitchFamily="66" charset="0"/>
              </a:rPr>
              <a:t>( въезд, остановку, обгон). Они представляют собой белые круги с красной каймой. На многих из них есть красная перечёркивающая линия. 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="" xmlns:a16="http://schemas.microsoft.com/office/drawing/2014/main" id="{8188DE7B-C88A-4F00-A927-7DAB3A588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0236" y="2958731"/>
            <a:ext cx="1535010" cy="1381509"/>
          </a:xfrm>
          <a:prstGeom prst="ellipse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2FD8ADEE-1D6F-40FE-A510-E729F9B9EBAE}"/>
              </a:ext>
            </a:extLst>
          </p:cNvPr>
          <p:cNvSpPr/>
          <p:nvPr/>
        </p:nvSpPr>
        <p:spPr>
          <a:xfrm>
            <a:off x="677939" y="4256737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Движение запрещено</a:t>
            </a:r>
          </a:p>
        </p:txBody>
      </p:sp>
      <p:pic>
        <p:nvPicPr>
          <p:cNvPr id="35" name="Picture 2">
            <a:extLst>
              <a:ext uri="{FF2B5EF4-FFF2-40B4-BE49-F238E27FC236}">
                <a16:creationId xmlns="" xmlns:a16="http://schemas.microsoft.com/office/drawing/2014/main" id="{B0093733-BD8E-4A52-BC08-04A65B9891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86469" y="2942198"/>
            <a:ext cx="1535010" cy="1402943"/>
          </a:xfrm>
          <a:prstGeom prst="ellipse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>
            <a:extLst>
              <a:ext uri="{FF2B5EF4-FFF2-40B4-BE49-F238E27FC236}">
                <a16:creationId xmlns="" xmlns:a16="http://schemas.microsoft.com/office/drawing/2014/main" id="{36C5AE13-1F2A-48B1-A34F-A78347DABA3C}"/>
              </a:ext>
            </a:extLst>
          </p:cNvPr>
          <p:cNvSpPr/>
          <p:nvPr/>
        </p:nvSpPr>
        <p:spPr>
          <a:xfrm>
            <a:off x="2492941" y="4305144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Обгон запрещён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="" xmlns:a16="http://schemas.microsoft.com/office/drawing/2014/main" id="{14C0CD30-1DE7-4DFB-A59F-ED5F86DCD709}"/>
              </a:ext>
            </a:extLst>
          </p:cNvPr>
          <p:cNvSpPr/>
          <p:nvPr/>
        </p:nvSpPr>
        <p:spPr>
          <a:xfrm>
            <a:off x="4675795" y="4280154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Въезд запрещён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="" xmlns:a16="http://schemas.microsoft.com/office/drawing/2014/main" id="{7FFDBDF0-3E24-487B-A8FB-3B970EDE6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834328" y="2885843"/>
            <a:ext cx="1607626" cy="1446863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39">
            <a:extLst>
              <a:ext uri="{FF2B5EF4-FFF2-40B4-BE49-F238E27FC236}">
                <a16:creationId xmlns="" xmlns:a16="http://schemas.microsoft.com/office/drawing/2014/main" id="{C0F01A52-8DA9-48FB-BC46-A82F8B8B3F3A}"/>
              </a:ext>
            </a:extLst>
          </p:cNvPr>
          <p:cNvSpPr/>
          <p:nvPr/>
        </p:nvSpPr>
        <p:spPr>
          <a:xfrm>
            <a:off x="6459248" y="4203188"/>
            <a:ext cx="24679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Подача звукового сигнала запрещена</a:t>
            </a:r>
          </a:p>
        </p:txBody>
      </p:sp>
      <p:pic>
        <p:nvPicPr>
          <p:cNvPr id="41" name="Picture 2">
            <a:extLst>
              <a:ext uri="{FF2B5EF4-FFF2-40B4-BE49-F238E27FC236}">
                <a16:creationId xmlns="" xmlns:a16="http://schemas.microsoft.com/office/drawing/2014/main" id="{8C9A4A5D-2E97-41E5-967A-177455317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924238" y="2942198"/>
            <a:ext cx="1535010" cy="1381509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1170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/>
      <p:bldP spid="33" grpId="0"/>
      <p:bldP spid="36" grpId="0"/>
      <p:bldP spid="38" grpId="0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="" xmlns:a16="http://schemas.microsoft.com/office/drawing/2014/main" id="{81E88DA1-A20F-4342-9C1B-06CA97846A8E}"/>
              </a:ext>
            </a:extLst>
          </p:cNvPr>
          <p:cNvGrpSpPr/>
          <p:nvPr/>
        </p:nvGrpSpPr>
        <p:grpSpPr>
          <a:xfrm>
            <a:off x="2843808" y="735859"/>
            <a:ext cx="3240360" cy="514152"/>
            <a:chOff x="2411760" y="749386"/>
            <a:chExt cx="3261576" cy="1247404"/>
          </a:xfrm>
        </p:grpSpPr>
        <p:sp>
          <p:nvSpPr>
            <p:cNvPr id="10" name="Прямоугольник: скругленные углы 9"/>
            <p:cNvSpPr/>
            <p:nvPr/>
          </p:nvSpPr>
          <p:spPr>
            <a:xfrm>
              <a:off x="2411760" y="749386"/>
              <a:ext cx="3261576" cy="1131102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7C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2411761" y="876727"/>
              <a:ext cx="3261575" cy="11200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400" b="1" dirty="0">
                  <a:latin typeface="Comic Sans MS" panose="030F0702030302020204" pitchFamily="66" charset="0"/>
                </a:rPr>
                <a:t>Предписывающие</a:t>
              </a:r>
            </a:p>
          </p:txBody>
        </p:sp>
      </p:grpSp>
      <p:sp>
        <p:nvSpPr>
          <p:cNvPr id="22" name="Rectangle 2">
            <a:extLst>
              <a:ext uri="{FF2B5EF4-FFF2-40B4-BE49-F238E27FC236}">
                <a16:creationId xmlns="" xmlns:a16="http://schemas.microsoft.com/office/drawing/2014/main" id="{14F4A95F-862B-4E32-91AD-145D75E6CCE4}"/>
              </a:ext>
            </a:extLst>
          </p:cNvPr>
          <p:cNvSpPr txBox="1">
            <a:spLocks noChangeArrowheads="1"/>
          </p:cNvSpPr>
          <p:nvPr/>
        </p:nvSpPr>
        <p:spPr>
          <a:xfrm>
            <a:off x="1259632" y="-52476"/>
            <a:ext cx="6624638" cy="809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Дорожные </a:t>
            </a:r>
            <a:r>
              <a:rPr lang="ru-RU" sz="3200" b="1" dirty="0" smtClean="0">
                <a:solidFill>
                  <a:srgbClr val="FF7C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знаки</a:t>
            </a:r>
            <a:endParaRPr lang="ru-RU" sz="3200" b="1" dirty="0">
              <a:solidFill>
                <a:srgbClr val="FF7C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2C6D4467-A0E9-4A61-B474-F748B2042DBB}"/>
              </a:ext>
            </a:extLst>
          </p:cNvPr>
          <p:cNvSpPr/>
          <p:nvPr/>
        </p:nvSpPr>
        <p:spPr>
          <a:xfrm>
            <a:off x="151274" y="1101241"/>
            <a:ext cx="907300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Comic Sans MS" pitchFamily="66" charset="0"/>
              </a:rPr>
              <a:t>Эти знаки предписывают водителю, в какую сторону можно двигаться по дороге. Они представляют собой синие круги с белым рисунком.</a:t>
            </a:r>
          </a:p>
        </p:txBody>
      </p:sp>
      <p:pic>
        <p:nvPicPr>
          <p:cNvPr id="30" name="Picture 2">
            <a:extLst>
              <a:ext uri="{FF2B5EF4-FFF2-40B4-BE49-F238E27FC236}">
                <a16:creationId xmlns="" xmlns:a16="http://schemas.microsoft.com/office/drawing/2014/main" id="{8188DE7B-C88A-4F00-A927-7DAB3A5881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4436" y="2612686"/>
            <a:ext cx="2258690" cy="1815308"/>
          </a:xfrm>
          <a:prstGeom prst="ellipse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2FD8ADEE-1D6F-40FE-A510-E729F9B9EBAE}"/>
              </a:ext>
            </a:extLst>
          </p:cNvPr>
          <p:cNvSpPr/>
          <p:nvPr/>
        </p:nvSpPr>
        <p:spPr>
          <a:xfrm>
            <a:off x="677939" y="4256737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Движение прямо</a:t>
            </a:r>
          </a:p>
        </p:txBody>
      </p:sp>
      <p:pic>
        <p:nvPicPr>
          <p:cNvPr id="35" name="Picture 2">
            <a:extLst>
              <a:ext uri="{FF2B5EF4-FFF2-40B4-BE49-F238E27FC236}">
                <a16:creationId xmlns="" xmlns:a16="http://schemas.microsoft.com/office/drawing/2014/main" id="{B0093733-BD8E-4A52-BC08-04A65B9891D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1338" y="2686314"/>
            <a:ext cx="1826051" cy="1594627"/>
          </a:xfrm>
          <a:prstGeom prst="ellipse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Прямоугольник 35">
            <a:extLst>
              <a:ext uri="{FF2B5EF4-FFF2-40B4-BE49-F238E27FC236}">
                <a16:creationId xmlns="" xmlns:a16="http://schemas.microsoft.com/office/drawing/2014/main" id="{36C5AE13-1F2A-48B1-A34F-A78347DABA3C}"/>
              </a:ext>
            </a:extLst>
          </p:cNvPr>
          <p:cNvSpPr/>
          <p:nvPr/>
        </p:nvSpPr>
        <p:spPr>
          <a:xfrm>
            <a:off x="2659599" y="4284635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Движение направо</a:t>
            </a:r>
          </a:p>
        </p:txBody>
      </p:sp>
      <p:sp>
        <p:nvSpPr>
          <p:cNvPr id="38" name="Прямоугольник 37">
            <a:extLst>
              <a:ext uri="{FF2B5EF4-FFF2-40B4-BE49-F238E27FC236}">
                <a16:creationId xmlns="" xmlns:a16="http://schemas.microsoft.com/office/drawing/2014/main" id="{14C0CD30-1DE7-4DFB-A59F-ED5F86DCD709}"/>
              </a:ext>
            </a:extLst>
          </p:cNvPr>
          <p:cNvSpPr/>
          <p:nvPr/>
        </p:nvSpPr>
        <p:spPr>
          <a:xfrm>
            <a:off x="4675795" y="4280154"/>
            <a:ext cx="185285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Движение налево</a:t>
            </a:r>
          </a:p>
        </p:txBody>
      </p:sp>
      <p:pic>
        <p:nvPicPr>
          <p:cNvPr id="39" name="Picture 2">
            <a:extLst>
              <a:ext uri="{FF2B5EF4-FFF2-40B4-BE49-F238E27FC236}">
                <a16:creationId xmlns="" xmlns:a16="http://schemas.microsoft.com/office/drawing/2014/main" id="{7FFDBDF0-3E24-487B-A8FB-3B970EDE62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90548" y="2666863"/>
            <a:ext cx="1815032" cy="1633529"/>
          </a:xfrm>
          <a:prstGeom prst="ellipse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Прямоугольник 39">
            <a:extLst>
              <a:ext uri="{FF2B5EF4-FFF2-40B4-BE49-F238E27FC236}">
                <a16:creationId xmlns="" xmlns:a16="http://schemas.microsoft.com/office/drawing/2014/main" id="{C0F01A52-8DA9-48FB-BC46-A82F8B8B3F3A}"/>
              </a:ext>
            </a:extLst>
          </p:cNvPr>
          <p:cNvSpPr/>
          <p:nvPr/>
        </p:nvSpPr>
        <p:spPr>
          <a:xfrm>
            <a:off x="6489699" y="4305144"/>
            <a:ext cx="2467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omic Sans MS" panose="030F0702030302020204" pitchFamily="66" charset="0"/>
              </a:rPr>
              <a:t>Круговое движение</a:t>
            </a:r>
          </a:p>
        </p:txBody>
      </p:sp>
      <p:pic>
        <p:nvPicPr>
          <p:cNvPr id="41" name="Picture 2">
            <a:extLst>
              <a:ext uri="{FF2B5EF4-FFF2-40B4-BE49-F238E27FC236}">
                <a16:creationId xmlns="" xmlns:a16="http://schemas.microsoft.com/office/drawing/2014/main" id="{8C9A4A5D-2E97-41E5-967A-177455317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59779" y="2613857"/>
            <a:ext cx="1967433" cy="1770690"/>
          </a:xfrm>
          <a:prstGeom prst="rect">
            <a:avLst/>
          </a:prstGeom>
          <a:noFill/>
          <a:ln w="2857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660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8" grpId="0"/>
      <p:bldP spid="33" grpId="0"/>
      <p:bldP spid="36" grpId="0"/>
      <p:bldP spid="38" grpId="0"/>
      <p:bldP spid="4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336</Words>
  <Application>Microsoft Office PowerPoint</Application>
  <PresentationFormat>Экран (16:9)</PresentationFormat>
  <Paragraphs>84</Paragraphs>
  <Slides>17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по учебнику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Кускова</dc:creator>
  <cp:lastModifiedBy>Кускова</cp:lastModifiedBy>
  <cp:revision>2</cp:revision>
  <dcterms:created xsi:type="dcterms:W3CDTF">2023-01-29T07:59:50Z</dcterms:created>
  <dcterms:modified xsi:type="dcterms:W3CDTF">2023-01-29T08:03:30Z</dcterms:modified>
</cp:coreProperties>
</file>