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image/vnd.ms-photo" Extension="wdp"/>
  <Default ContentType="image/webp" Extension="webp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image/png" PartName="/ppt/media/image26.jpg"/>
  <Override ContentType="image/unknown" PartName="/ppt/media/image27.jpg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7" r:id="rId9"/>
    <p:sldId id="271" r:id="rId10"/>
    <p:sldId id="270" r:id="rId11"/>
    <p:sldId id="266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90" autoAdjust="0"/>
  </p:normalViewPr>
  <p:slideViewPr>
    <p:cSldViewPr snapToGrid="0">
      <p:cViewPr varScale="1">
        <p:scale>
          <a:sx n="81" d="100"/>
          <a:sy n="81" d="100"/>
        </p:scale>
        <p:origin x="75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853D92-9906-4EC0-8CB2-1E855074E1FC}" type="doc">
      <dgm:prSet loTypeId="urn:microsoft.com/office/officeart/2005/8/layout/chevron2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0768E695-E4B9-4C44-89AE-808F008CEE13}">
      <dgm:prSet phldrT="[Текст]"/>
      <dgm:spPr/>
      <dgm:t>
        <a:bodyPr/>
        <a:lstStyle/>
        <a:p>
          <a:r>
            <a:rPr lang="ru-RU" dirty="0"/>
            <a:t>Цель</a:t>
          </a:r>
        </a:p>
      </dgm:t>
    </dgm:pt>
    <dgm:pt modelId="{03BD561A-2557-42E6-8AFA-8D69C7D34248}" type="parTrans" cxnId="{8FBF6AFE-BC24-4AB7-BCF7-0C1AD391E2A5}">
      <dgm:prSet/>
      <dgm:spPr/>
      <dgm:t>
        <a:bodyPr/>
        <a:lstStyle/>
        <a:p>
          <a:endParaRPr lang="ru-RU"/>
        </a:p>
      </dgm:t>
    </dgm:pt>
    <dgm:pt modelId="{324F8F70-F832-4ECD-AAF3-40AC424174BC}" type="sibTrans" cxnId="{8FBF6AFE-BC24-4AB7-BCF7-0C1AD391E2A5}">
      <dgm:prSet/>
      <dgm:spPr/>
      <dgm:t>
        <a:bodyPr/>
        <a:lstStyle/>
        <a:p>
          <a:endParaRPr lang="ru-RU"/>
        </a:p>
      </dgm:t>
    </dgm:pt>
    <dgm:pt modelId="{40C6D203-74A6-4135-A75C-EF2E8099133B}">
      <dgm:prSet phldrT="[Текст]"/>
      <dgm:spPr/>
      <dgm:t>
        <a:bodyPr/>
        <a:lstStyle/>
        <a:p>
          <a:r>
            <a:rPr lang="ru-RU" dirty="0"/>
            <a:t>Задачи</a:t>
          </a:r>
        </a:p>
      </dgm:t>
    </dgm:pt>
    <dgm:pt modelId="{AA5CA0BD-AF81-412A-847F-560F9B6E44D0}" type="parTrans" cxnId="{DD8AF9A2-A123-406D-A7F8-C77470317C4E}">
      <dgm:prSet/>
      <dgm:spPr/>
      <dgm:t>
        <a:bodyPr/>
        <a:lstStyle/>
        <a:p>
          <a:endParaRPr lang="ru-RU"/>
        </a:p>
      </dgm:t>
    </dgm:pt>
    <dgm:pt modelId="{37A16671-AD71-41A6-8997-C896A2B849A9}" type="sibTrans" cxnId="{DD8AF9A2-A123-406D-A7F8-C77470317C4E}">
      <dgm:prSet/>
      <dgm:spPr/>
      <dgm:t>
        <a:bodyPr/>
        <a:lstStyle/>
        <a:p>
          <a:endParaRPr lang="ru-RU"/>
        </a:p>
      </dgm:t>
    </dgm:pt>
    <dgm:pt modelId="{6283FA79-74A6-4711-B067-5EA2D0CE55AB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/>
            <a:t>1. Познакомить участников мастер-класса с активными приемами, средствами и формами обучения финансовой грамотности.</a:t>
          </a:r>
        </a:p>
      </dgm:t>
    </dgm:pt>
    <dgm:pt modelId="{2B1CEE68-62FA-44C9-8113-EFB86739B96C}" type="parTrans" cxnId="{0A112AD8-1B9D-471E-9547-0A772D61F6D3}">
      <dgm:prSet/>
      <dgm:spPr/>
      <dgm:t>
        <a:bodyPr/>
        <a:lstStyle/>
        <a:p>
          <a:endParaRPr lang="ru-RU"/>
        </a:p>
      </dgm:t>
    </dgm:pt>
    <dgm:pt modelId="{FE82D517-5F2A-4750-AE77-A2796499E4F2}" type="sibTrans" cxnId="{0A112AD8-1B9D-471E-9547-0A772D61F6D3}">
      <dgm:prSet/>
      <dgm:spPr/>
      <dgm:t>
        <a:bodyPr/>
        <a:lstStyle/>
        <a:p>
          <a:endParaRPr lang="ru-RU"/>
        </a:p>
      </dgm:t>
    </dgm:pt>
    <dgm:pt modelId="{E7F4DBC0-3760-4945-9190-82617E866D0E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/>
            <a:t>2. Повысить уровень мастерства педагогов и дать методические рекомендации по использованию различных форм при работе в данном направлении.</a:t>
          </a:r>
        </a:p>
      </dgm:t>
    </dgm:pt>
    <dgm:pt modelId="{F729D18A-9400-4994-B7E8-5F853A7922F4}" type="parTrans" cxnId="{60C98054-9B91-4AC8-8767-D6641B1A68AA}">
      <dgm:prSet/>
      <dgm:spPr/>
      <dgm:t>
        <a:bodyPr/>
        <a:lstStyle/>
        <a:p>
          <a:endParaRPr lang="ru-RU"/>
        </a:p>
      </dgm:t>
    </dgm:pt>
    <dgm:pt modelId="{6D6C0230-9875-4E31-A187-ED46C5BD2BBF}" type="sibTrans" cxnId="{60C98054-9B91-4AC8-8767-D6641B1A68AA}">
      <dgm:prSet/>
      <dgm:spPr/>
      <dgm:t>
        <a:bodyPr/>
        <a:lstStyle/>
        <a:p>
          <a:endParaRPr lang="ru-RU"/>
        </a:p>
      </dgm:t>
    </dgm:pt>
    <dgm:pt modelId="{2663186A-1DBC-4883-BAA8-3E9E6EA0EFBB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/>
            <a:t>3. Мотивировать участников мастер-класса к созданию собственных разработок по обучению финансовой грамотности.</a:t>
          </a:r>
        </a:p>
        <a:p>
          <a:pPr marL="114300" lvl="1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sz="1600" dirty="0"/>
        </a:p>
        <a:p>
          <a:pPr marL="114300" lvl="1" indent="0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sz="1600" dirty="0"/>
        </a:p>
      </dgm:t>
    </dgm:pt>
    <dgm:pt modelId="{036AA720-01C9-43DA-8CAE-D4B2DB1DE85D}" type="parTrans" cxnId="{41FB453B-07DF-438F-BD46-7B4A210820CA}">
      <dgm:prSet/>
      <dgm:spPr/>
      <dgm:t>
        <a:bodyPr/>
        <a:lstStyle/>
        <a:p>
          <a:endParaRPr lang="ru-RU"/>
        </a:p>
      </dgm:t>
    </dgm:pt>
    <dgm:pt modelId="{357F6400-EEF0-4D4A-BE61-64CB21CE2070}" type="sibTrans" cxnId="{41FB453B-07DF-438F-BD46-7B4A210820CA}">
      <dgm:prSet/>
      <dgm:spPr/>
      <dgm:t>
        <a:bodyPr/>
        <a:lstStyle/>
        <a:p>
          <a:endParaRPr lang="ru-RU"/>
        </a:p>
      </dgm:t>
    </dgm:pt>
    <dgm:pt modelId="{A20D947C-61FB-4E2F-BBBD-546A79F201BA}">
      <dgm:prSet phldrT="[Текст]" custT="1"/>
      <dgm:spPr/>
      <dgm:t>
        <a:bodyPr/>
        <a:lstStyle/>
        <a:p>
          <a:r>
            <a:rPr lang="ru-RU" sz="2800" dirty="0"/>
            <a:t>повышение профессиональной компетентности педагогов в области обучения школьников финансовой грамотности как одного из актуальных направлений современного образования.</a:t>
          </a:r>
        </a:p>
      </dgm:t>
    </dgm:pt>
    <dgm:pt modelId="{316B499E-C07F-4653-9539-26A4A3873680}" type="parTrans" cxnId="{2F1B7C18-423B-4EA4-A6C0-F6B1E9520CF5}">
      <dgm:prSet/>
      <dgm:spPr/>
      <dgm:t>
        <a:bodyPr/>
        <a:lstStyle/>
        <a:p>
          <a:endParaRPr lang="ru-RU"/>
        </a:p>
      </dgm:t>
    </dgm:pt>
    <dgm:pt modelId="{E380E21E-BE90-41DB-ADF3-CE5637DB8F9E}" type="sibTrans" cxnId="{2F1B7C18-423B-4EA4-A6C0-F6B1E9520CF5}">
      <dgm:prSet/>
      <dgm:spPr/>
      <dgm:t>
        <a:bodyPr/>
        <a:lstStyle/>
        <a:p>
          <a:endParaRPr lang="ru-RU"/>
        </a:p>
      </dgm:t>
    </dgm:pt>
    <dgm:pt modelId="{010D099A-49FF-45F4-B83D-6EE4BAFF0DED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/>
        </a:p>
      </dgm:t>
    </dgm:pt>
    <dgm:pt modelId="{7324A021-8A34-48A4-B1B4-6882039286D9}" type="parTrans" cxnId="{A466314D-85DE-47FB-A92C-8B739CBABA3A}">
      <dgm:prSet/>
      <dgm:spPr/>
      <dgm:t>
        <a:bodyPr/>
        <a:lstStyle/>
        <a:p>
          <a:endParaRPr lang="ru-RU"/>
        </a:p>
      </dgm:t>
    </dgm:pt>
    <dgm:pt modelId="{7AA69D76-ADDE-445F-A6D7-8F2F4B529DB8}" type="sibTrans" cxnId="{A466314D-85DE-47FB-A92C-8B739CBABA3A}">
      <dgm:prSet/>
      <dgm:spPr/>
      <dgm:t>
        <a:bodyPr/>
        <a:lstStyle/>
        <a:p>
          <a:endParaRPr lang="ru-RU"/>
        </a:p>
      </dgm:t>
    </dgm:pt>
    <dgm:pt modelId="{A0DDC5D6-3A9D-4841-97B5-BDEE0E9482C0}" type="pres">
      <dgm:prSet presAssocID="{A4853D92-9906-4EC0-8CB2-1E855074E1FC}" presName="linearFlow" presStyleCnt="0">
        <dgm:presLayoutVars>
          <dgm:dir/>
          <dgm:animLvl val="lvl"/>
          <dgm:resizeHandles val="exact"/>
        </dgm:presLayoutVars>
      </dgm:prSet>
      <dgm:spPr/>
    </dgm:pt>
    <dgm:pt modelId="{AF76A683-5EAE-439C-8B05-40E002B9A048}" type="pres">
      <dgm:prSet presAssocID="{0768E695-E4B9-4C44-89AE-808F008CEE13}" presName="composite" presStyleCnt="0"/>
      <dgm:spPr/>
    </dgm:pt>
    <dgm:pt modelId="{992709D5-6196-49C2-BC2F-11D1A27B7FBC}" type="pres">
      <dgm:prSet presAssocID="{0768E695-E4B9-4C44-89AE-808F008CEE13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EFEE226B-74F3-472E-831B-84022582FD5B}" type="pres">
      <dgm:prSet presAssocID="{0768E695-E4B9-4C44-89AE-808F008CEE13}" presName="descendantText" presStyleLbl="alignAcc1" presStyleIdx="0" presStyleCnt="2" custLinFactNeighborX="-582" custLinFactNeighborY="-1240">
        <dgm:presLayoutVars>
          <dgm:bulletEnabled val="1"/>
        </dgm:presLayoutVars>
      </dgm:prSet>
      <dgm:spPr/>
    </dgm:pt>
    <dgm:pt modelId="{AD121698-924E-49EE-B332-BFEC8F5DAD0A}" type="pres">
      <dgm:prSet presAssocID="{324F8F70-F832-4ECD-AAF3-40AC424174BC}" presName="sp" presStyleCnt="0"/>
      <dgm:spPr/>
    </dgm:pt>
    <dgm:pt modelId="{910F93E3-6C3D-45F7-A066-816540BC4F14}" type="pres">
      <dgm:prSet presAssocID="{40C6D203-74A6-4135-A75C-EF2E8099133B}" presName="composite" presStyleCnt="0"/>
      <dgm:spPr/>
    </dgm:pt>
    <dgm:pt modelId="{6090C654-F5A3-45DE-998A-895EEF7BD4F3}" type="pres">
      <dgm:prSet presAssocID="{40C6D203-74A6-4135-A75C-EF2E8099133B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D31E640F-DC93-4417-B85F-D5F9ECEB1936}" type="pres">
      <dgm:prSet presAssocID="{40C6D203-74A6-4135-A75C-EF2E8099133B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67E44615-B72D-4701-AAA2-554E6E1B2AD4}" type="presOf" srcId="{40C6D203-74A6-4135-A75C-EF2E8099133B}" destId="{6090C654-F5A3-45DE-998A-895EEF7BD4F3}" srcOrd="0" destOrd="0" presId="urn:microsoft.com/office/officeart/2005/8/layout/chevron2"/>
    <dgm:cxn modelId="{12F02518-198A-454E-9D71-A743B87AE23B}" type="presOf" srcId="{6283FA79-74A6-4711-B067-5EA2D0CE55AB}" destId="{D31E640F-DC93-4417-B85F-D5F9ECEB1936}" srcOrd="0" destOrd="1" presId="urn:microsoft.com/office/officeart/2005/8/layout/chevron2"/>
    <dgm:cxn modelId="{2F1B7C18-423B-4EA4-A6C0-F6B1E9520CF5}" srcId="{0768E695-E4B9-4C44-89AE-808F008CEE13}" destId="{A20D947C-61FB-4E2F-BBBD-546A79F201BA}" srcOrd="0" destOrd="0" parTransId="{316B499E-C07F-4653-9539-26A4A3873680}" sibTransId="{E380E21E-BE90-41DB-ADF3-CE5637DB8F9E}"/>
    <dgm:cxn modelId="{41FB453B-07DF-438F-BD46-7B4A210820CA}" srcId="{40C6D203-74A6-4135-A75C-EF2E8099133B}" destId="{2663186A-1DBC-4883-BAA8-3E9E6EA0EFBB}" srcOrd="3" destOrd="0" parTransId="{036AA720-01C9-43DA-8CAE-D4B2DB1DE85D}" sibTransId="{357F6400-EEF0-4D4A-BE61-64CB21CE2070}"/>
    <dgm:cxn modelId="{A466314D-85DE-47FB-A92C-8B739CBABA3A}" srcId="{40C6D203-74A6-4135-A75C-EF2E8099133B}" destId="{010D099A-49FF-45F4-B83D-6EE4BAFF0DED}" srcOrd="0" destOrd="0" parTransId="{7324A021-8A34-48A4-B1B4-6882039286D9}" sibTransId="{7AA69D76-ADDE-445F-A6D7-8F2F4B529DB8}"/>
    <dgm:cxn modelId="{22D48B70-9398-4E4D-B5AB-AC96AA798D50}" type="presOf" srcId="{010D099A-49FF-45F4-B83D-6EE4BAFF0DED}" destId="{D31E640F-DC93-4417-B85F-D5F9ECEB1936}" srcOrd="0" destOrd="0" presId="urn:microsoft.com/office/officeart/2005/8/layout/chevron2"/>
    <dgm:cxn modelId="{60C98054-9B91-4AC8-8767-D6641B1A68AA}" srcId="{40C6D203-74A6-4135-A75C-EF2E8099133B}" destId="{E7F4DBC0-3760-4945-9190-82617E866D0E}" srcOrd="2" destOrd="0" parTransId="{F729D18A-9400-4994-B7E8-5F853A7922F4}" sibTransId="{6D6C0230-9875-4E31-A187-ED46C5BD2BBF}"/>
    <dgm:cxn modelId="{4751B075-998C-4B37-B309-913D8A0D5614}" type="presOf" srcId="{A20D947C-61FB-4E2F-BBBD-546A79F201BA}" destId="{EFEE226B-74F3-472E-831B-84022582FD5B}" srcOrd="0" destOrd="0" presId="urn:microsoft.com/office/officeart/2005/8/layout/chevron2"/>
    <dgm:cxn modelId="{2C463679-22E3-41AC-805B-3EDDB01903AA}" type="presOf" srcId="{A4853D92-9906-4EC0-8CB2-1E855074E1FC}" destId="{A0DDC5D6-3A9D-4841-97B5-BDEE0E9482C0}" srcOrd="0" destOrd="0" presId="urn:microsoft.com/office/officeart/2005/8/layout/chevron2"/>
    <dgm:cxn modelId="{FF056A84-F1C8-4BA9-A9C4-288D23215465}" type="presOf" srcId="{2663186A-1DBC-4883-BAA8-3E9E6EA0EFBB}" destId="{D31E640F-DC93-4417-B85F-D5F9ECEB1936}" srcOrd="0" destOrd="3" presId="urn:microsoft.com/office/officeart/2005/8/layout/chevron2"/>
    <dgm:cxn modelId="{BE6A5699-BE9B-4F0C-93A9-A935909BE092}" type="presOf" srcId="{E7F4DBC0-3760-4945-9190-82617E866D0E}" destId="{D31E640F-DC93-4417-B85F-D5F9ECEB1936}" srcOrd="0" destOrd="2" presId="urn:microsoft.com/office/officeart/2005/8/layout/chevron2"/>
    <dgm:cxn modelId="{DD8AF9A2-A123-406D-A7F8-C77470317C4E}" srcId="{A4853D92-9906-4EC0-8CB2-1E855074E1FC}" destId="{40C6D203-74A6-4135-A75C-EF2E8099133B}" srcOrd="1" destOrd="0" parTransId="{AA5CA0BD-AF81-412A-847F-560F9B6E44D0}" sibTransId="{37A16671-AD71-41A6-8997-C896A2B849A9}"/>
    <dgm:cxn modelId="{BEF8E7A9-84B5-4141-AA57-6B93A1B7B383}" type="presOf" srcId="{0768E695-E4B9-4C44-89AE-808F008CEE13}" destId="{992709D5-6196-49C2-BC2F-11D1A27B7FBC}" srcOrd="0" destOrd="0" presId="urn:microsoft.com/office/officeart/2005/8/layout/chevron2"/>
    <dgm:cxn modelId="{0A112AD8-1B9D-471E-9547-0A772D61F6D3}" srcId="{40C6D203-74A6-4135-A75C-EF2E8099133B}" destId="{6283FA79-74A6-4711-B067-5EA2D0CE55AB}" srcOrd="1" destOrd="0" parTransId="{2B1CEE68-62FA-44C9-8113-EFB86739B96C}" sibTransId="{FE82D517-5F2A-4750-AE77-A2796499E4F2}"/>
    <dgm:cxn modelId="{8FBF6AFE-BC24-4AB7-BCF7-0C1AD391E2A5}" srcId="{A4853D92-9906-4EC0-8CB2-1E855074E1FC}" destId="{0768E695-E4B9-4C44-89AE-808F008CEE13}" srcOrd="0" destOrd="0" parTransId="{03BD561A-2557-42E6-8AFA-8D69C7D34248}" sibTransId="{324F8F70-F832-4ECD-AAF3-40AC424174BC}"/>
    <dgm:cxn modelId="{11AF5BD3-866B-44B2-A6A5-A21079E87E8B}" type="presParOf" srcId="{A0DDC5D6-3A9D-4841-97B5-BDEE0E9482C0}" destId="{AF76A683-5EAE-439C-8B05-40E002B9A048}" srcOrd="0" destOrd="0" presId="urn:microsoft.com/office/officeart/2005/8/layout/chevron2"/>
    <dgm:cxn modelId="{DAF8B289-3017-422A-AC37-348A9C7B60E7}" type="presParOf" srcId="{AF76A683-5EAE-439C-8B05-40E002B9A048}" destId="{992709D5-6196-49C2-BC2F-11D1A27B7FBC}" srcOrd="0" destOrd="0" presId="urn:microsoft.com/office/officeart/2005/8/layout/chevron2"/>
    <dgm:cxn modelId="{026BB5CE-2134-44AC-B462-D9A25144AE46}" type="presParOf" srcId="{AF76A683-5EAE-439C-8B05-40E002B9A048}" destId="{EFEE226B-74F3-472E-831B-84022582FD5B}" srcOrd="1" destOrd="0" presId="urn:microsoft.com/office/officeart/2005/8/layout/chevron2"/>
    <dgm:cxn modelId="{9CA57A70-2451-47A0-AA34-3AC54AD4CD5A}" type="presParOf" srcId="{A0DDC5D6-3A9D-4841-97B5-BDEE0E9482C0}" destId="{AD121698-924E-49EE-B332-BFEC8F5DAD0A}" srcOrd="1" destOrd="0" presId="urn:microsoft.com/office/officeart/2005/8/layout/chevron2"/>
    <dgm:cxn modelId="{C8DAFA66-A8FE-4895-AC8F-EF2FD979CDD3}" type="presParOf" srcId="{A0DDC5D6-3A9D-4841-97B5-BDEE0E9482C0}" destId="{910F93E3-6C3D-45F7-A066-816540BC4F14}" srcOrd="2" destOrd="0" presId="urn:microsoft.com/office/officeart/2005/8/layout/chevron2"/>
    <dgm:cxn modelId="{A5F94A6B-EC08-4A08-B7EB-878B79D916DD}" type="presParOf" srcId="{910F93E3-6C3D-45F7-A066-816540BC4F14}" destId="{6090C654-F5A3-45DE-998A-895EEF7BD4F3}" srcOrd="0" destOrd="0" presId="urn:microsoft.com/office/officeart/2005/8/layout/chevron2"/>
    <dgm:cxn modelId="{7D72D9EE-0DCD-4F1F-B71D-97EA267F4FE3}" type="presParOf" srcId="{910F93E3-6C3D-45F7-A066-816540BC4F14}" destId="{D31E640F-DC93-4417-B85F-D5F9ECEB193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FA1BA4-3690-4E43-B8C1-52B3D1BBAD23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D181B1-99EE-46BD-B7E9-36ECB5E480E6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>
            <a:alpha val="50000"/>
          </a:schemeClr>
        </a:solidFill>
        <a:ln>
          <a:noFill/>
        </a:ln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Научить детей решать практические задачи в финансовой сфере.</a:t>
          </a:r>
        </a:p>
      </dgm:t>
    </dgm:pt>
    <dgm:pt modelId="{0161A95C-7F9E-4293-97BE-B16D3C4AE983}" type="parTrans" cxnId="{99923BA8-0774-4191-9691-F71A73D7B0E2}">
      <dgm:prSet/>
      <dgm:spPr/>
      <dgm:t>
        <a:bodyPr/>
        <a:lstStyle/>
        <a:p>
          <a:endParaRPr lang="ru-RU"/>
        </a:p>
      </dgm:t>
    </dgm:pt>
    <dgm:pt modelId="{00681438-8DDD-4041-A48A-EDADB87C3B4C}" type="sibTrans" cxnId="{99923BA8-0774-4191-9691-F71A73D7B0E2}">
      <dgm:prSet/>
      <dgm:spPr/>
      <dgm:t>
        <a:bodyPr/>
        <a:lstStyle/>
        <a:p>
          <a:endParaRPr lang="ru-RU"/>
        </a:p>
      </dgm:t>
    </dgm:pt>
    <dgm:pt modelId="{BB124DDE-183B-43D1-B472-40E4473754FA}">
      <dgm:prSet phldrT="[Текст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6">
            <a:alpha val="50000"/>
          </a:schemeClr>
        </a:solidFill>
        <a:ln>
          <a:noFill/>
        </a:ln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Тем самым объяснить откуда берутся материальные ценности (средства) и как ими можно распоряжаться.</a:t>
          </a:r>
        </a:p>
      </dgm:t>
    </dgm:pt>
    <dgm:pt modelId="{71622401-39E9-4105-9B91-C4BF23D77E44}" type="parTrans" cxnId="{DAE2A19B-0BCC-4A5E-9DB2-E36E9A732BB1}">
      <dgm:prSet/>
      <dgm:spPr/>
      <dgm:t>
        <a:bodyPr/>
        <a:lstStyle/>
        <a:p>
          <a:endParaRPr lang="ru-RU"/>
        </a:p>
      </dgm:t>
    </dgm:pt>
    <dgm:pt modelId="{34211DC3-8906-4450-8AD6-A0227C197A0E}" type="sibTrans" cxnId="{DAE2A19B-0BCC-4A5E-9DB2-E36E9A732BB1}">
      <dgm:prSet/>
      <dgm:spPr/>
      <dgm:t>
        <a:bodyPr/>
        <a:lstStyle/>
        <a:p>
          <a:endParaRPr lang="ru-RU"/>
        </a:p>
      </dgm:t>
    </dgm:pt>
    <dgm:pt modelId="{2E90B04A-EA66-422B-B7D2-D3E88F3CC16D}" type="pres">
      <dgm:prSet presAssocID="{0DFA1BA4-3690-4E43-B8C1-52B3D1BBAD23}" presName="diagram" presStyleCnt="0">
        <dgm:presLayoutVars>
          <dgm:dir/>
          <dgm:resizeHandles val="exact"/>
        </dgm:presLayoutVars>
      </dgm:prSet>
      <dgm:spPr/>
    </dgm:pt>
    <dgm:pt modelId="{B3503462-9429-4F5F-9979-296F958DA5F5}" type="pres">
      <dgm:prSet presAssocID="{57D181B1-99EE-46BD-B7E9-36ECB5E480E6}" presName="arrow" presStyleLbl="node1" presStyleIdx="0" presStyleCnt="2">
        <dgm:presLayoutVars>
          <dgm:bulletEnabled val="1"/>
        </dgm:presLayoutVars>
      </dgm:prSet>
      <dgm:spPr/>
    </dgm:pt>
    <dgm:pt modelId="{743FA11F-4B71-48B8-996D-933B0B6B2DD6}" type="pres">
      <dgm:prSet presAssocID="{BB124DDE-183B-43D1-B472-40E4473754FA}" presName="arrow" presStyleLbl="node1" presStyleIdx="1" presStyleCnt="2">
        <dgm:presLayoutVars>
          <dgm:bulletEnabled val="1"/>
        </dgm:presLayoutVars>
      </dgm:prSet>
      <dgm:spPr/>
    </dgm:pt>
  </dgm:ptLst>
  <dgm:cxnLst>
    <dgm:cxn modelId="{8BEE8710-707F-421D-AF76-9F6F184CA71E}" type="presOf" srcId="{BB124DDE-183B-43D1-B472-40E4473754FA}" destId="{743FA11F-4B71-48B8-996D-933B0B6B2DD6}" srcOrd="0" destOrd="0" presId="urn:microsoft.com/office/officeart/2005/8/layout/arrow5"/>
    <dgm:cxn modelId="{DAE2A19B-0BCC-4A5E-9DB2-E36E9A732BB1}" srcId="{0DFA1BA4-3690-4E43-B8C1-52B3D1BBAD23}" destId="{BB124DDE-183B-43D1-B472-40E4473754FA}" srcOrd="1" destOrd="0" parTransId="{71622401-39E9-4105-9B91-C4BF23D77E44}" sibTransId="{34211DC3-8906-4450-8AD6-A0227C197A0E}"/>
    <dgm:cxn modelId="{C1CF889C-991D-4C15-B34A-C10F1E355207}" type="presOf" srcId="{0DFA1BA4-3690-4E43-B8C1-52B3D1BBAD23}" destId="{2E90B04A-EA66-422B-B7D2-D3E88F3CC16D}" srcOrd="0" destOrd="0" presId="urn:microsoft.com/office/officeart/2005/8/layout/arrow5"/>
    <dgm:cxn modelId="{99923BA8-0774-4191-9691-F71A73D7B0E2}" srcId="{0DFA1BA4-3690-4E43-B8C1-52B3D1BBAD23}" destId="{57D181B1-99EE-46BD-B7E9-36ECB5E480E6}" srcOrd="0" destOrd="0" parTransId="{0161A95C-7F9E-4293-97BE-B16D3C4AE983}" sibTransId="{00681438-8DDD-4041-A48A-EDADB87C3B4C}"/>
    <dgm:cxn modelId="{CE323CFE-FD67-47A4-88E7-FD08F798C3C7}" type="presOf" srcId="{57D181B1-99EE-46BD-B7E9-36ECB5E480E6}" destId="{B3503462-9429-4F5F-9979-296F958DA5F5}" srcOrd="0" destOrd="0" presId="urn:microsoft.com/office/officeart/2005/8/layout/arrow5"/>
    <dgm:cxn modelId="{9DC5D986-2A68-4433-8D27-E53723E09035}" type="presParOf" srcId="{2E90B04A-EA66-422B-B7D2-D3E88F3CC16D}" destId="{B3503462-9429-4F5F-9979-296F958DA5F5}" srcOrd="0" destOrd="0" presId="urn:microsoft.com/office/officeart/2005/8/layout/arrow5"/>
    <dgm:cxn modelId="{70FD39E0-1D6D-45F5-B5C9-4E7F6E0B3CD1}" type="presParOf" srcId="{2E90B04A-EA66-422B-B7D2-D3E88F3CC16D}" destId="{743FA11F-4B71-48B8-996D-933B0B6B2DD6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709D5-6196-49C2-BC2F-11D1A27B7FBC}">
      <dsp:nvSpPr>
        <dsp:cNvPr id="0" name=""/>
        <dsp:cNvSpPr/>
      </dsp:nvSpPr>
      <dsp:spPr>
        <a:xfrm rot="5400000">
          <a:off x="-515111" y="522311"/>
          <a:ext cx="3434076" cy="2403853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100" kern="1200" dirty="0"/>
            <a:t>Цель</a:t>
          </a:r>
        </a:p>
      </dsp:txBody>
      <dsp:txXfrm rot="-5400000">
        <a:off x="1" y="1209127"/>
        <a:ext cx="2403853" cy="1030223"/>
      </dsp:txXfrm>
    </dsp:sp>
    <dsp:sp modelId="{EFEE226B-74F3-472E-831B-84022582FD5B}">
      <dsp:nvSpPr>
        <dsp:cNvPr id="0" name=""/>
        <dsp:cNvSpPr/>
      </dsp:nvSpPr>
      <dsp:spPr>
        <a:xfrm rot="5400000">
          <a:off x="5992516" y="-3644071"/>
          <a:ext cx="2232149" cy="95202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800" kern="1200" dirty="0"/>
            <a:t>повышение профессиональной компетентности педагогов в области обучения школьников финансовой грамотности как одного из актуальных направлений современного образования.</a:t>
          </a:r>
        </a:p>
      </dsp:txBody>
      <dsp:txXfrm rot="-5400000">
        <a:off x="2348445" y="108965"/>
        <a:ext cx="9411327" cy="2014219"/>
      </dsp:txXfrm>
    </dsp:sp>
    <dsp:sp modelId="{6090C654-F5A3-45DE-998A-895EEF7BD4F3}">
      <dsp:nvSpPr>
        <dsp:cNvPr id="0" name=""/>
        <dsp:cNvSpPr/>
      </dsp:nvSpPr>
      <dsp:spPr>
        <a:xfrm rot="5400000">
          <a:off x="-515111" y="3677834"/>
          <a:ext cx="3434076" cy="2403853"/>
        </a:xfrm>
        <a:prstGeom prst="chevron">
          <a:avLst/>
        </a:prstGeom>
        <a:gradFill rotWithShape="0">
          <a:gsLst>
            <a:gs pos="0">
              <a:schemeClr val="accent1">
                <a:shade val="50000"/>
                <a:hueOff val="402493"/>
                <a:satOff val="-9802"/>
                <a:lumOff val="4289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402493"/>
                <a:satOff val="-9802"/>
                <a:lumOff val="4289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402493"/>
                <a:satOff val="-9802"/>
                <a:lumOff val="4289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1">
              <a:shade val="50000"/>
              <a:hueOff val="402493"/>
              <a:satOff val="-9802"/>
              <a:lumOff val="42896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100" kern="1200" dirty="0"/>
            <a:t>Задачи</a:t>
          </a:r>
        </a:p>
      </dsp:txBody>
      <dsp:txXfrm rot="-5400000">
        <a:off x="1" y="4364650"/>
        <a:ext cx="2403853" cy="1030223"/>
      </dsp:txXfrm>
    </dsp:sp>
    <dsp:sp modelId="{D31E640F-DC93-4417-B85F-D5F9ECEB1936}">
      <dsp:nvSpPr>
        <dsp:cNvPr id="0" name=""/>
        <dsp:cNvSpPr/>
      </dsp:nvSpPr>
      <dsp:spPr>
        <a:xfrm rot="5400000">
          <a:off x="6047924" y="-481347"/>
          <a:ext cx="2232149" cy="95202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shade val="50000"/>
              <a:hueOff val="402493"/>
              <a:satOff val="-9802"/>
              <a:lumOff val="4289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/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1. Познакомить участников мастер-класса с активными приемами, средствами и формами обучения финансовой грамотности.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2. Повысить уровень мастерства педагогов и дать методические рекомендации по использованию различных форм при работе в данном направлении.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/>
            <a:t>3. Мотивировать участников мастер-класса к созданию собственных разработок по обучению финансовой грамотности.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sz="1600" kern="120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ru-RU" sz="1600" kern="1200" dirty="0"/>
        </a:p>
      </dsp:txBody>
      <dsp:txXfrm rot="-5400000">
        <a:off x="2403853" y="3271689"/>
        <a:ext cx="9411327" cy="2014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503462-9429-4F5F-9979-296F958DA5F5}">
      <dsp:nvSpPr>
        <dsp:cNvPr id="0" name=""/>
        <dsp:cNvSpPr/>
      </dsp:nvSpPr>
      <dsp:spPr>
        <a:xfrm rot="16200000">
          <a:off x="845" y="1786"/>
          <a:ext cx="5626543" cy="5626543"/>
        </a:xfrm>
        <a:prstGeom prst="downArrow">
          <a:avLst>
            <a:gd name="adj1" fmla="val 50000"/>
            <a:gd name="adj2" fmla="val 35000"/>
          </a:avLst>
        </a:prstGeom>
        <a:solidFill>
          <a:schemeClr val="accent5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>
              <a:solidFill>
                <a:schemeClr val="tx1"/>
              </a:solidFill>
            </a:rPr>
            <a:t>Научить детей решать практические задачи в финансовой сфере.</a:t>
          </a:r>
        </a:p>
      </dsp:txBody>
      <dsp:txXfrm rot="5400000">
        <a:off x="846" y="1408421"/>
        <a:ext cx="4641898" cy="2813271"/>
      </dsp:txXfrm>
    </dsp:sp>
    <dsp:sp modelId="{743FA11F-4B71-48B8-996D-933B0B6B2DD6}">
      <dsp:nvSpPr>
        <dsp:cNvPr id="0" name=""/>
        <dsp:cNvSpPr/>
      </dsp:nvSpPr>
      <dsp:spPr>
        <a:xfrm rot="5400000">
          <a:off x="6179127" y="1786"/>
          <a:ext cx="5626543" cy="5626543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>
              <a:solidFill>
                <a:schemeClr val="tx1"/>
              </a:solidFill>
            </a:rPr>
            <a:t>Тем самым объяснить откуда берутся материальные ценности (средства) и как ими можно распоряжаться.</a:t>
          </a:r>
        </a:p>
      </dsp:txBody>
      <dsp:txXfrm rot="-5400000">
        <a:off x="7163773" y="1408422"/>
        <a:ext cx="4641898" cy="2813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80133-5974-449D-87F5-B095E7EF7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91BC36-4269-40BD-AAC0-C4857B753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F04255-2724-4383-AD90-0F42AFAD6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F9B166-787D-4971-8E6C-F0F091441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EE3C62-951C-43FA-9102-EC1DFD731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27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0ACDD4-A67F-47E2-AE23-7CD4DE338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8FDADA-1487-4EBB-82E9-A25654C7F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840452-A256-479F-9EF6-5C75019A0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053519-5FD2-4819-85A9-F5BD76699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F5B94B-06EE-44EF-8853-F15D43583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59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6C7F91F-7B70-4AFC-9BD0-503880F735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C2D221C-2971-49F2-9911-5264F5715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8E5073-23BF-4C82-AF8B-962AEAC3F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EC3D0A-E1D2-4EED-8E0D-80DDAAAB7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69CD521-90BC-4327-B00D-259180D7F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8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81465-F467-4835-A228-E035AD49C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CCF836-F666-4A05-A489-D6F98E2105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6BD332-F2A2-498B-AFE1-141F59191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6BDA7E-5308-4FA3-8D16-6D5AA7C58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FC66F8-6FEF-4C3E-922F-7DF98F1A6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488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C0323-71CD-4023-BC71-EFE332093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27B184-FA25-4EDE-ABD2-7DE9B2CED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050FA1-592F-4972-8895-1C46C68D2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1FABCE-17B7-426D-BCE1-E80EE6E74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5FF5F6-BF77-415A-861B-6FA31ECB3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8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478920-084D-447D-AE37-D6B4739F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788EE8-7771-4DBF-8B51-CE8A8103D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93E0AB-D6E0-4DD3-9E88-A01988BDE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1F3A7E-3B64-4422-9B1B-A1A9D783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5B756A-BA8D-41A1-BF37-F5C4D895F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F24576-E5D5-4304-863D-88124250B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21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B97196-E33C-489B-9C7B-275F62A6D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A038E6-6403-4236-BBA0-B9AA30A90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DCB4D9-452C-4FCE-91C2-1B8369EF95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0200327-41E0-4E2C-8D81-571E7898AD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0D27D07-A64A-4E81-A33A-9CDD834E9C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D9D590B-1AA4-45B7-A20B-82D215EF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D8FEA5B-8E47-4B3A-93B4-BECDBB37C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5F5D22E-7F56-450E-A1CC-A79CF9A31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323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381AC2-42FC-4802-9C07-77ED9EF3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7299EE-D8EF-4869-A32E-DA767AC0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9E5DE6F-155D-4B8E-9B44-A2FB8FCD0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526ACDE-6BAC-4088-B401-1E5EAA5EB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851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9E0290-CA6D-4C63-8432-D414AED1A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02B087E-D3BC-485D-9F05-7790D9EA6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70EAF26-68E7-4A2F-9BFF-3D62570C7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640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2C7F4E-1DF2-4BF2-854F-8D2B5F25D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091ED8-B975-4FFF-8B40-7B9893BC0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50665D-B1E2-40AC-AE01-CA9D210D2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0B7F9A-4E19-42F8-82D5-FEC4CAD0D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31D226-1DA1-4231-93DA-2D5C497A7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74012CC-61D9-4209-83F1-B750F916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53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F09F8-B76D-41E6-8F71-F63DF0A6E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0E8FE84-8038-4CCF-9F5C-51EE71A0CD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590505-4290-4219-9A67-8BBA7DD8F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FF984A-B367-483A-82B0-9B0B37397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46B76D-C7D0-4706-8977-B12FCAF1D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FF09C6-14C0-4686-9645-8E8F2B6C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694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B60D8B-7FEC-4531-BC46-84AC16E6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1211E9-1979-4189-A552-DBC0C6550A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D78C4C-AB31-4BCA-8179-743FB8DA8F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B4ADC-0208-454A-B6D2-D04647398B8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CB8BB7-1FC4-4A73-BEAB-67B8925816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66E5F9-C209-4D20-AE6D-D8AB3A5CD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8AB72-B838-4DD2-8DA0-965B20DD29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94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24.jpg" Type="http://schemas.openxmlformats.org/officeDocument/2006/relationships/image"/><Relationship Id="rId2" Target="../media/image23.jp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7.jpg" Type="http://schemas.openxmlformats.org/officeDocument/2006/relationships/image"/><Relationship Id="rId5" Target="../media/image26.jpeg" Type="http://schemas.openxmlformats.org/officeDocument/2006/relationships/image"/><Relationship Id="rId4" Target="../media/image25.jp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12.xml.rels><?xml version="1.0" encoding="UTF-8" standalone="yes" ?><Relationships xmlns="http://schemas.openxmlformats.org/package/2006/relationships"><Relationship Id="rId3" Target="../media/hdphoto3.wdp" Type="http://schemas.microsoft.com/office/2007/relationships/hdphoto"/><Relationship Id="rId2" Target="../media/image31.pn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hdphoto4.wdp" Type="http://schemas.microsoft.com/office/2007/relationships/hdphoto"/><Relationship Id="rId4" Target="../media/image32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8" Target="../diagrams/drawing1.xml" Type="http://schemas.microsoft.com/office/2007/relationships/diagramDrawing"/><Relationship Id="rId3" Target="../media/hdphoto2.wdp" Type="http://schemas.microsoft.com/office/2007/relationships/hdphoto"/><Relationship Id="rId7" Target="../diagrams/colors1.xml" Type="http://schemas.openxmlformats.org/officeDocument/2006/relationships/diagramColors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diagrams/quickStyle1.xml" Type="http://schemas.openxmlformats.org/officeDocument/2006/relationships/diagramQuickStyle"/><Relationship Id="rId5" Target="../diagrams/layout1.xml" Type="http://schemas.openxmlformats.org/officeDocument/2006/relationships/diagramLayout"/><Relationship Id="rId4" Target="../diagrams/data1.xml" Type="http://schemas.openxmlformats.org/officeDocument/2006/relationships/diagramData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 ?><Relationships xmlns="http://schemas.openxmlformats.org/package/2006/relationships"><Relationship Id="rId3" Target="../media/image7.jpg" Type="http://schemas.openxmlformats.org/officeDocument/2006/relationships/image"/><Relationship Id="rId2" Target="../media/image6.jpg" Type="http://schemas.openxmlformats.org/officeDocument/2006/relationships/image"/><Relationship Id="rId1" Target="../slideLayouts/slideLayout8.xml" Type="http://schemas.openxmlformats.org/officeDocument/2006/relationships/slideLayout"/><Relationship Id="rId5" Target="../media/image9.jpg" Type="http://schemas.openxmlformats.org/officeDocument/2006/relationships/image"/><Relationship Id="rId4" Target="../media/image8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3.webp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ebp"/><Relationship Id="rId2" Type="http://schemas.openxmlformats.org/officeDocument/2006/relationships/image" Target="../media/image14.web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eb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"/>
                    </a14:imgEffect>
                    <a14:imgEffect>
                      <a14:brightnessContrast bright="-17000" contrast="-18000"/>
                    </a14:imgEffect>
                  </a14:imgLayer>
                </a14:imgProps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A223CD-0FE3-499C-80D6-1311601957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717" y="268939"/>
            <a:ext cx="9144000" cy="1779775"/>
          </a:xfrm>
        </p:spPr>
        <p:txBody>
          <a:bodyPr>
            <a:normAutofit/>
          </a:bodyPr>
          <a:lstStyle/>
          <a:p>
            <a:r>
              <a:rPr lang="ru-RU" sz="4000" dirty="0"/>
              <a:t>Методический семинар «Развитие функциональной грамотности в условиях поликультурной среды»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EC320B-8F56-45AC-A83E-633F6F69A0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5717" y="3547576"/>
            <a:ext cx="9144000" cy="790945"/>
          </a:xfrm>
        </p:spPr>
        <p:txBody>
          <a:bodyPr/>
          <a:lstStyle/>
          <a:p>
            <a:r>
              <a:rPr lang="ru-RU" sz="3600" b="1" dirty="0">
                <a:latin typeface="+mj-lt"/>
              </a:rPr>
              <a:t>Финансовая грамотность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A467B5-4AF3-425C-B22C-70FC364664CD}"/>
              </a:ext>
            </a:extLst>
          </p:cNvPr>
          <p:cNvSpPr txBox="1"/>
          <p:nvPr/>
        </p:nvSpPr>
        <p:spPr>
          <a:xfrm>
            <a:off x="5467546" y="6138056"/>
            <a:ext cx="6546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>
                <a:latin typeface="+mj-lt"/>
              </a:rPr>
              <a:t>Выполнил учитель истории и обществознания МАОУ СОШ №147</a:t>
            </a:r>
          </a:p>
          <a:p>
            <a:pPr algn="r"/>
            <a:r>
              <a:rPr lang="ru-RU" dirty="0">
                <a:latin typeface="+mj-lt"/>
              </a:rPr>
              <a:t>Валишева Наталья Вадимовна</a:t>
            </a:r>
          </a:p>
        </p:txBody>
      </p:sp>
    </p:spTree>
    <p:extLst>
      <p:ext uri="{BB962C8B-B14F-4D97-AF65-F5344CB8AC3E}">
        <p14:creationId xmlns:p14="http://schemas.microsoft.com/office/powerpoint/2010/main" val="106024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D9154DC-D495-43CD-82E4-F8FF515195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48" y="3817594"/>
            <a:ext cx="3556000" cy="254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4149EE-AC79-4F1D-AFD6-0AC8BD178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328" y="3817594"/>
            <a:ext cx="3385924" cy="25733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14FE45F-9876-470F-8130-B96043A59C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08" y="2344394"/>
            <a:ext cx="2234184" cy="2743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A2B8176-43DA-4C2D-B79F-8C2798DE6C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446" y="412249"/>
            <a:ext cx="3573806" cy="23825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F7ADE0F-ACB1-44AD-8AC6-017638C0FB8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8" t="5189" b="16306"/>
          <a:stretch/>
        </p:blipFill>
        <p:spPr>
          <a:xfrm>
            <a:off x="666748" y="412248"/>
            <a:ext cx="3682894" cy="23825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7944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DC1F5-F8B7-49FD-81DC-BB7190242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971" y="1993769"/>
            <a:ext cx="3932237" cy="1600200"/>
          </a:xfrm>
        </p:spPr>
        <p:txBody>
          <a:bodyPr/>
          <a:lstStyle/>
          <a:p>
            <a:r>
              <a:rPr lang="ru-RU" b="1" dirty="0"/>
              <a:t>Валюта школы №147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D61502C-FF4F-4CF0-86F2-9CC2B01CE7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394" y="367252"/>
            <a:ext cx="4454558" cy="222727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D66A1B3-258D-4030-B2EA-609F19BD6B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745" y="2401829"/>
            <a:ext cx="4454558" cy="222727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94A681E-52CB-419B-AF8E-2D7C3F111A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394" y="4436406"/>
            <a:ext cx="4454558" cy="222727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494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9106FD-AE49-41EC-AE61-01846B133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973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Если мастер-класс был полезен, то вложите свою денежку в банк, набегут методические проценты.</a:t>
            </a:r>
            <a:br>
              <a:rPr lang="ru-RU" sz="3600" b="1" dirty="0"/>
            </a:br>
            <a:r>
              <a:rPr lang="ru-RU" sz="3600" b="1" dirty="0"/>
              <a:t>Кому мастер-класс был не очень полезен, то положите под подушку, может, придется когда-нибудь достать</a:t>
            </a:r>
            <a:r>
              <a:rPr lang="ru-RU" b="1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37DE787-A4F2-48E2-B6A1-FE9C25ED72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598" y="2493644"/>
            <a:ext cx="4799122" cy="359607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D88BB3C-1273-42E8-9175-5709FAF796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WatercolorSpong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427" y="2493644"/>
            <a:ext cx="3497345" cy="349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587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9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7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88118507-C00D-4FED-AA61-017775BF787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833442"/>
              </p:ext>
            </p:extLst>
          </p:nvPr>
        </p:nvGraphicFramePr>
        <p:xfrm>
          <a:off x="184727" y="184727"/>
          <a:ext cx="11924146" cy="660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69921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B669E77-F0DD-4CFB-BC58-3AE6C4725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2308"/>
            <a:ext cx="10515600" cy="1526891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0" u="sng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Финансовая грамотность</a:t>
            </a:r>
            <a:r>
              <a:rPr lang="ru-RU" b="1" i="0" dirty="0"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 — это совокупность знаний, навыков и установок в сфере финансового поведения человека, ведущих к улучшению благосостояния и повышению качества жизни.</a:t>
            </a:r>
            <a:endParaRPr lang="ru-RU" b="1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96EC83-C671-42FC-B418-4A9792B8B9E4}"/>
              </a:ext>
            </a:extLst>
          </p:cNvPr>
          <p:cNvSpPr txBox="1"/>
          <p:nvPr/>
        </p:nvSpPr>
        <p:spPr>
          <a:xfrm>
            <a:off x="723194" y="4643999"/>
            <a:ext cx="110145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Главная задача программы финансовой грамотности —</a:t>
            </a:r>
          </a:p>
          <a:p>
            <a:pPr algn="ctr"/>
            <a:r>
              <a:rPr lang="ru-RU" sz="28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заложить общие принципы разумного финансового поведения человека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DF48FBD6-EA4F-41E3-93D9-3FACED69B834}"/>
              </a:ext>
            </a:extLst>
          </p:cNvPr>
          <p:cNvSpPr/>
          <p:nvPr/>
        </p:nvSpPr>
        <p:spPr>
          <a:xfrm>
            <a:off x="5091953" y="1938707"/>
            <a:ext cx="1604681" cy="1802186"/>
          </a:xfrm>
          <a:prstGeom prst="downArrow">
            <a:avLst/>
          </a:prstGeom>
          <a:solidFill>
            <a:schemeClr val="accent1">
              <a:lumMod val="5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65688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241C8BF3-EBA4-403D-A657-9F6C9997737B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l="17941" r="17206" t="-1263"/>
          <a:stretch/>
        </p:blipFill>
        <p:spPr>
          <a:xfrm>
            <a:off x="9100007" y="1210585"/>
            <a:ext cx="2771480" cy="432746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A921626-F0C2-4652-960D-D0972840BD01}"/>
              </a:ext>
            </a:extLst>
          </p:cNvPr>
          <p:cNvSpPr>
            <a:spLocks noGrp="1"/>
          </p:cNvSpPr>
          <p:nvPr>
            <p:ph idx="2" sz="half" type="body"/>
          </p:nvPr>
        </p:nvSpPr>
        <p:spPr>
          <a:xfrm>
            <a:off x="3778914" y="2355787"/>
            <a:ext cx="4957482" cy="203705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dirty="0" lang="ru-RU" sz="2800">
                <a:effectLst/>
                <a:latin charset="0" panose="020F0302020204030204" pitchFamily="34" typeface="Calibri Light"/>
                <a:ea charset="0" panose="020F0502020204030204" pitchFamily="34" typeface="Calibri"/>
                <a:cs charset="0" panose="020F0302020204030204" pitchFamily="34" typeface="Calibri Light"/>
              </a:rPr>
              <a:t>Современный школьник знает очень многое из физики, химии, математики, но ничего не знает о деньгах, откуда они берутся и на что тратятся. </a:t>
            </a:r>
          </a:p>
          <a:p>
            <a:endParaRPr dirty="0"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C70330-B5F7-42A5-AAE0-FFE344D736A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" l="273" r="8" t="89"/>
          <a:stretch/>
        </p:blipFill>
        <p:spPr>
          <a:xfrm>
            <a:off x="320513" y="1210585"/>
            <a:ext cx="3094791" cy="432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8905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28F1354-6D3E-4926-A7F8-EA05DAAF65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"/>
          <a:stretch/>
        </p:blipFill>
        <p:spPr>
          <a:xfrm>
            <a:off x="7590149" y="4638715"/>
            <a:ext cx="3973398" cy="2026279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20F325EE-5D97-4AA4-A315-B47B7A52BE4E}"/>
              </a:ext>
            </a:extLst>
          </p:cNvPr>
          <p:cNvSpPr>
            <a:spLocks noGrp="1"/>
          </p:cNvSpPr>
          <p:nvPr>
            <p:ph idx="2" sz="half" type="body"/>
          </p:nvPr>
        </p:nvSpPr>
        <p:spPr>
          <a:xfrm>
            <a:off x="3604513" y="2477415"/>
            <a:ext cx="4437528" cy="24227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dirty="0" lang="ru-RU" sz="2400">
                <a:latin charset="0" panose="020F0302020204030204" pitchFamily="34" typeface="Calibri Light"/>
                <a:cs charset="0" panose="020F0302020204030204" pitchFamily="34" typeface="Calibri Light"/>
              </a:rPr>
              <a:t>Современные дети, подростки и молодежь являются активными потребителями и все больше привлекают внимание розничных торговых сетей, производителей рекламы и банковских услуг.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E7E0D3-80F6-4EEA-BC0C-19F3D0A1A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53" y="3338095"/>
            <a:ext cx="2343150" cy="31242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05687C-0FB9-4FB9-945A-F2E71C23A4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" r="40"/>
          <a:stretch/>
        </p:blipFill>
        <p:spPr>
          <a:xfrm>
            <a:off x="628453" y="370003"/>
            <a:ext cx="4100927" cy="195370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A4B41A8-B336-41E0-AB01-8F3B8268B2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397" y="370003"/>
            <a:ext cx="2343150" cy="3124200"/>
          </a:xfrm>
          <a:prstGeom prst="rect">
            <a:avLst/>
          </a:prstGeom>
        </p:spPr>
      </p:pic>
      <p:cxnSp>
        <p:nvCxnSpPr>
          <p:cNvPr id="17" name="Соединитель: изогнутый 16">
            <a:extLst>
              <a:ext uri="{FF2B5EF4-FFF2-40B4-BE49-F238E27FC236}">
                <a16:creationId xmlns:a16="http://schemas.microsoft.com/office/drawing/2014/main" id="{F6B32985-52C0-4A15-8598-EC3462F41876}"/>
              </a:ext>
            </a:extLst>
          </p:cNvPr>
          <p:cNvCxnSpPr/>
          <p:nvPr/>
        </p:nvCxnSpPr>
        <p:spPr>
          <a:xfrm rot="10800000">
            <a:off x="4883086" y="1470581"/>
            <a:ext cx="1300899" cy="933254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Соединитель: изогнутый 20">
            <a:extLst>
              <a:ext uri="{FF2B5EF4-FFF2-40B4-BE49-F238E27FC236}">
                <a16:creationId xmlns:a16="http://schemas.microsoft.com/office/drawing/2014/main" id="{1370683A-E7F0-489A-AA0B-3977C9589386}"/>
              </a:ext>
            </a:extLst>
          </p:cNvPr>
          <p:cNvCxnSpPr/>
          <p:nvPr/>
        </p:nvCxnSpPr>
        <p:spPr>
          <a:xfrm flipV="1">
            <a:off x="8042041" y="2477415"/>
            <a:ext cx="1026545" cy="444894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Соединитель: изогнутый 26">
            <a:extLst>
              <a:ext uri="{FF2B5EF4-FFF2-40B4-BE49-F238E27FC236}">
                <a16:creationId xmlns:a16="http://schemas.microsoft.com/office/drawing/2014/main" id="{70AABA40-CA2C-46E6-879F-4C42026E8203}"/>
              </a:ext>
            </a:extLst>
          </p:cNvPr>
          <p:cNvCxnSpPr>
            <a:stCxn id="4" idx="2"/>
          </p:cNvCxnSpPr>
          <p:nvPr/>
        </p:nvCxnSpPr>
        <p:spPr>
          <a:xfrm flipH="1" rot="16200000">
            <a:off x="6115880" y="4607592"/>
            <a:ext cx="1085826" cy="1671032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Соединитель: изогнутый 38">
            <a:extLst>
              <a:ext uri="{FF2B5EF4-FFF2-40B4-BE49-F238E27FC236}">
                <a16:creationId xmlns:a16="http://schemas.microsoft.com/office/drawing/2014/main" id="{36AB2DC6-0890-4C78-A384-3D43283773DF}"/>
              </a:ext>
            </a:extLst>
          </p:cNvPr>
          <p:cNvCxnSpPr>
            <a:cxnSpLocks/>
          </p:cNvCxnSpPr>
          <p:nvPr/>
        </p:nvCxnSpPr>
        <p:spPr>
          <a:xfrm flipV="1" rot="10800000">
            <a:off x="3137190" y="4900193"/>
            <a:ext cx="1592191" cy="1100839"/>
          </a:xfrm>
          <a:prstGeom prst="curvedConnector3">
            <a:avLst>
              <a:gd fmla="val 9740" name="adj1"/>
            </a:avLst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114467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8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4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7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000"/>
                            </p:stCondLst>
                            <p:childTnLst>
                              <p:par>
                                <p:cTn fill="hold" id="1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2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000"/>
                            </p:stCondLst>
                            <p:childTnLst>
                              <p:par>
                                <p:cTn fill="hold" id="26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28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29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3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F26D6-04FE-420C-BECE-FFF01A7AE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106" y="987424"/>
            <a:ext cx="4036919" cy="1069975"/>
          </a:xfrm>
        </p:spPr>
        <p:txBody>
          <a:bodyPr>
            <a:noAutofit/>
          </a:bodyPr>
          <a:lstStyle/>
          <a:p>
            <a:r>
              <a:rPr b="1" dirty="0" lang="ru-RU" sz="2400"/>
              <a:t>Приемы для активизации познавательной деятельности обучающихся: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CBE04E3-A10C-48A6-B605-4065781CADE1}"/>
              </a:ext>
            </a:extLst>
          </p:cNvPr>
          <p:cNvSpPr>
            <a:spLocks noGrp="1"/>
          </p:cNvSpPr>
          <p:nvPr>
            <p:ph idx="2" sz="half" type="body"/>
          </p:nvPr>
        </p:nvSpPr>
        <p:spPr/>
        <p:txBody>
          <a:bodyPr/>
          <a:lstStyle/>
          <a:p>
            <a:r>
              <a:rPr dirty="0" lang="ru-RU" sz="2400">
                <a:latin charset="0" panose="020F0302020204030204" pitchFamily="34" typeface="Calibri Light"/>
                <a:cs charset="0" panose="020F0302020204030204" pitchFamily="34" typeface="Calibri Light"/>
              </a:rPr>
              <a:t>1.Связь с жизнью</a:t>
            </a:r>
          </a:p>
          <a:p>
            <a:r>
              <a:rPr dirty="0" lang="ru-RU" sz="2400">
                <a:latin charset="0" panose="020F0302020204030204" pitchFamily="34" typeface="Calibri Light"/>
                <a:cs charset="0" panose="020F0302020204030204" pitchFamily="34" typeface="Calibri Light"/>
              </a:rPr>
              <a:t>2.Чтение бизнес – новостей</a:t>
            </a:r>
          </a:p>
          <a:p>
            <a:r>
              <a:rPr dirty="0" lang="ru-RU" sz="2400">
                <a:latin charset="0" panose="020F0302020204030204" pitchFamily="34" typeface="Calibri Light"/>
                <a:cs charset="0" panose="020F0302020204030204" pitchFamily="34" typeface="Calibri Light"/>
              </a:rPr>
              <a:t>3.Пословицы и полезные высказывания о деньгах</a:t>
            </a:r>
          </a:p>
          <a:p>
            <a:r>
              <a:rPr dirty="0" lang="ru-RU" sz="2400">
                <a:latin charset="0" panose="020F0302020204030204" pitchFamily="34" typeface="Calibri Light"/>
                <a:cs charset="0" panose="020F0302020204030204" pitchFamily="34" typeface="Calibri Light"/>
              </a:rPr>
              <a:t>4.Решение финансовых задач</a:t>
            </a:r>
          </a:p>
          <a:p>
            <a:r>
              <a:rPr dirty="0" lang="ru-RU" sz="2400">
                <a:latin charset="0" panose="020F0302020204030204" pitchFamily="34" typeface="Calibri Light"/>
                <a:cs charset="0" panose="020F0302020204030204" pitchFamily="34" typeface="Calibri Light"/>
              </a:rPr>
              <a:t>5.Онлайн – уроки по финансовой грамотности</a:t>
            </a:r>
          </a:p>
          <a:p>
            <a:endParaRPr dirty="0"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6E457B-68BD-4709-A586-E9678E807A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" t="79"/>
          <a:stretch/>
        </p:blipFill>
        <p:spPr>
          <a:xfrm>
            <a:off x="7785165" y="277345"/>
            <a:ext cx="3819230" cy="315165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CEB0A1-B6C0-4A87-91C6-E74D9D86E8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165" y="3832920"/>
            <a:ext cx="3819230" cy="28644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B7FC84-12F3-4D95-8CEA-21E4FC2985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343" y="1592868"/>
            <a:ext cx="2640880" cy="352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73343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mph" presetID="19" presetSubtype="0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dur="500" fill="hold" id="6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dur="500" fill="hold" id="7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dur="500" fill="hold" id="8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dur="500" fill="hold" id="9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afterEffect="1" display="0" dur="1" fill="hold" masterRel="nextClick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AD5AFE-FDF2-4A3F-B451-91DFFCF66A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8" r="22981"/>
          <a:stretch/>
        </p:blipFill>
        <p:spPr>
          <a:xfrm>
            <a:off x="5087470" y="2087867"/>
            <a:ext cx="2017059" cy="2840737"/>
          </a:xfrm>
          <a:prstGeom prst="rect">
            <a:avLst/>
          </a:prstGeom>
        </p:spPr>
      </p:pic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6E70A38-9E2C-484D-99F7-665E9996FA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366802"/>
              </p:ext>
            </p:extLst>
          </p:nvPr>
        </p:nvGraphicFramePr>
        <p:xfrm>
          <a:off x="161365" y="546847"/>
          <a:ext cx="11806517" cy="5630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3823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503462-9429-4F5F-9979-296F958DA5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dgm id="{B3503462-9429-4F5F-9979-296F958DA5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3FA11F-4B71-48B8-996D-933B0B6B2D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graphicEl>
                                              <a:dgm id="{743FA11F-4B71-48B8-996D-933B0B6B2D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D25A0-55E6-4C42-921F-7C54D8208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9567"/>
            <a:ext cx="10515600" cy="1413938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/>
              <a:t>Разместите доходы и расходы из которых складывается бюджет вашей семьи на соответствующих чашах весов.</a:t>
            </a:r>
            <a:br>
              <a:rPr lang="ru-RU" sz="3100" b="1" dirty="0"/>
            </a:br>
            <a:r>
              <a:rPr lang="ru-RU" sz="3100" b="1" dirty="0"/>
              <a:t>Определите, к какому виду относится бюджет семьи.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2331A3-04F6-49C2-A7DF-B84E19CA4C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8" r="5402"/>
          <a:stretch/>
        </p:blipFill>
        <p:spPr>
          <a:xfrm>
            <a:off x="122547" y="1833505"/>
            <a:ext cx="3817857" cy="361364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9512CF-715C-4947-A941-12372AFF01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0" r="7609"/>
          <a:stretch/>
        </p:blipFill>
        <p:spPr>
          <a:xfrm>
            <a:off x="7280637" y="2058173"/>
            <a:ext cx="4788816" cy="338897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F0A0B4F-4F26-49B7-A620-4CC29ADAEE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8" r="6098"/>
          <a:stretch/>
        </p:blipFill>
        <p:spPr>
          <a:xfrm>
            <a:off x="3940404" y="2058173"/>
            <a:ext cx="3195686" cy="32914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9740734-5E63-4F98-92CF-7F3199E26F8A}"/>
              </a:ext>
            </a:extLst>
          </p:cNvPr>
          <p:cNvSpPr txBox="1"/>
          <p:nvPr/>
        </p:nvSpPr>
        <p:spPr>
          <a:xfrm>
            <a:off x="838200" y="5262480"/>
            <a:ext cx="1952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Семья Сидоровых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889EB7-0A05-4901-90E0-A5C2B82BD18B}"/>
              </a:ext>
            </a:extLst>
          </p:cNvPr>
          <p:cNvSpPr txBox="1"/>
          <p:nvPr/>
        </p:nvSpPr>
        <p:spPr>
          <a:xfrm>
            <a:off x="4656057" y="5262480"/>
            <a:ext cx="202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Семья Соловьевых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6C71FD-81DA-4288-9CD5-939C344BCF31}"/>
              </a:ext>
            </a:extLst>
          </p:cNvPr>
          <p:cNvSpPr txBox="1"/>
          <p:nvPr/>
        </p:nvSpPr>
        <p:spPr>
          <a:xfrm>
            <a:off x="8851769" y="5242080"/>
            <a:ext cx="180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Семья Петровых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85B9BB-793B-4CD6-93F1-1844B8597E62}"/>
              </a:ext>
            </a:extLst>
          </p:cNvPr>
          <p:cNvSpPr txBox="1"/>
          <p:nvPr/>
        </p:nvSpPr>
        <p:spPr>
          <a:xfrm>
            <a:off x="696799" y="5948313"/>
            <a:ext cx="10657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Сбалансированный бюджет                    Дефицитный бюджет                                             Профицитный бюджет </a:t>
            </a:r>
          </a:p>
        </p:txBody>
      </p:sp>
    </p:spTree>
    <p:extLst>
      <p:ext uri="{BB962C8B-B14F-4D97-AF65-F5344CB8AC3E}">
        <p14:creationId xmlns:p14="http://schemas.microsoft.com/office/powerpoint/2010/main" val="83883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153FF4-CFEC-4268-BBBF-3E2946717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036" y="236848"/>
            <a:ext cx="3467493" cy="260062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B303F29-B725-43FC-9E59-47FB641167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04" y="3645031"/>
            <a:ext cx="2772266" cy="277226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AB9BEAA-1D46-4D52-86F8-E3F031354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771" y="3645817"/>
            <a:ext cx="5021143" cy="283746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CE5B8EB-32C4-48B0-B25F-48C3A64317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" l="35" r="89"/>
          <a:stretch/>
        </p:blipFill>
        <p:spPr>
          <a:xfrm>
            <a:off x="7933794" y="236849"/>
            <a:ext cx="3706737" cy="260061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C74FF68-CB49-4786-8D7F-BAFE9C013EE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" r="79"/>
          <a:stretch/>
        </p:blipFill>
        <p:spPr>
          <a:xfrm>
            <a:off x="9049731" y="3645817"/>
            <a:ext cx="2922309" cy="283746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7FF96F03-6428-4FBD-9243-ACA5EDDA7A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85" y="236849"/>
            <a:ext cx="3059986" cy="281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7903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324</Words>
  <Application>Microsoft Office PowerPoint</Application>
  <PresentationFormat>Широкоэкранный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Методический семинар «Развитие функциональной грамотности в условиях поликультурной среды»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Приемы для активизации познавательной деятельности обучающихся:</vt:lpstr>
      <vt:lpstr>Презентация PowerPoint</vt:lpstr>
      <vt:lpstr>Разместите доходы и расходы из которых складывается бюджет вашей семьи на соответствующих чашах весов. Определите, к какому виду относится бюджет семьи.</vt:lpstr>
      <vt:lpstr>Презентация PowerPoint</vt:lpstr>
      <vt:lpstr>Презентация PowerPoint</vt:lpstr>
      <vt:lpstr>Валюта школы №147</vt:lpstr>
      <vt:lpstr>Если мастер-класс был полезен, то вложите свою денежку в банк, набегут методические проценты. Кому мастер-класс был не очень полезен, то положите под подушку, может, придется когда-нибудь достать.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грамотность</dc:title>
  <dc:creator>Наталья Валишева</dc:creator>
  <cp:lastModifiedBy>Наталья Валишева</cp:lastModifiedBy>
  <cp:revision>7</cp:revision>
  <dcterms:created xsi:type="dcterms:W3CDTF">2022-03-01T15:47:12Z</dcterms:created>
  <dcterms:modified xsi:type="dcterms:W3CDTF">2022-03-03T17:08:35Z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2514195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