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6" r:id="rId3"/>
    <p:sldId id="262" r:id="rId4"/>
    <p:sldId id="267" r:id="rId5"/>
    <p:sldId id="287" r:id="rId6"/>
    <p:sldId id="285" r:id="rId7"/>
    <p:sldId id="284" r:id="rId8"/>
    <p:sldId id="280" r:id="rId9"/>
    <p:sldId id="282" r:id="rId10"/>
    <p:sldId id="289" r:id="rId11"/>
    <p:sldId id="281" r:id="rId12"/>
    <p:sldId id="290" r:id="rId13"/>
    <p:sldId id="268" r:id="rId14"/>
    <p:sldId id="269" r:id="rId15"/>
    <p:sldId id="299" r:id="rId16"/>
    <p:sldId id="270" r:id="rId17"/>
    <p:sldId id="271" r:id="rId18"/>
    <p:sldId id="272" r:id="rId19"/>
    <p:sldId id="295" r:id="rId20"/>
    <p:sldId id="275" r:id="rId21"/>
    <p:sldId id="273" r:id="rId22"/>
    <p:sldId id="277" r:id="rId23"/>
    <p:sldId id="276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B8C7E-3DDA-4158-9C89-9B3E1E68C3E6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82214-01B0-4E42-BE88-079E26EE5C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konkurs.sertification.org/new_store/s_novim_godom_2017/itogi.htm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480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МКДОУ «</a:t>
            </a:r>
            <a:r>
              <a:rPr lang="ru-RU" sz="2400" b="1" dirty="0" err="1" smtClean="0"/>
              <a:t>Новоисетский</a:t>
            </a:r>
            <a:r>
              <a:rPr lang="ru-RU" sz="2400" b="1" dirty="0" smtClean="0"/>
              <a:t> детский сад»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600" b="1" i="1" dirty="0" smtClean="0"/>
          </a:p>
          <a:p>
            <a:pPr algn="ctr"/>
            <a:r>
              <a:rPr lang="ru-RU" sz="3600" b="1" i="1" dirty="0" smtClean="0"/>
              <a:t>Годовой отчёт воспитателей первой младшей группы «Улыбка»</a:t>
            </a:r>
            <a:endParaRPr lang="ru-RU" sz="3600" i="1" dirty="0" smtClean="0"/>
          </a:p>
          <a:p>
            <a:pPr algn="ctr"/>
            <a:r>
              <a:rPr lang="ru-RU" sz="3600" b="1" i="1" dirty="0" smtClean="0"/>
              <a:t>за 2020 – 2021 учебный год</a:t>
            </a:r>
            <a:endParaRPr lang="ru-RU" sz="3600" i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2021год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-381000" y="304800"/>
            <a:ext cx="9525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 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00201" y="1523998"/>
          <a:ext cx="6019798" cy="3429004"/>
        </p:xfrm>
        <a:graphic>
          <a:graphicData uri="http://schemas.openxmlformats.org/drawingml/2006/table">
            <a:tbl>
              <a:tblPr/>
              <a:tblGrid>
                <a:gridCol w="1671576"/>
                <a:gridCol w="2175291"/>
                <a:gridCol w="2172931"/>
              </a:tblGrid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уровни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8%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524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Художественно-эстетическое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6" name="Picture 4" descr="https://i.mycdn.me/i?r=AzEPZsRbOZEKgBhR0XGMT1Rk2pwhIC_nQaBpYEuFbCvi9q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143000"/>
            <a:ext cx="2105025" cy="21050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798" name="Picture 6" descr="https://i.mycdn.me/i?r=AzEPZsRbOZEKgBhR0XGMT1RkpTuj6QI-JDXfRtQHR9W-h6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86200"/>
            <a:ext cx="2181225" cy="2181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800" name="Picture 8" descr="https://i.mycdn.me/i?r=AzEPZsRbOZEKgBhR0XGMT1RkpsOPqfdAwXittY0xqL-b-K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219200"/>
            <a:ext cx="1981198" cy="1981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8" descr="https://i.mycdn.me/i?r=AzEPZsRbOZEKgBhR0XGMT1RkjmdKgMp4lBzuP9OHJvbsj6aKTM5SRkZCeTgDn6uOy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1295400"/>
            <a:ext cx="1981199" cy="1981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s://i.mycdn.me/i?r=AzEPZsRbOZEKgBhR0XGMT1Rkcz0aNlrsveIvCuGmN_nfd6aKTM5SRkZCeTgDn6uOyic"/>
          <p:cNvPicPr>
            <a:picLocks noChangeAspect="1" noChangeArrowheads="1"/>
          </p:cNvPicPr>
          <p:nvPr/>
        </p:nvPicPr>
        <p:blipFill>
          <a:blip r:embed="rId6" cstate="print"/>
          <a:srcRect t="6977"/>
          <a:stretch>
            <a:fillRect/>
          </a:stretch>
        </p:blipFill>
        <p:spPr bwMode="auto">
          <a:xfrm>
            <a:off x="3276600" y="3962400"/>
            <a:ext cx="2209800" cy="20556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6" descr="https://i.mycdn.me/i?r=AzEPZsRbOZEKgBhR0XGMT1RkuWPDOnbYfAQCvfgVg5ExNKaKTM5SRkZCeTgDn6uOyic"/>
          <p:cNvPicPr>
            <a:picLocks noChangeAspect="1" noChangeArrowheads="1"/>
          </p:cNvPicPr>
          <p:nvPr/>
        </p:nvPicPr>
        <p:blipFill>
          <a:blip r:embed="rId7" cstate="print"/>
          <a:srcRect t="20217"/>
          <a:stretch>
            <a:fillRect/>
          </a:stretch>
        </p:blipFill>
        <p:spPr bwMode="auto">
          <a:xfrm>
            <a:off x="6019800" y="3962400"/>
            <a:ext cx="2438400" cy="1945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 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Художественно-эстетическое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00201" y="1523998"/>
          <a:ext cx="6019798" cy="3429004"/>
        </p:xfrm>
        <a:graphic>
          <a:graphicData uri="http://schemas.openxmlformats.org/drawingml/2006/table">
            <a:tbl>
              <a:tblPr/>
              <a:tblGrid>
                <a:gridCol w="1671576"/>
                <a:gridCol w="2175291"/>
                <a:gridCol w="2172931"/>
              </a:tblGrid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уровни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84%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990600"/>
          <a:ext cx="8458200" cy="5601462"/>
        </p:xfrm>
        <a:graphic>
          <a:graphicData uri="http://schemas.openxmlformats.org/drawingml/2006/table">
            <a:tbl>
              <a:tblPr/>
              <a:tblGrid>
                <a:gridCol w="1828800"/>
                <a:gridCol w="6629400"/>
              </a:tblGrid>
              <a:tr h="350520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Aharoni" pitchFamily="2" charset="-79"/>
                        </a:rPr>
                        <a:t>Терентьева Любовь Викторовна</a:t>
                      </a:r>
                      <a:endParaRPr lang="ru-RU" sz="1800" b="1" dirty="0">
                        <a:latin typeface="Calibri"/>
                        <a:ea typeface="Calibri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Выступление на педсовете «Взаимодействие ДОУ с семьей по формированию профориентации у детей старшего дошкольного возраста».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Мастер-класс "</a:t>
                      </a:r>
                      <a:r>
                        <a:rPr lang="ru-RU" sz="18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Социоигровая</a:t>
                      </a: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технология как средство развития дошкольников в условиях ФГОС ДО".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Выступление на педсовете «Взаимодействие ДОУ с семьей по формированию профориентации у детей старшего дошкольного возраста»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Открытые НОД "Зайчик заболел" и "Стирка".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Работа общественного инструктора по безопасности дорожного движения ДОУ.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Создание итоговых презентаций по реализации социального проекта ДОУ "Мир ребенка".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Член аттестационной комиссии ДОУ и района.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68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800" b="1" dirty="0" err="1">
                          <a:latin typeface="Times New Roman"/>
                          <a:ea typeface="Calibri"/>
                          <a:cs typeface="Aharoni" pitchFamily="2" charset="-79"/>
                        </a:rPr>
                        <a:t>Козакевич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Aharoni" pitchFamily="2" charset="-79"/>
                        </a:rPr>
                        <a:t> Елены Владимировны</a:t>
                      </a:r>
                      <a:endParaRPr lang="ru-RU" sz="1800" b="1" dirty="0">
                        <a:latin typeface="Calibri"/>
                        <a:ea typeface="Calibri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Готовность групп к новому учебному году 2 место. Конкурс «Дидактическое пособие по профориентации» НОД «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знакомсво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дидактической игрой «Профессии»» НОД День Рожденье куклы Тани». Районный: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чтния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«развитие муниципальной системы образования : достижение проблемы перспективы»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47800" y="228600"/>
            <a:ext cx="58782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Участие в методической работе ДОУ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0999" y="685801"/>
          <a:ext cx="8458201" cy="6029661"/>
        </p:xfrm>
        <a:graphic>
          <a:graphicData uri="http://schemas.openxmlformats.org/drawingml/2006/table">
            <a:tbl>
              <a:tblPr/>
              <a:tblGrid>
                <a:gridCol w="1890725"/>
                <a:gridCol w="1619549"/>
                <a:gridCol w="1798109"/>
                <a:gridCol w="3149818"/>
              </a:tblGrid>
              <a:tr h="43702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Ф.И.О.педагога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уровне ДОУ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муниципальном уровне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 региональном уровне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65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Козакевич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Е.В.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Конкурс методических находок «Дидактическое пособие по профориентации дошкольников»; Лучший зимний участок «Снежный городок»-1 место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Творческий конкурс поделок «Символ 2021 года»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Смотр-конкурс «Подвижные игры народов Урала»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Смотр-конкурс «Готовность групп к началу нового учебного года»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Районный этап педагогических чтений – 2021 "Развитие муниципальной системы образования: достижения, проблемы, перспективы".</a:t>
                      </a:r>
                      <a:endParaRPr lang="ru-RU" sz="1200" u="none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hlinkClick r:id="rId2"/>
                        </a:rPr>
                        <a:t>Всероссийский детско-юношеский конкурс театрализованных представлений и концертных программ «С Новым годом! С 2021-м!»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диплом 1 место по Уральскому федеральному округу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Всероссийский конкурс МИР «Космическое путешествие»</a:t>
                      </a:r>
                      <a:endParaRPr lang="ru-RU" sz="11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91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Терентьева Л.В.</a:t>
                      </a:r>
                      <a:endParaRPr lang="ru-RU" sz="1200" u="none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Районный конкурс педагогического мастерства педагогов на лучшую методическую разработку дидактической игры (пособия)-2 место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Районный конкурс "Шаг в профессию"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Районный конкурс «Космическая фантазия </a:t>
                      </a:r>
                      <a:r>
                        <a:rPr lang="ru-RU" sz="1200" u="none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эколят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», диплом 3 место (</a:t>
                      </a:r>
                      <a:r>
                        <a:rPr lang="ru-RU" sz="1200" u="none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Янбаева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Полина)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Районная акция «Отработанная батарейка»</a:t>
                      </a:r>
                      <a:endParaRPr lang="ru-RU" sz="1200" u="none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2"/>
                        </a:rPr>
                        <a:t>Всероссийский детско-юношеский конкурс театрализованных представлений и концертных программ «С Новым годом! С 2021-м!»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диплом 1 место по Уральскому федеральному округу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2"/>
                        </a:rPr>
                        <a:t>Всероссийский детско-юношеский конкурс театрализованных представлений и концертных программ «С Новым годом! С 2020-м!»</a:t>
                      </a: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диплом 1 место по Уральскому федеральному округу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конкурс профессионального мастерства "Современный педагог - 2021".  Диплом 1 степени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Всероссийский конкурс "Горизонты педагогики", Диплом победителя 1 место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163185" algn="l"/>
                        </a:tabLst>
                      </a:pPr>
                      <a:r>
                        <a:rPr lang="ru-RU" sz="1200" u="none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Система добровольной сертификации информационных технологий, золотой сертификат соответствия 2021г.</a:t>
                      </a:r>
                    </a:p>
                  </a:txBody>
                  <a:tcPr marL="37477" marR="374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Участие в конкурсах и мероприятиях различного уровня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25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Курсы повышения квалификации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Козакевич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Е. 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8200" y="1295400"/>
          <a:ext cx="7315200" cy="3797372"/>
        </p:xfrm>
        <a:graphic>
          <a:graphicData uri="http://schemas.openxmlformats.org/drawingml/2006/table">
            <a:tbl>
              <a:tblPr/>
              <a:tblGrid>
                <a:gridCol w="1112069"/>
                <a:gridCol w="2793549"/>
                <a:gridCol w="3409582"/>
              </a:tblGrid>
              <a:tr h="620486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Место прохождения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latin typeface="Calibri"/>
                          <a:ea typeface="Times New Roman"/>
                        </a:rPr>
                        <a:t>Тема курсов</a:t>
                      </a:r>
                      <a:endParaRPr lang="ru-RU" sz="20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23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13.10.202-15.10.2020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ГАОУ ДПО Свердловской области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«Институт развития образования»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>
                          <a:latin typeface="Calibri"/>
                          <a:ea typeface="Times New Roman"/>
                        </a:rPr>
                        <a:t>Выявление и сопровождение одарённых детей в ДОО»</a:t>
                      </a:r>
                      <a:endParaRPr lang="ru-RU" sz="20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7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25.05.2021г.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ООО "Центр инновационного образования и воспитания"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</a:rPr>
                        <a:t>Навыки оказания первой помощи в образовательных организациях</a:t>
                      </a:r>
                      <a:endParaRPr lang="ru-RU" sz="20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1066800"/>
          <a:ext cx="8458199" cy="5319277"/>
        </p:xfrm>
        <a:graphic>
          <a:graphicData uri="http://schemas.openxmlformats.org/drawingml/2006/table">
            <a:tbl>
              <a:tblPr/>
              <a:tblGrid>
                <a:gridCol w="1285830"/>
                <a:gridCol w="3230040"/>
                <a:gridCol w="3942329"/>
              </a:tblGrid>
              <a:tr h="1737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Место прохождения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Тема курсов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7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20.01-21.01.2021г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ГАОУ ДПО Свердловской области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«Институт развития образования»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"Развитие профессиональной компетенции специалистов, привлекаемых к осуществлению всестороннего анализа результатов профессиональной деятельности педагогических работников, аттестующихся в целях установления квалификационных категорий в условиях подготовки к введению национальной системы учительского роста"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0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18.02.2021г.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ГАОУ ДПО Свердловской области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«Институт развития образования»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Вебинар "О сложных методологических подходах простым языком"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24.03.2021г.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ООО "Центр инновационного образования и воспитания"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"Профилактика гриппа и острых респираторных вирусных инфекций, в том числе новой короновирусной инфекции (COVID -19)"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24.03.2021г.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ООО "Центр инновационного образования и воспитания"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>
                          <a:latin typeface="Calibri"/>
                          <a:ea typeface="Times New Roman"/>
                          <a:cs typeface="Times New Roman"/>
                        </a:rPr>
                        <a:t>Обеспечение санитарно - эпидемиологических требований к образовательным организациям согласно СП 2.4.3648-20".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00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21.04.2021г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Министерство здравоохранения Свердловской области Государственное автономное учреждение здравоохранения Свердловской области "Свердловский областной центр профилактики и борьбы со СПИД"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libri"/>
                          <a:ea typeface="Times New Roman"/>
                          <a:cs typeface="Times New Roman"/>
                        </a:rPr>
                        <a:t>"Профилактика ВИЧ-инфекции в сфере труда"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757" marR="477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Курсы повышения квалификации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ТЕРЕНТЬЕВА Л.В.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Проектная деятельность</a:t>
            </a: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проект 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«Путешествие в страну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сенсорики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 первой младшей группы «Улыбка» 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2020-2021 учебный год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 среднесрочный.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проекта: познавательный.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 дети I младшей группы, воспитатели, родители.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97346"/>
            <a:ext cx="84582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ЦЕЛЬ ПРОЕКТА: </a:t>
            </a:r>
            <a:r>
              <a:rPr lang="ru-RU" sz="2800" dirty="0" smtClean="0"/>
              <a:t>создание условий для повышения уровня сенсорного развития детей.</a:t>
            </a:r>
          </a:p>
          <a:p>
            <a:r>
              <a:rPr lang="ru-RU" sz="2400" dirty="0" smtClean="0"/>
              <a:t>ЗАДАЧИ :</a:t>
            </a:r>
          </a:p>
          <a:p>
            <a:r>
              <a:rPr lang="ru-RU" sz="2400" i="1" dirty="0" smtClean="0"/>
              <a:t>1) Познакомиться с современной педагогической, психологической и методической литературой по проблеме познавательного развития детей раннего возраста.</a:t>
            </a:r>
          </a:p>
          <a:p>
            <a:r>
              <a:rPr lang="ru-RU" sz="2400" i="1" dirty="0" smtClean="0"/>
              <a:t>2) Провести анализ условий для сенсорного развития воспитанников в группе.</a:t>
            </a:r>
          </a:p>
          <a:p>
            <a:r>
              <a:rPr lang="ru-RU" sz="2400" i="1" dirty="0" smtClean="0"/>
              <a:t>3) Организовать работу с детьми, направленную на повышение их сенсорной культуры (развивающие занятия, дидактические игры, индивидуальные упражнения, продуктивные виды деятельности).</a:t>
            </a:r>
          </a:p>
          <a:p>
            <a:r>
              <a:rPr lang="ru-RU" sz="2400" i="1" dirty="0" smtClean="0"/>
              <a:t>4) Провести консультации и индивидуальные беседы с родителями по вопросам сенсорного развития детей.</a:t>
            </a:r>
          </a:p>
          <a:p>
            <a:r>
              <a:rPr lang="ru-RU" sz="2400" i="1" dirty="0" smtClean="0"/>
              <a:t>5) Приобщить родителей к изготовлению авторских дидактических пособий.</a:t>
            </a:r>
          </a:p>
          <a:p>
            <a:r>
              <a:rPr lang="ru-RU" sz="2400" i="1" dirty="0" smtClean="0"/>
              <a:t>развития детей раннего возраста.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762000"/>
            <a:ext cx="28448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rcRect l="2857" r="5714"/>
          <a:stretch>
            <a:fillRect/>
          </a:stretch>
        </p:blipFill>
        <p:spPr>
          <a:xfrm rot="16200000">
            <a:off x="2071687" y="366713"/>
            <a:ext cx="2057400" cy="3000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4" cstate="print"/>
          <a:srcRect t="11696" b="8772"/>
          <a:stretch>
            <a:fillRect/>
          </a:stretch>
        </p:blipFill>
        <p:spPr>
          <a:xfrm>
            <a:off x="2971800" y="3429001"/>
            <a:ext cx="3962399" cy="236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blob:https://web.whatsapp.com/aa6e554a-4692-46af-97f5-4755941709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володя\Downloads\WhatsApp Image 2021-05-28 at 10.23.57.jpeg"/>
          <p:cNvPicPr>
            <a:picLocks noChangeAspect="1" noChangeArrowheads="1"/>
          </p:cNvPicPr>
          <p:nvPr/>
        </p:nvPicPr>
        <p:blipFill>
          <a:blip r:embed="rId2" cstate="print"/>
          <a:srcRect l="18333" t="23333" r="10833" b="31809"/>
          <a:stretch>
            <a:fillRect/>
          </a:stretch>
        </p:blipFill>
        <p:spPr bwMode="auto">
          <a:xfrm>
            <a:off x="2743200" y="1524000"/>
            <a:ext cx="3276600" cy="15562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76400" y="228600"/>
            <a:ext cx="5933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/>
              </a:rPr>
              <a:t>Группа «Улыбка»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/>
            </a:endParaRPr>
          </a:p>
        </p:txBody>
      </p:sp>
      <p:pic>
        <p:nvPicPr>
          <p:cNvPr id="2053" name="Picture 5" descr="https://i.mycdn.me/i?r=AyH4iRPQ2q0otWIFepML2LxRT0XSGdAbeG0rxQVotu3ULQ"/>
          <p:cNvPicPr>
            <a:picLocks noChangeAspect="1" noChangeArrowheads="1"/>
          </p:cNvPicPr>
          <p:nvPr/>
        </p:nvPicPr>
        <p:blipFill>
          <a:blip r:embed="rId3" cstate="print"/>
          <a:srcRect t="32129" b="19679"/>
          <a:stretch>
            <a:fillRect/>
          </a:stretch>
        </p:blipFill>
        <p:spPr bwMode="auto">
          <a:xfrm>
            <a:off x="2133600" y="3657600"/>
            <a:ext cx="4559300" cy="16479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володя\Downloads\WhatsApp Image 2021-05-28 at 10.19.0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810000"/>
            <a:ext cx="17145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2" name="Picture 2" descr="C:\Users\володя\Downloads\WhatsApp Image 2021-05-28 at 10.19.10 (1)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3114">
            <a:off x="6813089" y="1093467"/>
            <a:ext cx="1733162" cy="23108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C:\Users\володя\Downloads\WhatsApp Image 2021-05-28 at 10.19.11 (1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733800"/>
            <a:ext cx="1790700" cy="2387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C:\Users\володя\Downloads\WhatsApp Image 2021-05-18 at 08.39.3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67083">
            <a:off x="874069" y="989187"/>
            <a:ext cx="1804006" cy="24053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WhatsApp Image 2021-05-28 at 10.22.03 (1)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685800"/>
            <a:ext cx="2590800" cy="1943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WhatsApp Image 2021-05-31 at 10.08.35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57600" y="3124200"/>
            <a:ext cx="1809750" cy="2413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" y="304800"/>
            <a:ext cx="8229600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в детских  творческих объединениях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Детское творческое объединение «Непоседы» 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первой младшей группе «Улыбка»</a:t>
            </a: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ДТО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Непоседы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разработана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 раннего дошкольного младшего возраста. Работа проводилась во второй половине дня в среду в 16.00 в помещение группы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Улыбка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игровой форме, со всеми детьми группы.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457200"/>
            <a:ext cx="86106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работы ДТО «Непоседы»: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повышение двигательной активности детей младшего дошкольного возраста, через организацию подвижных игр.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· удовлетворение потребности детского организма в движениях;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· снижение тяжести адаптации детей к дошкольному учреждению;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· развитие двигательных, скоростно-силовых качеств, общей выносливости;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· развивать глазомер и силу рук; укреплять у детей силу мышц рук и туловища.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mycdn.me/i?r=AzEPZsRbOZEKgBhR0XGMT1Rk_Wv934z-WqCqpWqUr2MqbqaKTM5SRkZCeTgDn6uOyic"/>
          <p:cNvPicPr>
            <a:picLocks noChangeAspect="1" noChangeArrowheads="1"/>
          </p:cNvPicPr>
          <p:nvPr/>
        </p:nvPicPr>
        <p:blipFill>
          <a:blip r:embed="rId2" cstate="print"/>
          <a:srcRect t="26766" r="7807"/>
          <a:stretch>
            <a:fillRect/>
          </a:stretch>
        </p:blipFill>
        <p:spPr bwMode="auto">
          <a:xfrm>
            <a:off x="1413761" y="457200"/>
            <a:ext cx="2877806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Picture 4" descr="https://i.mycdn.me/i?r=AzEPZsRbOZEKgBhR0XGMT1RkdBFqUtNfYB-vmXeNGGYLFaaKTM5SRkZCeTgDn6uOy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533400"/>
            <a:ext cx="2133599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6952.JPG"/>
          <p:cNvPicPr>
            <a:picLocks noChangeAspect="1"/>
          </p:cNvPicPr>
          <p:nvPr/>
        </p:nvPicPr>
        <p:blipFill>
          <a:blip r:embed="rId4" cstate="print"/>
          <a:srcRect r="11765" b="14706"/>
          <a:stretch>
            <a:fillRect/>
          </a:stretch>
        </p:blipFill>
        <p:spPr>
          <a:xfrm>
            <a:off x="5410200" y="3581400"/>
            <a:ext cx="2942897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b95bb364-f258-48cd-89ea-42c40e807264.jpg"/>
          <p:cNvPicPr>
            <a:picLocks noChangeAspect="1"/>
          </p:cNvPicPr>
          <p:nvPr/>
        </p:nvPicPr>
        <p:blipFill>
          <a:blip r:embed="rId5" cstate="print"/>
          <a:srcRect l="3750" t="25000" r="4375" b="10000"/>
          <a:stretch>
            <a:fillRect/>
          </a:stretch>
        </p:blipFill>
        <p:spPr>
          <a:xfrm>
            <a:off x="914400" y="3733800"/>
            <a:ext cx="3446585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atsApp Image 2021-04-14 at 20.53.1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81000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WhatsApp Image 2021-04-08 at 15.19.42.jpeg"/>
          <p:cNvPicPr>
            <a:picLocks noChangeAspect="1"/>
          </p:cNvPicPr>
          <p:nvPr/>
        </p:nvPicPr>
        <p:blipFill>
          <a:blip r:embed="rId3" cstate="print"/>
          <a:srcRect l="24167" t="12222" r="8333" b="16667"/>
          <a:stretch>
            <a:fillRect/>
          </a:stretch>
        </p:blipFill>
        <p:spPr>
          <a:xfrm>
            <a:off x="4953000" y="228600"/>
            <a:ext cx="3086100" cy="243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0" descr="https://i.mycdn.me/i?r=AzEPZsRbOZEKgBhR0XGMT1Rk9KHCUM-ASavxh-MSBYwFOqaKTM5SRkZCeTgDn6uOy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962400"/>
            <a:ext cx="2514599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6" descr="https://i.mycdn.me/i?r=AzEPZsRbOZEKgBhR0XGMT1RkpG1mc7pqfMgWZxVr9kLqiqaKTM5SRkZCeTgDn6uOy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886200"/>
            <a:ext cx="2438399" cy="243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https://i.mycdn.me/i?r=AzEPZsRbOZEKgBhR0XGMT1RkjqnTWBXzxB17BFDzTAyaBqaKTM5SRkZCeTgDn6uOy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3429000"/>
            <a:ext cx="2181225" cy="2181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0" y="228600"/>
            <a:ext cx="44729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ОО «Физическое развитие»</a:t>
            </a:r>
            <a:endParaRPr lang="ru-RU" sz="2800" dirty="0"/>
          </a:p>
        </p:txBody>
      </p:sp>
      <p:pic>
        <p:nvPicPr>
          <p:cNvPr id="1028" name="Picture 4" descr="https://i.mycdn.me/i?r=AyH4iRPQ2q0otWIFepML2LxRiKWi-vLYON4vaWt7LVzgWA"/>
          <p:cNvPicPr>
            <a:picLocks noChangeAspect="1" noChangeArrowheads="1"/>
          </p:cNvPicPr>
          <p:nvPr/>
        </p:nvPicPr>
        <p:blipFill>
          <a:blip r:embed="rId2" cstate="print"/>
          <a:srcRect t="15238" r="14286" b="18095"/>
          <a:stretch>
            <a:fillRect/>
          </a:stretch>
        </p:blipFill>
        <p:spPr bwMode="auto">
          <a:xfrm>
            <a:off x="3733800" y="4038600"/>
            <a:ext cx="2525486" cy="147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WhatsApp Image 2020-10-30 at 21.13.30 (2).jpeg"/>
          <p:cNvPicPr>
            <a:picLocks noChangeAspect="1"/>
          </p:cNvPicPr>
          <p:nvPr/>
        </p:nvPicPr>
        <p:blipFill>
          <a:blip r:embed="rId3" cstate="print"/>
          <a:srcRect l="20370" t="18889" r="26297" b="10000"/>
          <a:stretch>
            <a:fillRect/>
          </a:stretch>
        </p:blipFill>
        <p:spPr>
          <a:xfrm>
            <a:off x="6553200" y="1905000"/>
            <a:ext cx="1628776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WhatsApp Image 2021-04-07 at 18.28.3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1219200"/>
            <a:ext cx="2641600" cy="1981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C:\Users\володя\Downloads\WhatsApp Image 2021-05-18 at 08.39.41.jpeg"/>
          <p:cNvPicPr>
            <a:picLocks noChangeAspect="1" noChangeArrowheads="1"/>
          </p:cNvPicPr>
          <p:nvPr/>
        </p:nvPicPr>
        <p:blipFill>
          <a:blip r:embed="rId5" cstate="print"/>
          <a:srcRect l="16667" t="24444" r="13333"/>
          <a:stretch>
            <a:fillRect/>
          </a:stretch>
        </p:blipFill>
        <p:spPr bwMode="auto">
          <a:xfrm>
            <a:off x="990600" y="1371600"/>
            <a:ext cx="2070847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6" descr="https://i.mycdn.me/i?r=AzEPZsRbOZEKgBhR0XGMT1Rkfx91Mln2nULzbPHvlpYP-qaKTM5SRkZCeTgDn6uOyic"/>
          <p:cNvPicPr>
            <a:picLocks noChangeAspect="1" noChangeArrowheads="1"/>
          </p:cNvPicPr>
          <p:nvPr/>
        </p:nvPicPr>
        <p:blipFill>
          <a:blip r:embed="rId6" cstate="print"/>
          <a:srcRect b="11672"/>
          <a:stretch>
            <a:fillRect/>
          </a:stretch>
        </p:blipFill>
        <p:spPr bwMode="auto">
          <a:xfrm>
            <a:off x="1295400" y="3657600"/>
            <a:ext cx="1897925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 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00201" y="1523998"/>
          <a:ext cx="6019798" cy="3429004"/>
        </p:xfrm>
        <a:graphic>
          <a:graphicData uri="http://schemas.openxmlformats.org/drawingml/2006/table">
            <a:tbl>
              <a:tblPr/>
              <a:tblGrid>
                <a:gridCol w="1671576"/>
                <a:gridCol w="2175291"/>
                <a:gridCol w="2172931"/>
              </a:tblGrid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уровни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40%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0" name="Picture 4" descr="C:\Users\володя\Downloads\WhatsApp Image 2021-05-18 at 08.39.45 (1).jpeg"/>
          <p:cNvPicPr>
            <a:picLocks noChangeAspect="1" noChangeArrowheads="1"/>
          </p:cNvPicPr>
          <p:nvPr/>
        </p:nvPicPr>
        <p:blipFill>
          <a:blip r:embed="rId2" cstate="print"/>
          <a:srcRect t="8000" r="2000"/>
          <a:stretch>
            <a:fillRect/>
          </a:stretch>
        </p:blipFill>
        <p:spPr bwMode="auto">
          <a:xfrm>
            <a:off x="3429000" y="1371600"/>
            <a:ext cx="2489200" cy="1752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1" name="Picture 5" descr="C:\Users\володя\Downloads\WhatsApp Image 2021-05-18 at 08.39.3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2590800" cy="1943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1" name="Picture 1" descr="C:\Users\володя\Downloads\WhatsApp Image 2021-05-28 at 10.14.19 (1)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19200"/>
            <a:ext cx="2235200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842" name="Picture 2" descr="C:\Users\володя\Downloads\WhatsApp Image 2021-05-28 at 10.14.23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505200"/>
            <a:ext cx="1828800" cy="243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C:\Users\володя\Downloads\WhatsApp Image 2021-05-28 at 10.14.29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3886200"/>
            <a:ext cx="2260600" cy="1695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https://i.mycdn.me/i?r=AzEPZsRbOZEKgBhR0XGMT1Rk9M7egHgbvGB5MXG4yB8mzaaKTM5SRkZCeTgDn6uOyi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1219200"/>
            <a:ext cx="2057398" cy="205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 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00201" y="1523998"/>
          <a:ext cx="6019798" cy="3429004"/>
        </p:xfrm>
        <a:graphic>
          <a:graphicData uri="http://schemas.openxmlformats.org/drawingml/2006/table">
            <a:tbl>
              <a:tblPr/>
              <a:tblGrid>
                <a:gridCol w="1671576"/>
                <a:gridCol w="2175291"/>
                <a:gridCol w="2172931"/>
              </a:tblGrid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уровни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24%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304800"/>
            <a:ext cx="5479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 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r>
              <a:rPr lang="ru-RU" sz="2800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sz="2800" dirty="0"/>
          </a:p>
        </p:txBody>
      </p:sp>
      <p:pic>
        <p:nvPicPr>
          <p:cNvPr id="31746" name="Picture 2" descr="https://i.mycdn.me/i?r=AzEPZsRbOZEKgBhR0XGMT1RkIWpz9XYEPuEuTmsc3cAooqaKTM5SRkZCeTgDn6uOyic"/>
          <p:cNvPicPr>
            <a:picLocks noChangeAspect="1" noChangeArrowheads="1"/>
          </p:cNvPicPr>
          <p:nvPr/>
        </p:nvPicPr>
        <p:blipFill>
          <a:blip r:embed="rId2" cstate="print"/>
          <a:srcRect t="24454"/>
          <a:stretch>
            <a:fillRect/>
          </a:stretch>
        </p:blipFill>
        <p:spPr bwMode="auto">
          <a:xfrm>
            <a:off x="1600200" y="1447800"/>
            <a:ext cx="2555618" cy="1930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8" name="Picture 4" descr="https://i.mycdn.me/i?r=AzEPZsRbOZEKgBhR0XGMT1RkVwvPKku6yHIk4xXqzl-R_aaKTM5SRkZCeTgDn6uOyic"/>
          <p:cNvPicPr>
            <a:picLocks noChangeAspect="1" noChangeArrowheads="1"/>
          </p:cNvPicPr>
          <p:nvPr/>
        </p:nvPicPr>
        <p:blipFill>
          <a:blip r:embed="rId3" cstate="print"/>
          <a:srcRect t="31441"/>
          <a:stretch>
            <a:fillRect/>
          </a:stretch>
        </p:blipFill>
        <p:spPr bwMode="auto">
          <a:xfrm>
            <a:off x="4876800" y="1295400"/>
            <a:ext cx="2778629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50" name="Picture 6" descr="https://i.mycdn.me/i?r=AzEPZsRbOZEKgBhR0XGMT1RknZln3SxPh-fBlhxIyafLuKaKTM5SRkZCeTgDn6uOyic"/>
          <p:cNvPicPr>
            <a:picLocks noChangeAspect="1" noChangeArrowheads="1"/>
          </p:cNvPicPr>
          <p:nvPr/>
        </p:nvPicPr>
        <p:blipFill>
          <a:blip r:embed="rId4" cstate="print"/>
          <a:srcRect t="9846" b="11385"/>
          <a:stretch>
            <a:fillRect/>
          </a:stretch>
        </p:blipFill>
        <p:spPr bwMode="auto">
          <a:xfrm>
            <a:off x="5029200" y="3657600"/>
            <a:ext cx="2459534" cy="19373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51" name="Picture 7" descr="C:\Users\володя\Downloads\WhatsApp Image 2021-05-28 at 10.19.22 (3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3886200"/>
            <a:ext cx="2489200" cy="1866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304800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Мониторинг  ОО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00201" y="1523998"/>
          <a:ext cx="6019798" cy="3429004"/>
        </p:xfrm>
        <a:graphic>
          <a:graphicData uri="http://schemas.openxmlformats.org/drawingml/2006/table">
            <a:tbl>
              <a:tblPr/>
              <a:tblGrid>
                <a:gridCol w="1671576"/>
                <a:gridCol w="2175291"/>
                <a:gridCol w="2172931"/>
              </a:tblGrid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уровни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Начало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Конец года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16%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52%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75%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32%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-381000" y="0"/>
            <a:ext cx="9525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Социально-коммуникативное развитие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https://i.mycdn.me/i?r=AzEPZsRbOZEKgBhR0XGMT1RkecGWeMA-eZoPv6-QMRQ7caaKTM5SRkZCeTgDn6uOyic"/>
          <p:cNvPicPr>
            <a:picLocks noChangeAspect="1" noChangeArrowheads="1"/>
          </p:cNvPicPr>
          <p:nvPr/>
        </p:nvPicPr>
        <p:blipFill>
          <a:blip r:embed="rId2" cstate="print"/>
          <a:srcRect t="10526"/>
          <a:stretch>
            <a:fillRect/>
          </a:stretch>
        </p:blipFill>
        <p:spPr bwMode="auto">
          <a:xfrm>
            <a:off x="3429000" y="4038600"/>
            <a:ext cx="2057399" cy="18408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4" name="Picture 6" descr="https://i.mycdn.me/i?r=AzEPZsRbOZEKgBhR0XGMT1Rk98G09hB1OozFXK23TNTsk6aKTM5SRkZCeTgDn6uOyic"/>
          <p:cNvPicPr>
            <a:picLocks noChangeAspect="1" noChangeArrowheads="1"/>
          </p:cNvPicPr>
          <p:nvPr/>
        </p:nvPicPr>
        <p:blipFill>
          <a:blip r:embed="rId3" cstate="print"/>
          <a:srcRect t="15000"/>
          <a:stretch>
            <a:fillRect/>
          </a:stretch>
        </p:blipFill>
        <p:spPr bwMode="auto">
          <a:xfrm>
            <a:off x="6096000" y="4114800"/>
            <a:ext cx="2151529" cy="1828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6" name="Picture 8" descr="https://i.mycdn.me/i?r=AzEPZsRbOZEKgBhR0XGMT1RkCPX-IqMOsRQKjej2GwF2PKaKTM5SRkZCeTgDn6uOyic"/>
          <p:cNvPicPr>
            <a:picLocks noChangeAspect="1" noChangeArrowheads="1"/>
          </p:cNvPicPr>
          <p:nvPr/>
        </p:nvPicPr>
        <p:blipFill>
          <a:blip r:embed="rId4" cstate="print"/>
          <a:srcRect t="6977"/>
          <a:stretch>
            <a:fillRect/>
          </a:stretch>
        </p:blipFill>
        <p:spPr bwMode="auto">
          <a:xfrm>
            <a:off x="5181600" y="1295400"/>
            <a:ext cx="2129788" cy="1981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778" name="Picture 10" descr="https://i.mycdn.me/i?r=AzEPZsRbOZEKgBhR0XGMT1RkQOR7Yv1d9T3p5bnHqPRrpaaKTM5SRkZCeTgDn6uOyi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1295400"/>
            <a:ext cx="1981198" cy="19811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0" name="Picture 2" descr="https://i.mycdn.me/i?r=AzEPZsRbOZEKgBhR0XGMT1RkKC0N2XFciG7o4qxu4QCvvaaKTM5SRkZCeTgDn6uOyi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962400"/>
            <a:ext cx="1904999" cy="190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1029</Words>
  <Application>Microsoft Office PowerPoint</Application>
  <PresentationFormat>Экран (4:3)</PresentationFormat>
  <Paragraphs>187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общаг</dc:creator>
  <cp:lastModifiedBy>володя</cp:lastModifiedBy>
  <cp:revision>36</cp:revision>
  <dcterms:created xsi:type="dcterms:W3CDTF">2019-03-11T17:03:15Z</dcterms:created>
  <dcterms:modified xsi:type="dcterms:W3CDTF">2023-01-29T12:26:43Z</dcterms:modified>
</cp:coreProperties>
</file>