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7" r:id="rId2"/>
    <p:sldId id="308" r:id="rId3"/>
    <p:sldId id="257" r:id="rId4"/>
    <p:sldId id="311" r:id="rId5"/>
    <p:sldId id="312" r:id="rId6"/>
    <p:sldId id="313" r:id="rId7"/>
  </p:sldIdLst>
  <p:sldSz cx="9144000" cy="6858000" type="screen4x3"/>
  <p:notesSz cx="6858000" cy="9144000"/>
  <p:custShowLst>
    <p:custShow name="Произвольный показ 1" id="0">
      <p:sldLst>
        <p:sld r:id="rId4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4298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4298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_________Microsoft_Word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2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rot="2270809">
            <a:off x="4112326" y="3288161"/>
            <a:ext cx="566864" cy="162327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5400000">
            <a:off x="4251947" y="4553245"/>
            <a:ext cx="407420" cy="512448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215238" cy="7143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МДОУ детский сад №4 г. Сочи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63393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Дидактическая игра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55576" y="2276872"/>
            <a:ext cx="7772400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067944" y="5517232"/>
            <a:ext cx="4843442" cy="571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Воспитатель: Харькова Наталья Викторовна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18223259">
            <a:off x="3074368" y="3397730"/>
            <a:ext cx="1680980" cy="69364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087511">
            <a:off x="4405432" y="3292040"/>
            <a:ext cx="745668" cy="1488217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3688469" y="4580511"/>
            <a:ext cx="503973" cy="65828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6372200" y="3645024"/>
            <a:ext cx="1224136" cy="864096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1273312" y="4580511"/>
            <a:ext cx="692720" cy="504056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1837773" y="3333137"/>
            <a:ext cx="936104" cy="1008111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864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Дидактическая игра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69269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4691880"/>
              </p:ext>
            </p:extLst>
          </p:nvPr>
        </p:nvGraphicFramePr>
        <p:xfrm>
          <a:off x="395536" y="1700808"/>
          <a:ext cx="8496944" cy="5238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Документ" r:id="rId4" imgW="6050108" imgH="3938837" progId="Word.Document.12">
                  <p:embed/>
                </p:oleObj>
              </mc:Choice>
              <mc:Fallback>
                <p:oleObj name="Документ" r:id="rId4" imgW="6050108" imgH="39388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5536" y="1700808"/>
                        <a:ext cx="8496944" cy="5238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0712071"/>
      </p:ext>
    </p:extLst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864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Дидактическая игра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69269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098158"/>
              </p:ext>
            </p:extLst>
          </p:nvPr>
        </p:nvGraphicFramePr>
        <p:xfrm>
          <a:off x="2555776" y="3140968"/>
          <a:ext cx="5265738" cy="353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Документ" r:id="rId4" imgW="7297334" imgH="4927602" progId="Word.Document.12">
                  <p:embed/>
                </p:oleObj>
              </mc:Choice>
              <mc:Fallback>
                <p:oleObj name="Документ" r:id="rId4" imgW="7297334" imgH="49276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55776" y="3140968"/>
                        <a:ext cx="5265738" cy="3538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827584" y="1456417"/>
            <a:ext cx="8064895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Для проведения игры необходимо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участие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детей от 3-х человек и более, стулья по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количеству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детей, один стул для воспитателя и игровой штурвал (руль).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Подготовка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к игре уже начинается с дидактического действия по расставлению стульчиков детьми: по схеме в виде галочки (птица, самолёт) для детей, для воспитателя стул располагается напротив к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центральному детскому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стулу, согласно рисунку №1. 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</a:rPr>
              <a:t>        Воспитатель и дети рассаживаются на против друг друга.  Данная рассадка для детей удобна для их движения и наблюдения за </a:t>
            </a:r>
            <a:r>
              <a:rPr lang="ru-RU" sz="1400" dirty="0" smtClean="0">
                <a:latin typeface="Times New Roman" panose="02020603050405020304" pitchFamily="18" charset="0"/>
              </a:rPr>
              <a:t>действием </a:t>
            </a:r>
            <a:r>
              <a:rPr lang="ru-RU" sz="1400" dirty="0" smtClean="0">
                <a:latin typeface="Times New Roman" panose="02020603050405020304" pitchFamily="18" charset="0"/>
              </a:rPr>
              <a:t>воспитателя.</a:t>
            </a:r>
            <a:endParaRPr lang="ru-RU" sz="1400" dirty="0"/>
          </a:p>
        </p:txBody>
      </p:sp>
    </p:spTree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864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Дидактическая игра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69269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1848861"/>
            <a:ext cx="3456384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В начале игры детям задают загадки:</a:t>
            </a:r>
          </a:p>
          <a:p>
            <a:pPr algn="just">
              <a:lnSpc>
                <a:spcPct val="150000"/>
              </a:lnSpc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1. У него два крыла,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    </a:t>
            </a:r>
            <a:r>
              <a:rPr lang="ru-RU" sz="1400" dirty="0" smtClean="0">
                <a:latin typeface="Times New Roman" panose="02020603050405020304" pitchFamily="18" charset="0"/>
              </a:rPr>
              <a:t>Но, крыльями он не машет.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2. Его скорость высока,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    </a:t>
            </a:r>
            <a:r>
              <a:rPr lang="ru-RU" sz="1400" dirty="0" smtClean="0">
                <a:latin typeface="Times New Roman" panose="02020603050405020304" pitchFamily="18" charset="0"/>
              </a:rPr>
              <a:t>Летит как </a:t>
            </a:r>
            <a:r>
              <a:rPr lang="ru-RU" sz="1400" dirty="0" smtClean="0">
                <a:latin typeface="Times New Roman" panose="02020603050405020304" pitchFamily="18" charset="0"/>
              </a:rPr>
              <a:t>птица, из далека.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3. Его тело – </a:t>
            </a:r>
            <a:r>
              <a:rPr lang="ru-RU" sz="1400" dirty="0" err="1" smtClean="0">
                <a:latin typeface="Times New Roman" panose="02020603050405020304" pitchFamily="18" charset="0"/>
              </a:rPr>
              <a:t>флюзеляж</a:t>
            </a:r>
            <a:r>
              <a:rPr lang="ru-RU" sz="1400" dirty="0" smtClean="0">
                <a:latin typeface="Times New Roman" panose="02020603050405020304" pitchFamily="18" charset="0"/>
              </a:rPr>
              <a:t>,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    В нём находится экипаж.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4. Транспортом управляет пилот,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    Как он называется – «Самолёт».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           («Самолёт»)</a:t>
            </a: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844824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Вопросы для рассуждения: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1.  Для чего нужен самолёт? 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    </a:t>
            </a:r>
            <a:r>
              <a:rPr lang="ru-RU" sz="1400" i="1" dirty="0" smtClean="0">
                <a:latin typeface="Times New Roman" panose="02020603050405020304" pitchFamily="18" charset="0"/>
              </a:rPr>
              <a:t>(перевозить грузы, пассажиров)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2. </a:t>
            </a:r>
            <a:r>
              <a:rPr lang="ru-RU" sz="1400" dirty="0" smtClean="0">
                <a:latin typeface="Times New Roman" panose="02020603050405020304" pitchFamily="18" charset="0"/>
              </a:rPr>
              <a:t>Самолёт каким размером? 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</a:rPr>
              <a:t>   </a:t>
            </a:r>
            <a:r>
              <a:rPr lang="ru-RU" sz="1400" i="1" dirty="0" smtClean="0">
                <a:latin typeface="Times New Roman" panose="02020603050405020304" pitchFamily="18" charset="0"/>
              </a:rPr>
              <a:t>(большой, огромный)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3. Самолёт воздушный или наземный транспорт?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(он перемещается в воздухе, значит транспорт воздушный)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4. </a:t>
            </a:r>
            <a:r>
              <a:rPr lang="ru-RU" sz="1400" dirty="0" smtClean="0">
                <a:latin typeface="Times New Roman" panose="02020603050405020304" pitchFamily="18" charset="0"/>
              </a:rPr>
              <a:t>Кто самолётом управляет?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(пилот)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2062594"/>
      </p:ext>
    </p:extLst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864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Дидактическая игра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69269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7544" y="1848861"/>
            <a:ext cx="3456384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Кто сегодня будет пилотом, что бы управлять самолётом?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(Если желающих много, то предлагается считалочка)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Считалочка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Раз, два – колеса, шасси.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Раз, два крыла, </a:t>
            </a:r>
            <a:r>
              <a:rPr lang="ru-RU" sz="1400" dirty="0" smtClean="0">
                <a:latin typeface="Times New Roman" panose="02020603050405020304" pitchFamily="18" charset="0"/>
              </a:rPr>
              <a:t>смотри,</a:t>
            </a:r>
            <a:endParaRPr lang="ru-RU" sz="1400" dirty="0" smtClean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 небе он </a:t>
            </a:r>
            <a:r>
              <a:rPr lang="ru-RU" sz="1400" dirty="0" smtClean="0">
                <a:latin typeface="Times New Roman" panose="02020603050405020304" pitchFamily="18" charset="0"/>
              </a:rPr>
              <a:t>пролетает,</a:t>
            </a:r>
            <a:endParaRPr lang="ru-RU" sz="1400" dirty="0" smtClean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Им пилот управляет.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С помощью считалочки выбрали пилота.</a:t>
            </a:r>
            <a:endParaRPr lang="ru-RU" sz="1400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Пилот присаживается на центральный стул, распложенный, согласно рис.1., Пилоту выдаётся штурвал (руль).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844824"/>
            <a:ext cx="396044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 каком городе мы живём, в какой город полетим? </a:t>
            </a:r>
            <a:r>
              <a:rPr lang="ru-RU" sz="1400" i="1" dirty="0" smtClean="0">
                <a:latin typeface="Times New Roman" panose="02020603050405020304" pitchFamily="18" charset="0"/>
              </a:rPr>
              <a:t>(Воспитатель </a:t>
            </a:r>
            <a:r>
              <a:rPr lang="ru-RU" sz="1400" i="1" dirty="0">
                <a:latin typeface="Times New Roman" panose="02020603050405020304" pitchFamily="18" charset="0"/>
              </a:rPr>
              <a:t>ведёт опрос у </a:t>
            </a:r>
            <a:r>
              <a:rPr lang="ru-RU" sz="1400" i="1" dirty="0" smtClean="0">
                <a:latin typeface="Times New Roman" panose="02020603050405020304" pitchFamily="18" charset="0"/>
              </a:rPr>
              <a:t>детей)</a:t>
            </a:r>
          </a:p>
          <a:p>
            <a:pPr algn="just">
              <a:lnSpc>
                <a:spcPct val="150000"/>
              </a:lnSpc>
            </a:pPr>
            <a:endParaRPr lang="ru-RU" sz="1400" i="1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Дети повторяют слова и движения за воспитателем.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Рейс Сочи-Москва отправляем, 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(помахали ручками)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Скорость набираем, 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(наклонили туловище вперёд)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Шасси - колёса убираем, 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(ножки подобрали под стульчик)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Высоту набираем. 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(звук «у-у-у-у-у»)</a:t>
            </a:r>
          </a:p>
          <a:p>
            <a:pPr algn="just">
              <a:lnSpc>
                <a:spcPct val="150000"/>
              </a:lnSpc>
            </a:pP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377066"/>
      </p:ext>
    </p:extLst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88640"/>
            <a:ext cx="6400800" cy="64294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Дидактическая игра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83568" y="692696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i="1" dirty="0" smtClean="0">
                <a:latin typeface="Batang" pitchFamily="18" charset="-127"/>
                <a:ea typeface="Batang" pitchFamily="18" charset="-127"/>
                <a:cs typeface="+mj-cs"/>
              </a:rPr>
              <a:t>«Самолёт»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560" y="1890990"/>
            <a:ext cx="3744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Внимание! Взлетели!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(руки расправили в стороны)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 небо посмотрели, </a:t>
            </a:r>
            <a:r>
              <a:rPr lang="ru-RU" sz="1400" i="1" dirty="0" smtClean="0">
                <a:latin typeface="Times New Roman" panose="02020603050405020304" pitchFamily="18" charset="0"/>
              </a:rPr>
              <a:t>(посмотрели вверх)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В низ посмотрели, </a:t>
            </a:r>
            <a:r>
              <a:rPr lang="ru-RU" sz="1400" i="1" dirty="0">
                <a:latin typeface="Times New Roman" panose="02020603050405020304" pitchFamily="18" charset="0"/>
              </a:rPr>
              <a:t>(посмотрели </a:t>
            </a:r>
            <a:r>
              <a:rPr lang="ru-RU" sz="1400" i="1" dirty="0" smtClean="0">
                <a:latin typeface="Times New Roman" panose="02020603050405020304" pitchFamily="18" charset="0"/>
              </a:rPr>
              <a:t>вниз).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Что мы увидели?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(Море, реки, леса, горы, города).</a:t>
            </a:r>
          </a:p>
          <a:p>
            <a:pPr algn="ctr">
              <a:lnSpc>
                <a:spcPct val="150000"/>
              </a:lnSpc>
            </a:pPr>
            <a:endParaRPr lang="ru-RU" sz="1400" i="1" dirty="0" smtClean="0">
              <a:latin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*   *   *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Крылья </a:t>
            </a:r>
            <a:r>
              <a:rPr lang="ru-RU" sz="1400" dirty="0" smtClean="0">
                <a:latin typeface="Times New Roman" panose="02020603050405020304" pitchFamily="18" charset="0"/>
              </a:rPr>
              <a:t>влево наклонили, 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(наклонились с вытянутыми руками влево),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Крылья </a:t>
            </a:r>
            <a:r>
              <a:rPr lang="ru-RU" sz="1400" dirty="0" smtClean="0">
                <a:latin typeface="Times New Roman" panose="02020603050405020304" pitchFamily="18" charset="0"/>
              </a:rPr>
              <a:t>вправо </a:t>
            </a:r>
            <a:r>
              <a:rPr lang="ru-RU" sz="1400" dirty="0">
                <a:latin typeface="Times New Roman" panose="02020603050405020304" pitchFamily="18" charset="0"/>
              </a:rPr>
              <a:t>наклонили, </a:t>
            </a:r>
            <a:endParaRPr lang="ru-RU" sz="1400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</a:t>
            </a:r>
            <a:r>
              <a:rPr lang="ru-RU" sz="1400" i="1" dirty="0">
                <a:latin typeface="Times New Roman" panose="02020603050405020304" pitchFamily="18" charset="0"/>
              </a:rPr>
              <a:t>наклонились с вытянутыми руками </a:t>
            </a:r>
            <a:r>
              <a:rPr lang="ru-RU" sz="1400" i="1" dirty="0" smtClean="0">
                <a:latin typeface="Times New Roman" panose="02020603050405020304" pitchFamily="18" charset="0"/>
              </a:rPr>
              <a:t>вправо).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866478"/>
            <a:ext cx="396044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400" i="1" dirty="0">
                <a:latin typeface="Times New Roman" panose="02020603050405020304" pitchFamily="18" charset="0"/>
              </a:rPr>
              <a:t>*   *   *</a:t>
            </a:r>
          </a:p>
          <a:p>
            <a:pPr algn="just">
              <a:lnSpc>
                <a:spcPct val="150000"/>
              </a:lnSpc>
            </a:pPr>
            <a:r>
              <a:rPr lang="ru-RU" sz="1400" dirty="0">
                <a:latin typeface="Times New Roman" panose="02020603050405020304" pitchFamily="18" charset="0"/>
              </a:rPr>
              <a:t>Внимание! Судно вниз устремили,</a:t>
            </a:r>
          </a:p>
          <a:p>
            <a:pPr algn="just">
              <a:lnSpc>
                <a:spcPct val="150000"/>
              </a:lnSpc>
            </a:pPr>
            <a:r>
              <a:rPr lang="ru-RU" sz="1400" i="1" dirty="0">
                <a:latin typeface="Times New Roman" panose="02020603050405020304" pitchFamily="18" charset="0"/>
              </a:rPr>
              <a:t>(наклонили </a:t>
            </a:r>
            <a:r>
              <a:rPr lang="ru-RU" sz="1400" i="1" dirty="0" smtClean="0">
                <a:latin typeface="Times New Roman" panose="02020603050405020304" pitchFamily="18" charset="0"/>
              </a:rPr>
              <a:t>туловище вперёд),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Пилот, вас на посадку пригласили,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Шасси-колёса выдвинули,</a:t>
            </a: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(ножки выставили вперёд),</a:t>
            </a:r>
          </a:p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</a:rPr>
              <a:t>Самолёт рейсом (Сочи-Москва) </a:t>
            </a:r>
            <a:r>
              <a:rPr lang="ru-RU" sz="1400" dirty="0" smtClean="0">
                <a:latin typeface="Times New Roman" panose="02020603050405020304" pitchFamily="18" charset="0"/>
              </a:rPr>
              <a:t>приземлили!</a:t>
            </a:r>
            <a:endParaRPr lang="ru-RU" sz="1400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(Дружно похлопали).</a:t>
            </a:r>
          </a:p>
          <a:p>
            <a:pPr algn="just">
              <a:lnSpc>
                <a:spcPct val="150000"/>
              </a:lnSpc>
            </a:pPr>
            <a:endParaRPr lang="ru-RU" sz="1400" i="1" dirty="0"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i="1" dirty="0" smtClean="0">
                <a:latin typeface="Times New Roman" panose="02020603050405020304" pitchFamily="18" charset="0"/>
              </a:rPr>
              <a:t>МОЛОДЦЫ</a:t>
            </a:r>
            <a:r>
              <a:rPr lang="ru-RU" sz="1400" i="1" dirty="0" smtClean="0">
                <a:latin typeface="Times New Roman" panose="02020603050405020304" pitchFamily="18" charset="0"/>
              </a:rPr>
              <a:t>!!!</a:t>
            </a: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i="1" dirty="0"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ru-RU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065115"/>
      </p:ext>
    </p:extLst>
  </p:cSld>
  <p:clrMapOvr>
    <a:masterClrMapping/>
  </p:clrMapOvr>
  <p:transition spd="med" advTm="42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644</TotalTime>
  <Words>497</Words>
  <Application>Microsoft Office PowerPoint</Application>
  <PresentationFormat>Экран (4:3)</PresentationFormat>
  <Paragraphs>82</Paragraphs>
  <Slides>6</Slides>
  <Notes>0</Notes>
  <HiddenSlides>0</HiddenSlides>
  <MMClips>0</MMClips>
  <ScaleCrop>false</ScaleCrop>
  <HeadingPairs>
    <vt:vector size="10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  <vt:variant>
        <vt:lpstr>Произвольные показы</vt:lpstr>
      </vt:variant>
      <vt:variant>
        <vt:i4>1</vt:i4>
      </vt:variant>
    </vt:vector>
  </HeadingPairs>
  <TitlesOfParts>
    <vt:vector size="13" baseType="lpstr">
      <vt:lpstr>Batang</vt:lpstr>
      <vt:lpstr>Arial</vt:lpstr>
      <vt:lpstr>Calibri</vt:lpstr>
      <vt:lpstr>Times New Roman</vt:lpstr>
      <vt:lpstr>Тема Office</vt:lpstr>
      <vt:lpstr>Документ</vt:lpstr>
      <vt:lpstr>МДОУ детский сад №4 г. Сочи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- электрик</dc:title>
  <dc:creator>777</dc:creator>
  <cp:lastModifiedBy>DS4-NN</cp:lastModifiedBy>
  <cp:revision>58</cp:revision>
  <dcterms:created xsi:type="dcterms:W3CDTF">2021-01-15T18:23:50Z</dcterms:created>
  <dcterms:modified xsi:type="dcterms:W3CDTF">2021-01-26T10:03:59Z</dcterms:modified>
</cp:coreProperties>
</file>