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3" r:id="rId3"/>
    <p:sldId id="280" r:id="rId4"/>
    <p:sldId id="281" r:id="rId5"/>
    <p:sldId id="282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01" autoAdjust="0"/>
  </p:normalViewPr>
  <p:slideViewPr>
    <p:cSldViewPr>
      <p:cViewPr varScale="1">
        <p:scale>
          <a:sx n="82" d="100"/>
          <a:sy n="82" d="100"/>
        </p:scale>
        <p:origin x="147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3A0E-FE1E-4A87-A171-754644C086BE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69C91-36BB-4441-A1AE-31BEEDC7B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26A0D-6DAE-44C1-8037-A4CF3D6EF532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42C0-F2E0-4B20-B086-63B72C098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F818D-D70B-49F7-8360-38610301FD0A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9976E-5DCD-49DD-A862-536946571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A8EBD-909B-40C5-9573-AECBC4465041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14E62-B24B-4D68-9E26-0A4F82C25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1E749-B95D-4C9A-9114-1240ED942ADD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C5B12-43C3-4DC7-ADCC-DC30280DA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0341A-7074-43D9-8B30-E3A623DEA7F3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9B9C7-F441-4A6C-92D6-0E343A4F9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3813-BFE6-4BCE-91B2-0F6F6BBCA9D2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A291-16EA-4DD8-9201-900847DE4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76664-035B-4FCE-BC50-43FEA3F856FE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39B7D-8DA9-4CEF-A9FA-ED2ED0976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735C7-C3D6-4E79-8774-E6ED2E32B59E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23894-B1BA-45DE-AEBD-5D6D4C379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50DC-6B3B-452B-8F1E-7CA4A6E2FD4F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A1280-BFD2-4EFA-8B75-0EE1A5FEE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3F45B-AF2F-416D-A0AB-35EB8DF2A165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E1E35-F4D5-4668-AFB9-03F4B0292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BBB16D-349E-4E33-8607-1368AE0D5E6B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1E145D-DFF9-4CC7-BDC6-0CA10ABF4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6627" name="Picture 2" descr="H:\фетр\krasivie-fony-dlya-prezentacii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5" y="-25400"/>
            <a:ext cx="917892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User\Рабочий стол\пицца фото\depositphotos_35793135-stock-photo-burlap-background-with-linen-clo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57488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3566A95-ED0D-4D17-BE7F-48E00E719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458495"/>
            <a:ext cx="7355160" cy="1972815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b="1" dirty="0"/>
              <a:t>Игровой макет</a:t>
            </a:r>
          </a:p>
          <a:p>
            <a:pPr marL="0" indent="0" algn="ctr">
              <a:buNone/>
            </a:pPr>
            <a:r>
              <a:rPr lang="ru-RU" b="1" dirty="0"/>
              <a:t>Назначение: для групповых занятий и индивидуальной игры детей, самостоятельной игровой деятельности детей дошкольного возраста.</a:t>
            </a:r>
            <a:br>
              <a:rPr lang="ru-RU" b="1" dirty="0"/>
            </a:br>
            <a:r>
              <a:rPr lang="ru-RU" b="1" dirty="0"/>
              <a:t>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FCC5379-28C8-4888-A6A5-6B44D2D182C3}"/>
              </a:ext>
            </a:extLst>
          </p:cNvPr>
          <p:cNvSpPr/>
          <p:nvPr/>
        </p:nvSpPr>
        <p:spPr>
          <a:xfrm>
            <a:off x="3995936" y="53995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Подготовила:  воспитатель</a:t>
            </a:r>
          </a:p>
          <a:p>
            <a:r>
              <a:rPr lang="ru-RU" dirty="0" err="1"/>
              <a:t>Командирова</a:t>
            </a:r>
            <a:r>
              <a:rPr lang="ru-RU" dirty="0"/>
              <a:t> Екатерин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794323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6627" name="Picture 2" descr="H:\фетр\krasivie-fony-dlya-prezentacii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5" y="-25400"/>
            <a:ext cx="917892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User\Рабочий стол\пицца фото\depositphotos_35793135-stock-photo-burlap-background-with-linen-clo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57488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2740088" y="-39194"/>
            <a:ext cx="62244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</a:rPr>
              <a:t>Игровой макет — как способ  конструирования, является практической деятельностью, направленной на получение определенного, заранее задуманного продукта. Детское конструирование (создание различных построек из строительного материала, изготовление поделок и игрушек из бумаги, картона, дерева и т. п.) тесно связано с игрой и является деятельностью, отвечающей интересам детей. Конструируя, ребенок учится не только различать внешние качества предмета, образца (форму, величину, строения пр.); у него развиваются познавательные и практические действия. В игровой деятельности ребенок помимо зрительного восприятия качества предмета, реально, практически разбирает образец на детали, а затем собирает их в модель (так в действии он осуществляет и анализ и синтез).</a:t>
            </a:r>
            <a:br>
              <a:rPr lang="ru-RU" b="1" i="1" dirty="0">
                <a:latin typeface="Times New Roman" pitchFamily="18" charset="0"/>
              </a:rPr>
            </a:br>
            <a:r>
              <a:rPr lang="ru-RU" b="1" i="1" dirty="0">
                <a:latin typeface="Times New Roman" pitchFamily="18" charset="0"/>
              </a:rPr>
              <a:t>В процессе сооружения разных конструкций однородных построек или игрушек (жилой дом, школа, детский сад, коробочка, домик, корзиночка) создаются условия для развития творческих умений детей в конструировании.</a:t>
            </a:r>
            <a:br>
              <a:rPr lang="ru-RU" b="1" i="1" dirty="0">
                <a:latin typeface="Times New Roman" pitchFamily="18" charset="0"/>
              </a:rPr>
            </a:br>
            <a:r>
              <a:rPr lang="ru-RU" b="1" i="1" dirty="0">
                <a:latin typeface="Times New Roman" pitchFamily="18" charset="0"/>
              </a:rPr>
              <a:t>Конструирование способствует совершенствованию речи детей, так как в процессе работы дети делятся своими замыслами, учатся мотивировать их, общаясь, друг с другом.</a:t>
            </a:r>
            <a:br>
              <a:rPr lang="ru-RU" b="1" i="1" dirty="0">
                <a:latin typeface="Times New Roman" pitchFamily="18" charset="0"/>
              </a:rPr>
            </a:br>
            <a:endParaRPr lang="ru-RU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997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6627" name="Picture 2" descr="H:\фетр\krasivie-fony-dlya-prezentacii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288"/>
            <a:ext cx="917892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User\Рабочий стол\пицца фото\depositphotos_35793135-stock-photo-burlap-background-with-linen-clo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57488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6C423B-9CCA-45F2-80A1-2EA92B04A4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702452" y="2416452"/>
            <a:ext cx="3807041" cy="5076054"/>
          </a:xfrm>
          <a:prstGeom prst="rect">
            <a:avLst/>
          </a:prstGeom>
        </p:spPr>
      </p:pic>
      <p:pic>
        <p:nvPicPr>
          <p:cNvPr id="3" name="Объект 2">
            <a:extLst>
              <a:ext uri="{FF2B5EF4-FFF2-40B4-BE49-F238E27FC236}">
                <a16:creationId xmlns:a16="http://schemas.microsoft.com/office/drawing/2014/main" id="{777F280D-B226-467A-A560-D5D41BD4EF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81"/>
          <a:stretch/>
        </p:blipFill>
        <p:spPr>
          <a:xfrm>
            <a:off x="1347488" y="159107"/>
            <a:ext cx="6142121" cy="3373835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9AA01C-B48E-470D-BA89-6DA44AE8DF2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21" y="3618669"/>
            <a:ext cx="4285610" cy="321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9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6627" name="Picture 2" descr="H:\фетр\krasivie-fony-dlya-prezentacii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7892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User\Рабочий стол\пицца фото\depositphotos_35793135-stock-photo-burlap-background-with-linen-clo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57488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7594AD8-814F-4251-976B-1272DB7047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35340"/>
            <a:ext cx="6156517" cy="4400443"/>
          </a:xfr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B9ED31-066C-4AE9-B43F-E51FFEEA958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804" y="1926022"/>
            <a:ext cx="3705876" cy="49411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8DFC6D-287F-4D32-B6A4-D0A8537001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5634" y="18323"/>
            <a:ext cx="4935249" cy="345353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E275C05-1789-42D2-B7C0-19524BD2E71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340" y="735402"/>
            <a:ext cx="8672528" cy="547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38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26627" name="Picture 2" descr="H:\фетр\krasivie-fony-dlya-prezentacii-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288"/>
            <a:ext cx="9178925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Documents and Settings\User\Рабочий стол\пицца фото\depositphotos_35793135-stock-photo-burlap-background-with-linen-clo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57488" cy="690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BCEAECD7-A09D-4DD1-AD8E-5F6EB78BD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04242" y="2868329"/>
            <a:ext cx="958740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b="1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6429108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133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ekkomandirova1979@outlook.com</cp:lastModifiedBy>
  <cp:revision>40</cp:revision>
  <dcterms:modified xsi:type="dcterms:W3CDTF">2023-01-29T16:31:58Z</dcterms:modified>
</cp:coreProperties>
</file>