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81" r:id="rId4"/>
    <p:sldId id="282" r:id="rId5"/>
    <p:sldId id="283" r:id="rId6"/>
    <p:sldId id="302" r:id="rId7"/>
    <p:sldId id="284" r:id="rId8"/>
    <p:sldId id="294" r:id="rId9"/>
    <p:sldId id="298" r:id="rId10"/>
    <p:sldId id="295" r:id="rId11"/>
    <p:sldId id="285" r:id="rId12"/>
    <p:sldId id="286" r:id="rId13"/>
    <p:sldId id="297" r:id="rId14"/>
    <p:sldId id="296" r:id="rId15"/>
    <p:sldId id="259" r:id="rId16"/>
    <p:sldId id="300" r:id="rId17"/>
    <p:sldId id="287" r:id="rId18"/>
    <p:sldId id="289" r:id="rId19"/>
    <p:sldId id="290" r:id="rId20"/>
    <p:sldId id="299" r:id="rId21"/>
    <p:sldId id="291" r:id="rId22"/>
    <p:sldId id="292" r:id="rId23"/>
    <p:sldId id="288" r:id="rId24"/>
    <p:sldId id="258" r:id="rId25"/>
    <p:sldId id="260" r:id="rId26"/>
    <p:sldId id="279" r:id="rId27"/>
    <p:sldId id="301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EE43E5-D507-4A97-A510-2ED2C29286A1}" type="datetimeFigureOut">
              <a:rPr lang="ru-RU"/>
              <a:pPr>
                <a:defRPr/>
              </a:pPr>
              <a:t>29.01.2023</a:t>
            </a:fld>
            <a:endParaRPr lang="ru-RU" dirty="0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33168-72F7-44F2-9354-8CF45FD9CB8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DAD429-9DC0-4D9C-A4ED-1E90EE160DFD}" type="datetimeFigureOut">
              <a:rPr lang="ru-RU"/>
              <a:pPr>
                <a:defRPr/>
              </a:pPr>
              <a:t>29.01.2023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5C5BE-ABBD-49D8-AAC9-3DD2F47658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20F2F-1E64-4A2C-B7FA-5212E883604E}" type="datetimeFigureOut">
              <a:rPr lang="ru-RU"/>
              <a:pPr>
                <a:defRPr/>
              </a:pPr>
              <a:t>29.01.2023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1C96F-A2A0-44CE-B492-8C5243DC2C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3B26F-B934-4B40-9F13-6A4A9D0BFCF8}" type="datetimeFigureOut">
              <a:rPr lang="ru-RU"/>
              <a:pPr>
                <a:defRPr/>
              </a:pPr>
              <a:t>29.01.2023</a:t>
            </a:fld>
            <a:endParaRPr lang="ru-RU" dirty="0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07C55-413D-4400-935B-60A182337F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75883-01CB-42FE-AE1F-BD8148AAED53}" type="datetimeFigureOut">
              <a:rPr lang="ru-RU"/>
              <a:pPr>
                <a:defRPr/>
              </a:pPr>
              <a:t>29.01.2023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A20B12-B061-4A00-86C6-F599B8AEE5A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3768A-5F60-452D-802E-AA21675E7E41}" type="datetimeFigureOut">
              <a:rPr lang="ru-RU"/>
              <a:pPr>
                <a:defRPr/>
              </a:pPr>
              <a:t>29.01.2023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5E44B6-015C-4425-88D9-14D93C9D65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9E927-339E-4412-AD95-3845CF4AF324}" type="datetimeFigureOut">
              <a:rPr lang="ru-RU"/>
              <a:pPr>
                <a:defRPr/>
              </a:pPr>
              <a:t>29.01.2023</a:t>
            </a:fld>
            <a:endParaRPr lang="ru-RU" dirty="0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F4D65-02B5-4978-87E6-59ADBAB0E48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91639-EE88-402D-B3BC-81A86A71EA18}" type="datetimeFigureOut">
              <a:rPr lang="ru-RU"/>
              <a:pPr>
                <a:defRPr/>
              </a:pPr>
              <a:t>29.01.2023</a:t>
            </a:fld>
            <a:endParaRPr lang="ru-RU" dirty="0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4AF6F-3EE2-4E0D-9270-92EE0F13C3E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101AB-288D-4CDE-84FD-4A9396083923}" type="datetimeFigureOut">
              <a:rPr lang="ru-RU"/>
              <a:pPr>
                <a:defRPr/>
              </a:pPr>
              <a:t>29.01.2023</a:t>
            </a:fld>
            <a:endParaRPr lang="ru-RU" dirty="0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BDFB23-1131-4C70-AD96-27CA7674403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32923-5C2D-4678-ADE0-0B13632A4ADD}" type="datetimeFigureOut">
              <a:rPr lang="ru-RU"/>
              <a:pPr>
                <a:defRPr/>
              </a:pPr>
              <a:t>29.01.2023</a:t>
            </a:fld>
            <a:endParaRPr lang="ru-RU" dirty="0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46D73-BF2E-482F-8813-616AA0078A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16667-7B0B-4000-BEB1-573E574C6A2F}" type="datetimeFigureOut">
              <a:rPr lang="ru-RU"/>
              <a:pPr>
                <a:defRPr/>
              </a:pPr>
              <a:t>29.01.2023</a:t>
            </a:fld>
            <a:endParaRPr lang="ru-RU" dirty="0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AC723E-9C2E-47ED-9297-3D264049D2B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F788174-06A9-432B-86B8-859A656AB2AD}" type="datetimeFigureOut">
              <a:rPr lang="ru-RU"/>
              <a:pPr>
                <a:defRPr/>
              </a:pPr>
              <a:t>29.01.2023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B5B4008-51A6-48C8-9D57-44CC415B137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69" r:id="rId2"/>
    <p:sldLayoutId id="2147483878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9" r:id="rId9"/>
    <p:sldLayoutId id="2147483875" r:id="rId10"/>
    <p:sldLayoutId id="214748387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142875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Возможности ИКТ при развитии интереса детей дошкольного возраста к рисованию.</a:t>
            </a:r>
            <a:endParaRPr lang="ru-RU" sz="3600" dirty="0"/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5143500"/>
            <a:ext cx="7426325" cy="1571625"/>
          </a:xfrm>
        </p:spPr>
        <p:txBody>
          <a:bodyPr/>
          <a:lstStyle/>
          <a:p>
            <a:pPr marR="0" eaLnBrk="1" hangingPunct="1"/>
            <a:r>
              <a:rPr lang="ru-RU" sz="1800" smtClean="0">
                <a:solidFill>
                  <a:srgbClr val="E9F9FB"/>
                </a:solidFill>
              </a:rPr>
              <a:t>Автор:</a:t>
            </a:r>
          </a:p>
          <a:p>
            <a:pPr marR="0" eaLnBrk="1" hangingPunct="1"/>
            <a:r>
              <a:rPr lang="ru-RU" sz="1800" smtClean="0">
                <a:solidFill>
                  <a:srgbClr val="E9F9FB"/>
                </a:solidFill>
              </a:rPr>
              <a:t>Бирюкова Оксана Ярославовна</a:t>
            </a:r>
          </a:p>
          <a:p>
            <a:pPr marR="0" eaLnBrk="1" hangingPunct="1"/>
            <a:r>
              <a:rPr lang="ru-RU" sz="1800" smtClean="0">
                <a:solidFill>
                  <a:srgbClr val="E9F9FB"/>
                </a:solidFill>
              </a:rPr>
              <a:t>МДОУ «Детский сад 55 »</a:t>
            </a:r>
          </a:p>
          <a:p>
            <a:pPr marR="0" eaLnBrk="1" hangingPunct="1"/>
            <a:r>
              <a:rPr lang="ru-RU" sz="1800" smtClean="0">
                <a:solidFill>
                  <a:srgbClr val="E9F9FB"/>
                </a:solidFill>
              </a:rPr>
              <a:t>Энгельсского муниципального района Саратовской области</a:t>
            </a:r>
          </a:p>
          <a:p>
            <a:pPr marR="0" eaLnBrk="1" hangingPunct="1"/>
            <a:endParaRPr lang="ru-RU" sz="1800" smtClean="0">
              <a:solidFill>
                <a:srgbClr val="E9F9FB"/>
              </a:solidFill>
            </a:endParaRPr>
          </a:p>
        </p:txBody>
      </p:sp>
      <p:pic>
        <p:nvPicPr>
          <p:cNvPr id="1026" name="Picture 2" descr="C:\Users\Алексей\Pictures\0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714488"/>
            <a:ext cx="4071966" cy="38572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5" name="Содержимое 4" descr="http://papik.pro/uploads/posts/2021-09/1630673946_15-papik-pro-p-detskie-ladoshki-risunok-15.jpg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95963" y="2133600"/>
            <a:ext cx="2808287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355725"/>
          </a:xfrm>
        </p:spPr>
        <p:txBody>
          <a:bodyPr/>
          <a:lstStyle/>
          <a:p>
            <a:pPr algn="ctr"/>
            <a:r>
              <a:rPr lang="ru-RU" sz="2400" b="1" smtClean="0"/>
              <a:t>Инновационный подход </a:t>
            </a:r>
            <a:r>
              <a:rPr lang="ru-RU" sz="2400" smtClean="0"/>
              <a:t>не потребует больших временных затрат от педагога. Овладев программой </a:t>
            </a:r>
            <a:r>
              <a:rPr lang="en-US" sz="2400" b="1" smtClean="0"/>
              <a:t>PowerPoint</a:t>
            </a:r>
            <a:r>
              <a:rPr lang="ru-RU" sz="2400" b="1" smtClean="0"/>
              <a:t>. </a:t>
            </a:r>
            <a:r>
              <a:rPr lang="ru-RU" sz="2400" smtClean="0"/>
              <a:t>Он сможет выстраивать образовательную деятельность максимально эффективно.</a:t>
            </a:r>
          </a:p>
        </p:txBody>
      </p:sp>
      <p:pic>
        <p:nvPicPr>
          <p:cNvPr id="14339" name="Содержимое 3" descr="https://pavlovka.ulregion.ru/images/ifcimages/news_2021_2/Foto_2021_604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692275" y="2133600"/>
            <a:ext cx="6002338" cy="414178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500188"/>
          </a:xfrm>
        </p:spPr>
        <p:txBody>
          <a:bodyPr/>
          <a:lstStyle/>
          <a:p>
            <a:r>
              <a:rPr lang="ru-RU" sz="2400" smtClean="0"/>
              <a:t>Часто бывает сложно одновременно объяснять поэтапное изображение предмета и оказывать детям помощь. А вот если воспользоваться </a:t>
            </a:r>
            <a:r>
              <a:rPr lang="ru-RU" sz="2400" b="1" smtClean="0"/>
              <a:t>презентацией </a:t>
            </a:r>
            <a:r>
              <a:rPr lang="ru-RU" sz="2400" smtClean="0"/>
              <a:t>с поэтапным описанием работы, проблема успешно будет решена.</a:t>
            </a:r>
          </a:p>
        </p:txBody>
      </p:sp>
      <p:pic>
        <p:nvPicPr>
          <p:cNvPr id="1536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692275" y="2349500"/>
            <a:ext cx="5851525" cy="395605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smtClean="0"/>
              <a:t>В своей работе с детьми я использую презентации:</a:t>
            </a:r>
          </a:p>
        </p:txBody>
      </p:sp>
      <p:sp>
        <p:nvSpPr>
          <p:cNvPr id="16387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>
                <a:solidFill>
                  <a:srgbClr val="002060"/>
                </a:solidFill>
              </a:rPr>
              <a:t>При знакомстве с творчеством художников;</a:t>
            </a:r>
          </a:p>
          <a:p>
            <a:r>
              <a:rPr lang="ru-RU" smtClean="0">
                <a:solidFill>
                  <a:srgbClr val="002060"/>
                </a:solidFill>
              </a:rPr>
              <a:t>При знакомстве с жанрами изобразительного искусства;</a:t>
            </a:r>
          </a:p>
          <a:p>
            <a:r>
              <a:rPr lang="ru-RU" smtClean="0">
                <a:solidFill>
                  <a:srgbClr val="002060"/>
                </a:solidFill>
              </a:rPr>
              <a:t>При формировании представлений о декоративно – прикладном искусстве «Дымковская игрушка», «Сказочная Гжель», «Золотая Хохлома», «Русская Матрешка», «Богородская игрушка «, «Русский костюм»;</a:t>
            </a:r>
          </a:p>
          <a:p>
            <a:r>
              <a:rPr lang="ru-RU" smtClean="0">
                <a:solidFill>
                  <a:srgbClr val="002060"/>
                </a:solidFill>
              </a:rPr>
              <a:t>При изучении закон композиции;</a:t>
            </a:r>
          </a:p>
          <a:p>
            <a:r>
              <a:rPr lang="ru-RU" smtClean="0">
                <a:solidFill>
                  <a:srgbClr val="002060"/>
                </a:solidFill>
              </a:rPr>
              <a:t>При изучении законов цветоведения.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95536" y="1196752"/>
            <a:ext cx="7772400" cy="1362456"/>
          </a:xfrm>
        </p:spPr>
        <p:txBody>
          <a:bodyPr/>
          <a:lstStyle/>
          <a:p>
            <a:pPr>
              <a:defRPr/>
            </a:pPr>
            <a:r>
              <a:rPr lang="ru-RU" sz="4000" kern="10" smtClean="0">
                <a:ln w="9525">
                  <a:solidFill>
                    <a:srgbClr val="3333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Хохлома </a:t>
            </a:r>
            <a:r>
              <a:rPr lang="ru-RU" kern="10" smtClean="0">
                <a:ln w="9525">
                  <a:solidFill>
                    <a:srgbClr val="3333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/>
            </a:r>
            <a:br>
              <a:rPr lang="ru-RU" kern="10" smtClean="0">
                <a:ln w="9525">
                  <a:solidFill>
                    <a:srgbClr val="3333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</a:br>
            <a:r>
              <a:rPr lang="ru-RU" kern="10" smtClean="0">
                <a:ln w="9525">
                  <a:solidFill>
                    <a:srgbClr val="3333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 гжель</a:t>
            </a:r>
            <a:endParaRPr lang="ru-RU"/>
          </a:p>
        </p:txBody>
      </p:sp>
      <p:sp>
        <p:nvSpPr>
          <p:cNvPr id="17411" name="Текст 12"/>
          <p:cNvSpPr>
            <a:spLocks noGrp="1"/>
          </p:cNvSpPr>
          <p:nvPr>
            <p:ph type="body" idx="1"/>
          </p:nvPr>
        </p:nvSpPr>
        <p:spPr>
          <a:xfrm>
            <a:off x="3419475" y="2781300"/>
            <a:ext cx="4883150" cy="1509713"/>
          </a:xfrm>
        </p:spPr>
        <p:txBody>
          <a:bodyPr/>
          <a:lstStyle/>
          <a:p>
            <a:r>
              <a:rPr lang="ru-RU" sz="4000" smtClean="0">
                <a:solidFill>
                  <a:srgbClr val="002060"/>
                </a:solidFill>
                <a:latin typeface="Impact" pitchFamily="34" charset="0"/>
              </a:rPr>
              <a:t>Гжель</a:t>
            </a:r>
            <a:r>
              <a:rPr lang="ru-RU" smtClean="0"/>
              <a:t> </a:t>
            </a:r>
          </a:p>
          <a:p>
            <a:endParaRPr lang="ru-RU" smtClean="0"/>
          </a:p>
        </p:txBody>
      </p:sp>
      <p:pic>
        <p:nvPicPr>
          <p:cNvPr id="17412" name="Picture 10" descr="p33_123123029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0825" y="1916113"/>
            <a:ext cx="3071813" cy="2438400"/>
          </a:xfrm>
        </p:spPr>
      </p:pic>
      <p:pic>
        <p:nvPicPr>
          <p:cNvPr id="17413" name="Picture 4" descr="Хохлом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6013" y="4365625"/>
            <a:ext cx="3132137" cy="220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Рисунок 14" descr="https://catherineasquithgallery.com/uploads/posts/2021-02/1613684782_32-p-fon-dlya-prezentatsii-gzhel-4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363" y="4005263"/>
            <a:ext cx="2555875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Рисунок 18" descr="https://s0.slide-share.ru/s_slide/4027a930c28c4ffb3ef5e2c5b2a79443/9e174119-8015-47d7-9b70-9888cbfb48c8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6825" y="1268413"/>
            <a:ext cx="3382963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229600" cy="1298575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ru-RU" sz="4400" b="1" smtClean="0">
                <a:solidFill>
                  <a:srgbClr val="FF0000"/>
                </a:solidFill>
                <a:cs typeface="FrankRuehl" pitchFamily="34" charset="-79"/>
              </a:rPr>
              <a:t>Секреты </a:t>
            </a:r>
            <a:br>
              <a:rPr lang="ru-RU" sz="4400" b="1" smtClean="0">
                <a:solidFill>
                  <a:srgbClr val="FF0000"/>
                </a:solidFill>
                <a:cs typeface="FrankRuehl" pitchFamily="34" charset="-79"/>
              </a:rPr>
            </a:br>
            <a:r>
              <a:rPr lang="ru-RU" sz="4400" b="1" smtClean="0">
                <a:solidFill>
                  <a:srgbClr val="FF0000"/>
                </a:solidFill>
                <a:cs typeface="FrankRuehl" pitchFamily="34" charset="-79"/>
              </a:rPr>
              <a:t>орнамента</a:t>
            </a:r>
          </a:p>
        </p:txBody>
      </p:sp>
      <p:pic>
        <p:nvPicPr>
          <p:cNvPr id="18435" name="Picture 4" descr="image765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 l="2766" t="51842" r="3500"/>
          <a:stretch>
            <a:fillRect/>
          </a:stretch>
        </p:blipFill>
        <p:spPr>
          <a:xfrm>
            <a:off x="2987675" y="2060575"/>
            <a:ext cx="3287713" cy="3313113"/>
          </a:xfrm>
        </p:spPr>
      </p:pic>
      <p:pic>
        <p:nvPicPr>
          <p:cNvPr id="18436" name="Picture 6" descr="011_thumb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4213" y="1773238"/>
            <a:ext cx="2303462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10" descr="014_thumb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84888" y="4437063"/>
            <a:ext cx="215900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4" descr="009_thumb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372225" y="2133600"/>
            <a:ext cx="215900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5" descr="004_thumb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5650" y="4292600"/>
            <a:ext cx="2303463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4800" b="1" dirty="0" smtClean="0">
                <a:solidFill>
                  <a:schemeClr val="accent3">
                    <a:lumMod val="75000"/>
                  </a:schemeClr>
                </a:solidFill>
              </a:rPr>
              <a:t>«</a:t>
            </a:r>
            <a:r>
              <a:rPr lang="ru-RU" sz="4800" b="1" dirty="0" smtClean="0"/>
              <a:t>А какой ты по цвету?»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sz="36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855788"/>
            <a:ext cx="4040188" cy="658812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FFC000"/>
                </a:solidFill>
              </a:rPr>
              <a:t>Желтый день!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19460" name="Текст 5"/>
          <p:cNvSpPr>
            <a:spLocks noGrp="1"/>
          </p:cNvSpPr>
          <p:nvPr>
            <p:ph type="body" sz="half" idx="3"/>
          </p:nvPr>
        </p:nvSpPr>
        <p:spPr>
          <a:xfrm>
            <a:off x="4645025" y="1484313"/>
            <a:ext cx="4041775" cy="1030287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ru-RU" sz="4000" smtClean="0">
                <a:solidFill>
                  <a:srgbClr val="FF0000"/>
                </a:solidFill>
              </a:rPr>
              <a:t>Золотая Хохлома</a:t>
            </a: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>
          <a:xfrm>
            <a:off x="1042988" y="2997200"/>
            <a:ext cx="4040187" cy="3030538"/>
          </a:xfrm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9462" name="Picture 2" descr="C:\Users\цу\Downloads\IMG-d9712472eceb4599f7bdeb4e49abc453-V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5222875" y="2852738"/>
            <a:ext cx="2886075" cy="309721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z="4000" smtClean="0"/>
              <a:t>Праздник «Разноцветный мир»</a:t>
            </a:r>
          </a:p>
        </p:txBody>
      </p:sp>
      <p:sp>
        <p:nvSpPr>
          <p:cNvPr id="20483" name="Текст 2"/>
          <p:cNvSpPr>
            <a:spLocks noGrp="1"/>
          </p:cNvSpPr>
          <p:nvPr>
            <p:ph type="body" idx="1"/>
          </p:nvPr>
        </p:nvSpPr>
        <p:spPr>
          <a:xfrm>
            <a:off x="457200" y="1855788"/>
            <a:ext cx="4040188" cy="658812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048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60550"/>
            <a:ext cx="4041775" cy="65405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0485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651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7" name="Содержимое 6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/>
            </a:extLst>
          </a:blip>
          <a:stretch>
            <a:fillRect/>
          </a:stretch>
        </p:blipFill>
        <p:spPr>
          <a:xfrm>
            <a:off x="457200" y="2922786"/>
            <a:ext cx="4040188" cy="3030141"/>
          </a:xfrm>
          <a:ln w="190500" cap="sq">
            <a:solidFill>
              <a:srgbClr val="C8C6BD"/>
            </a:solidFill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smtClean="0"/>
              <a:t>Компьютерные раскраски </a:t>
            </a:r>
            <a:r>
              <a:rPr lang="ru-RU" sz="2400" smtClean="0"/>
              <a:t>хорошо работают при изучении декоративно – прикладного искусства. </a:t>
            </a:r>
          </a:p>
        </p:txBody>
      </p:sp>
      <p:pic>
        <p:nvPicPr>
          <p:cNvPr id="2150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292725" y="2133600"/>
            <a:ext cx="3292475" cy="4389438"/>
          </a:xfrm>
        </p:spPr>
      </p:pic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1913" y="2205038"/>
            <a:ext cx="3292475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smtClean="0"/>
              <a:t>Еще более ценным этот вид деятельности будет, если по окончании работы «юный художник» получит свой «шедевр «с собой домой!</a:t>
            </a:r>
          </a:p>
        </p:txBody>
      </p:sp>
      <p:pic>
        <p:nvPicPr>
          <p:cNvPr id="2253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646238" y="1935163"/>
            <a:ext cx="5851525" cy="4389437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b="1" smtClean="0"/>
              <a:t>Интерактивные (виртуальные экскурсии ).</a:t>
            </a:r>
            <a:br>
              <a:rPr lang="ru-RU" sz="2000" b="1" smtClean="0"/>
            </a:br>
            <a:r>
              <a:rPr lang="ru-RU" sz="2000" b="1" smtClean="0"/>
              <a:t>Формируя стойкий интерес воспитанников к рисованию и изобразительному искусству в целом можно посетить картинные галереи, выставки, музеи.</a:t>
            </a:r>
          </a:p>
        </p:txBody>
      </p:sp>
      <p:pic>
        <p:nvPicPr>
          <p:cNvPr id="23555" name="Содержимое 4" descr="https://i.ytimg.com/vi/DRWdeJqJumQ/maxresdefault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69925" y="1935163"/>
            <a:ext cx="7804150" cy="438943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147050" cy="1785938"/>
          </a:xfrm>
        </p:spPr>
        <p:txBody>
          <a:bodyPr/>
          <a:lstStyle/>
          <a:p>
            <a:pPr algn="ctr" eaLnBrk="1" hangingPunct="1"/>
            <a:r>
              <a:rPr lang="ru-RU" sz="4000" b="1" smtClean="0"/>
              <a:t>Современные дети – это поколение техногенного общества .</a:t>
            </a:r>
          </a:p>
        </p:txBody>
      </p:sp>
      <p:pic>
        <p:nvPicPr>
          <p:cNvPr id="6147" name="Рисунок 5" descr="https://cdn.culture.ru/images/d95b1c76-f121-5b01-829b-99fb5155e13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750" y="3573463"/>
            <a:ext cx="2808288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6" descr="https://www.maam.ru/upload/blogs/c686ba5e1f3971da36a5d29d43b07a71.jpg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851275" y="2420938"/>
            <a:ext cx="4864100" cy="39004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79" name="Содержимое 3" descr="https://feodou29.crimea-school.ru/sites/default/files/styles/1024x768/public/images/3a612086346e078992d46247753bef41.jpg?itok=EUuPTrj3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260350"/>
            <a:ext cx="5853113" cy="4389438"/>
          </a:xfrm>
        </p:spPr>
      </p:pic>
      <p:pic>
        <p:nvPicPr>
          <p:cNvPr id="24580" name="Рисунок 13" descr="https://eduportal44.ru/chuhloma/Ved/1/SiteAssets/SitePages/%D0%92%D0%98%D0%A0%D0%A2%D0%A3%D0%90%D0%9B%D0%AC%D0%9D%D0%AB%D0%95%20%D0%AD%D0%9A%D0%A1%D0%9A%D0%A3%D0%A0%D0%A1%D0%98%D0%98/p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3068638"/>
            <a:ext cx="414337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Электронные энциклопедии</a:t>
            </a:r>
          </a:p>
        </p:txBody>
      </p:sp>
      <p:pic>
        <p:nvPicPr>
          <p:cNvPr id="2560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5288" y="1844675"/>
            <a:ext cx="3292475" cy="4389438"/>
          </a:xfrm>
        </p:spPr>
      </p:pic>
      <p:pic>
        <p:nvPicPr>
          <p:cNvPr id="25604" name="Рисунок 5" descr="http://uchcom7.botik.ru/archive/a/cdclub_plus/e/r/e4/animals2/animals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3" y="1916113"/>
            <a:ext cx="3959225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Рисунок 6" descr="https://static.daru-dar.org/s1024/00/01/55/ae/55ae050822e38f6e3bcef5eb515f849c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71775" y="2133600"/>
            <a:ext cx="201612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smtClean="0"/>
              <a:t>Электронные энциклопедии помогут педагогам в организации предшествующей работы, при закреплении материала и при реализации проектной деятельности. Они содержательны, разнообразны и не ограниченны книжным форматом.</a:t>
            </a:r>
          </a:p>
        </p:txBody>
      </p:sp>
      <p:pic>
        <p:nvPicPr>
          <p:cNvPr id="26627" name="Содержимое 4" descr="https://i.pinimg.com/originals/d3/98/c2/d398c2cb3a55e1b3884fa1cf19e550c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635375" y="2420938"/>
            <a:ext cx="5313363" cy="3984625"/>
          </a:xfrm>
        </p:spPr>
      </p:pic>
      <p:pic>
        <p:nvPicPr>
          <p:cNvPr id="26628" name="Рисунок 5" descr="https://static.daru-dar.org/s1024/00/01/55/ae/55ae050822e38f6e3bcef5eb515f849c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850" y="2492375"/>
            <a:ext cx="2808288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algn="ctr"/>
            <a:r>
              <a:rPr lang="ru-RU" sz="2400" b="1" smtClean="0"/>
              <a:t>Рисование с помощью графических редакторов.</a:t>
            </a:r>
            <a:br>
              <a:rPr lang="ru-RU" sz="2400" b="1" smtClean="0"/>
            </a:br>
            <a:r>
              <a:rPr lang="ru-RU" sz="2400" b="1" smtClean="0"/>
              <a:t> Форма, которая требует  наличие индивидуальных компьютеров и позволяет развивать у детей: </a:t>
            </a:r>
          </a:p>
        </p:txBody>
      </p:sp>
      <p:pic>
        <p:nvPicPr>
          <p:cNvPr id="27651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39750" y="1943100"/>
            <a:ext cx="2447925" cy="2925763"/>
          </a:xfrm>
        </p:spPr>
      </p:pic>
      <p:sp>
        <p:nvSpPr>
          <p:cNvPr id="27652" name="Содержимое 5"/>
          <p:cNvSpPr>
            <a:spLocks noGrp="1"/>
          </p:cNvSpPr>
          <p:nvPr>
            <p:ph sz="half" idx="2"/>
          </p:nvPr>
        </p:nvSpPr>
        <p:spPr>
          <a:xfrm>
            <a:off x="5651500" y="1920875"/>
            <a:ext cx="3035300" cy="4433888"/>
          </a:xfrm>
        </p:spPr>
        <p:txBody>
          <a:bodyPr/>
          <a:lstStyle/>
          <a:p>
            <a:pPr algn="ctr">
              <a:buFont typeface="Wingdings" pitchFamily="2" charset="2"/>
              <a:buChar char="v"/>
            </a:pPr>
            <a:r>
              <a:rPr lang="ru-RU" sz="2800" b="1" smtClean="0"/>
              <a:t>   </a:t>
            </a:r>
            <a:r>
              <a:rPr lang="ru-RU" sz="2800" b="1" smtClean="0">
                <a:solidFill>
                  <a:srgbClr val="002060"/>
                </a:solidFill>
              </a:rPr>
              <a:t>инициативу, </a:t>
            </a:r>
          </a:p>
          <a:p>
            <a:pPr algn="ctr">
              <a:buFont typeface="Wingdings" pitchFamily="2" charset="2"/>
              <a:buChar char="v"/>
            </a:pPr>
            <a:r>
              <a:rPr lang="ru-RU" sz="2800" b="1" smtClean="0">
                <a:solidFill>
                  <a:srgbClr val="002060"/>
                </a:solidFill>
              </a:rPr>
              <a:t>    творческое     мышление, </a:t>
            </a:r>
          </a:p>
          <a:p>
            <a:pPr algn="ctr">
              <a:buFont typeface="Wingdings" pitchFamily="2" charset="2"/>
              <a:buChar char="v"/>
            </a:pPr>
            <a:r>
              <a:rPr lang="ru-RU" sz="2800" b="1" smtClean="0">
                <a:solidFill>
                  <a:srgbClr val="002060"/>
                </a:solidFill>
              </a:rPr>
              <a:t>   креативный подход,  </a:t>
            </a:r>
          </a:p>
          <a:p>
            <a:pPr algn="ctr">
              <a:buFont typeface="Wingdings" pitchFamily="2" charset="2"/>
              <a:buChar char="v"/>
            </a:pPr>
            <a:r>
              <a:rPr lang="ru-RU" sz="2800" b="1" smtClean="0">
                <a:solidFill>
                  <a:srgbClr val="002060"/>
                </a:solidFill>
              </a:rPr>
              <a:t>  повышается интерес к рисованию .</a:t>
            </a:r>
            <a:endParaRPr lang="ru-RU" sz="2800" smtClean="0">
              <a:solidFill>
                <a:srgbClr val="002060"/>
              </a:solidFill>
            </a:endParaRPr>
          </a:p>
        </p:txBody>
      </p:sp>
      <p:pic>
        <p:nvPicPr>
          <p:cNvPr id="27653" name="Рисунок 6" descr="https://fsd.multiurok.ru/html/2019/06/08/s_5cfb6e14f3f81/1170164_2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95513" y="3284538"/>
            <a:ext cx="3671887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6400800" cy="2714620"/>
          </a:xfrm>
        </p:spPr>
        <p:txBody>
          <a:bodyPr>
            <a:normAutofit/>
          </a:bodyPr>
          <a:lstStyle/>
          <a:p>
            <a:pPr marL="457200" indent="-457200" eaLnBrk="1" fontAlgn="auto" hangingPunct="1">
              <a:spcAft>
                <a:spcPts val="0"/>
              </a:spcAft>
              <a:defRPr/>
            </a:pPr>
            <a:r>
              <a:rPr lang="ru-RU" sz="1200" smtClean="0"/>
              <a:t/>
            </a:r>
            <a:br>
              <a:rPr lang="ru-RU" sz="1200" smtClean="0"/>
            </a:b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/>
            </a:r>
            <a:br>
              <a:rPr lang="ru-RU" smtClean="0"/>
            </a:br>
            <a:endParaRPr lang="ru-RU" sz="2400">
              <a:effectLst/>
            </a:endParaRPr>
          </a:p>
        </p:txBody>
      </p:sp>
      <p:pic>
        <p:nvPicPr>
          <p:cNvPr id="28675" name="Рисунок 3" descr="https://i.ytimg.com/vi/oA680LEshVA/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284538"/>
            <a:ext cx="5940425" cy="334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Текст 5"/>
          <p:cNvSpPr>
            <a:spLocks noGrp="1"/>
          </p:cNvSpPr>
          <p:nvPr>
            <p:ph type="body" idx="1"/>
          </p:nvPr>
        </p:nvSpPr>
        <p:spPr>
          <a:xfrm>
            <a:off x="530225" y="2705100"/>
            <a:ext cx="7772400" cy="150971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28677" name="Рисунок 7" descr="https://fhd.videouroki.net/tests/109294/image_61ab949d7488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7675" y="333375"/>
            <a:ext cx="59404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>
              <a:solidFill>
                <a:srgbClr val="C00000"/>
              </a:solidFill>
            </a:endParaRPr>
          </a:p>
        </p:txBody>
      </p:sp>
      <p:pic>
        <p:nvPicPr>
          <p:cNvPr id="2969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276600" y="1916113"/>
            <a:ext cx="5383213" cy="4389437"/>
          </a:xfrm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388" y="785813"/>
            <a:ext cx="3097212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/>
              <a:t>Интерактивная доска (индивидуальная работа детей, игры, программы творческих мастерских).</a:t>
            </a:r>
            <a:endParaRPr lang="ru-RU" sz="2400" b="1" dirty="0"/>
          </a:p>
        </p:txBody>
      </p:sp>
      <p:pic>
        <p:nvPicPr>
          <p:cNvPr id="30723" name="Рисунок 3" descr="https://www.maam.ru/upload/blogs/detsad-132217-142685209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513" y="2205038"/>
            <a:ext cx="531495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908720"/>
            <a:ext cx="7772400" cy="792088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000" smtClean="0"/>
              <a:t>Необходимо помнить!</a:t>
            </a:r>
            <a:endParaRPr lang="ru-RU" sz="4000"/>
          </a:p>
        </p:txBody>
      </p:sp>
      <p:sp>
        <p:nvSpPr>
          <p:cNvPr id="31747" name="Текст 2"/>
          <p:cNvSpPr>
            <a:spLocks noGrp="1"/>
          </p:cNvSpPr>
          <p:nvPr>
            <p:ph type="body" idx="1"/>
          </p:nvPr>
        </p:nvSpPr>
        <p:spPr>
          <a:xfrm>
            <a:off x="530225" y="2133600"/>
            <a:ext cx="7772400" cy="2081213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mtClean="0"/>
              <a:t> </a:t>
            </a:r>
            <a:r>
              <a:rPr lang="ru-RU" sz="2400" smtClean="0"/>
              <a:t>неправильное определение дидактической роли и места ИКТ на занятиях</a:t>
            </a:r>
          </a:p>
          <a:p>
            <a:pPr>
              <a:buFontTx/>
              <a:buChar char="-"/>
            </a:pPr>
            <a:r>
              <a:rPr lang="ru-RU" sz="2400" smtClean="0"/>
              <a:t>- перегруженность на занятиях демонстрацией</a:t>
            </a:r>
          </a:p>
          <a:p>
            <a:pPr>
              <a:buFontTx/>
              <a:buChar char="-"/>
            </a:pPr>
            <a:r>
              <a:rPr lang="ru-RU" sz="2400" smtClean="0"/>
              <a:t>- отсутствие Интернет – связи или ее малая скорость.</a:t>
            </a:r>
          </a:p>
          <a:p>
            <a:pPr>
              <a:buFontTx/>
              <a:buChar char="-"/>
            </a:pPr>
            <a:r>
              <a:rPr lang="ru-RU" sz="2400" smtClean="0"/>
              <a:t>не соблюдение требований СанПиН, может нанести вред здоровью воспитанников</a:t>
            </a:r>
          </a:p>
          <a:p>
            <a:pPr>
              <a:buFontTx/>
              <a:buChar char="-"/>
            </a:pPr>
            <a:r>
              <a:rPr lang="ru-RU" sz="2400" smtClean="0"/>
              <a:t>- бесплановость, случайность применения ИКТ.</a:t>
            </a:r>
          </a:p>
          <a:p>
            <a:pPr>
              <a:buFontTx/>
              <a:buChar char="-"/>
            </a:pPr>
            <a:endParaRPr lang="ru-RU" smtClean="0"/>
          </a:p>
          <a:p>
            <a:pPr>
              <a:buFont typeface="Courier New" pitchFamily="49" charset="0"/>
              <a:buChar char="o"/>
            </a:pPr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1511300"/>
          </a:xfrm>
        </p:spPr>
        <p:txBody>
          <a:bodyPr/>
          <a:lstStyle/>
          <a:p>
            <a:r>
              <a:rPr lang="ru-RU" sz="2400" b="1" smtClean="0"/>
              <a:t>Данные технологии </a:t>
            </a:r>
            <a:r>
              <a:rPr lang="ru-RU" sz="2400" smtClean="0"/>
              <a:t>позволят расширить возможности педагога при проведении образовательной деятельности при реализации всех областей, в том числе и при формировании стойкого интереса к рисованию.</a:t>
            </a:r>
          </a:p>
        </p:txBody>
      </p:sp>
      <p:pic>
        <p:nvPicPr>
          <p:cNvPr id="7171" name="Содержимое 3" descr="https://img.7ya.ru/pub/img/14257/thinkstockphotos-606218654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279525" y="1935163"/>
            <a:ext cx="6584950" cy="438943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smtClean="0"/>
              <a:t>При реализации образовательной области «Художественно –Эстетическое развитие согласно ФГОС ДО решаются следующие задачи: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smtClean="0">
                <a:solidFill>
                  <a:srgbClr val="002060"/>
                </a:solidFill>
              </a:rPr>
              <a:t>Развитие у детей предпосылок ценостно – смыслового восприятия и понимания произведений искусства (словесного, музыкального , изобразительного), мира природы;</a:t>
            </a:r>
          </a:p>
          <a:p>
            <a:r>
              <a:rPr lang="ru-RU" sz="2000" smtClean="0">
                <a:solidFill>
                  <a:srgbClr val="002060"/>
                </a:solidFill>
              </a:rPr>
              <a:t>Формирование эстетического отношения к окружающему миру;</a:t>
            </a:r>
          </a:p>
          <a:p>
            <a:r>
              <a:rPr lang="ru-RU" sz="2000" smtClean="0">
                <a:solidFill>
                  <a:srgbClr val="002060"/>
                </a:solidFill>
              </a:rPr>
              <a:t>Формирование элементарных представлений о видах искусства, восприятие музыки, художественной литературы, фольклора;</a:t>
            </a:r>
          </a:p>
          <a:p>
            <a:r>
              <a:rPr lang="ru-RU" sz="2000" smtClean="0">
                <a:solidFill>
                  <a:srgbClr val="002060"/>
                </a:solidFill>
              </a:rPr>
              <a:t>Организация самостоятельной деятельности детей (изобразительной, конструктивной, музыкальной и др.)</a:t>
            </a:r>
          </a:p>
          <a:p>
            <a:endParaRPr lang="ru-RU" sz="2000" smtClean="0"/>
          </a:p>
        </p:txBody>
      </p:sp>
      <p:pic>
        <p:nvPicPr>
          <p:cNvPr id="8196" name="Содержимое 3" descr="https://kartinkin.net/uploads/posts/2022-03/1648023103_73-kartinkin-net-p-detskie-kartinki-vektor-85.png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59563" y="4724400"/>
            <a:ext cx="2160587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1" smtClean="0"/>
              <a:t>Для получения реальных результатов и развития стойкого интереса к рисованию с помощью ИКТ требуется три важных условия: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smtClean="0">
                <a:solidFill>
                  <a:srgbClr val="002060"/>
                </a:solidFill>
              </a:rPr>
              <a:t>Педагог , владеющий в должной мере компьютерными технологиями;</a:t>
            </a:r>
          </a:p>
          <a:p>
            <a:r>
              <a:rPr lang="ru-RU" sz="2400" smtClean="0">
                <a:solidFill>
                  <a:srgbClr val="002060"/>
                </a:solidFill>
              </a:rPr>
              <a:t>Оборудованное современной техникой помещение для образовательной деятельности (т.е. компьютер, мультимедийный проектор и экран);</a:t>
            </a:r>
          </a:p>
          <a:p>
            <a:r>
              <a:rPr lang="ru-RU" sz="2400" smtClean="0">
                <a:solidFill>
                  <a:srgbClr val="002060"/>
                </a:solidFill>
              </a:rPr>
              <a:t>Соблюдений требований СанПин по длительности использования и расположению по отношению к экрану.</a:t>
            </a:r>
          </a:p>
        </p:txBody>
      </p:sp>
      <p:pic>
        <p:nvPicPr>
          <p:cNvPr id="9220" name="Содержимое 3" descr="https://klubmama.ru/uploads/posts/2022-09/thumbs/1662877841_20-klubmama-ru-p-applikatsiya-informatika-foto-23.jpg"/>
          <p:cNvPicPr>
            <a:picLocks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88125" y="4797425"/>
            <a:ext cx="2122488" cy="18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0243" name="Содержимое 3" descr="https://thepresentation.ru/img/tmb/6/525486/10c78cd71a8d3c8e12b07956a97da463-800x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23850" y="765175"/>
            <a:ext cx="8424863" cy="555942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 sz="2400" smtClean="0"/>
              <a:t>Перенос наблюдаемого  изображения с обычной картинки на экран или монитор компьютера дает возможность воспринимать предмет в более высоком качестве.</a:t>
            </a:r>
          </a:p>
        </p:txBody>
      </p:sp>
      <p:pic>
        <p:nvPicPr>
          <p:cNvPr id="11267" name="Содержимое 3" descr="https://cdn.culture.ru/images/2500596b-6dac-53b4-a57c-ea7d87b25f9a"/>
          <p:cNvPicPr>
            <a:picLocks noGrp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5288" y="1916113"/>
            <a:ext cx="4038600" cy="2855912"/>
          </a:xfrm>
        </p:spPr>
      </p:pic>
      <p:sp>
        <p:nvSpPr>
          <p:cNvPr id="11268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r>
              <a:rPr lang="ru-RU" sz="1800" smtClean="0"/>
              <a:t>Демонстрируя изображаемый предмет на мониторе или проекте, педагог сможет :</a:t>
            </a:r>
          </a:p>
          <a:p>
            <a:r>
              <a:rPr lang="ru-RU" sz="1800" smtClean="0"/>
              <a:t>Показать предмет в разных ракурсах</a:t>
            </a:r>
          </a:p>
          <a:p>
            <a:r>
              <a:rPr lang="ru-RU" sz="1800" smtClean="0"/>
              <a:t>Преподнести изучаемый предмет , объект или картину в различных формах и с разными эффектами</a:t>
            </a:r>
          </a:p>
          <a:p>
            <a:r>
              <a:rPr lang="ru-RU" sz="1800" smtClean="0"/>
              <a:t>Познакомить с различными направлениями в изобразительном искусстве, рассмотреть портреты художников и их работы.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/>
              <a:t>Показать </a:t>
            </a:r>
            <a:r>
              <a:rPr lang="ru-RU" sz="2400" b="1" smtClean="0"/>
              <a:t>фрагменты фильмов </a:t>
            </a:r>
            <a:r>
              <a:rPr lang="ru-RU" sz="2400" smtClean="0"/>
              <a:t>об искусстве</a:t>
            </a:r>
            <a:br>
              <a:rPr lang="ru-RU" sz="2400" smtClean="0"/>
            </a:br>
            <a:r>
              <a:rPr lang="ru-RU" sz="2400" smtClean="0"/>
              <a:t>способствовать восприятию мира изобразительного искусства в более полном объеме, пробудить познавательный интерес.</a:t>
            </a:r>
          </a:p>
        </p:txBody>
      </p:sp>
      <p:pic>
        <p:nvPicPr>
          <p:cNvPr id="12291" name="Содержимое 3" descr="https://i.ytimg.com/vi/oGC5yX3qnBs/maxresdefault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69925" y="1935163"/>
            <a:ext cx="7804150" cy="438943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5" name="Содержимое 6" descr="https://www.dou84.ru/images/phocagallery/raznoe_2018_virtual_ekskurs_v_muzey/thumbs/phoca_thumb_l_img_0287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276350" y="1935163"/>
            <a:ext cx="6591300" cy="4389437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986</TotalTime>
  <Words>540</Words>
  <Application>Microsoft Office PowerPoint</Application>
  <PresentationFormat>Экран (4:3)</PresentationFormat>
  <Paragraphs>56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6" baseType="lpstr">
      <vt:lpstr>Constantia</vt:lpstr>
      <vt:lpstr>Arial</vt:lpstr>
      <vt:lpstr>Calibri</vt:lpstr>
      <vt:lpstr>Wingdings 2</vt:lpstr>
      <vt:lpstr>Impact</vt:lpstr>
      <vt:lpstr>FrankRuehl</vt:lpstr>
      <vt:lpstr>Wingdings</vt:lpstr>
      <vt:lpstr>Courier New</vt:lpstr>
      <vt:lpstr>Поток</vt:lpstr>
      <vt:lpstr>Возможности ИКТ при развитии интереса детей дошкольного возраста к рисованию.</vt:lpstr>
      <vt:lpstr>Современные дети – это поколение техногенного общества .</vt:lpstr>
      <vt:lpstr>Данные технологии позволят расширить возможности педагога при проведении образовательной деятельности при реализации всех областей, в том числе и при формировании стойкого интереса к рисованию.</vt:lpstr>
      <vt:lpstr>При реализации образовательной области «Художественно –Эстетическое развитие согласно ФГОС ДО решаются следующие задачи:</vt:lpstr>
      <vt:lpstr>Для получения реальных результатов и развития стойкого интереса к рисованию с помощью ИКТ требуется три важных условия:</vt:lpstr>
      <vt:lpstr>Слайд 6</vt:lpstr>
      <vt:lpstr>Перенос наблюдаемого  изображения с обычной картинки на экран или монитор компьютера дает возможность воспринимать предмет в более высоком качестве.</vt:lpstr>
      <vt:lpstr>Показать фрагменты фильмов об искусстве способствовать восприятию мира изобразительного искусства в более полном объеме, пробудить познавательный интерес.</vt:lpstr>
      <vt:lpstr>Слайд 9</vt:lpstr>
      <vt:lpstr>Инновационный подход не потребует больших временных затрат от педагога. Овладев программой PowerPoint. Он сможет выстраивать образовательную деятельность максимально эффективно.</vt:lpstr>
      <vt:lpstr>Часто бывает сложно одновременно объяснять поэтапное изображение предмета и оказывать детям помощь. А вот если воспользоваться презентацией с поэтапным описанием работы, проблема успешно будет решена.</vt:lpstr>
      <vt:lpstr>В своей работе с детьми я использую презентации:</vt:lpstr>
      <vt:lpstr>Хохлома   гжель</vt:lpstr>
      <vt:lpstr>Секреты  орнамента</vt:lpstr>
      <vt:lpstr> «А какой ты по цвету?» </vt:lpstr>
      <vt:lpstr>Праздник «Разноцветный мир»</vt:lpstr>
      <vt:lpstr>Компьютерные раскраски хорошо работают при изучении декоративно – прикладного искусства. </vt:lpstr>
      <vt:lpstr>Еще более ценным этот вид деятельности будет, если по окончании работы «юный художник» получит свой «шедевр «с собой домой!</vt:lpstr>
      <vt:lpstr>Интерактивные (виртуальные экскурсии ). Формируя стойкий интерес воспитанников к рисованию и изобразительному искусству в целом можно посетить картинные галереи, выставки, музеи.</vt:lpstr>
      <vt:lpstr>Слайд 20</vt:lpstr>
      <vt:lpstr>Электронные энциклопедии</vt:lpstr>
      <vt:lpstr>Электронные энциклопедии помогут педагогам в организации предшествующей работы, при закреплении материала и при реализации проектной деятельности. Они содержательны, разнообразны и не ограниченны книжным форматом.</vt:lpstr>
      <vt:lpstr>Рисование с помощью графических редакторов.  Форма, которая требует  наличие индивидуальных компьютеров и позволяет развивать у детей: </vt:lpstr>
      <vt:lpstr>   </vt:lpstr>
      <vt:lpstr>Слайд 25</vt:lpstr>
      <vt:lpstr>Интерактивная доска (индивидуальная работа детей, игры, программы творческих мастерских).</vt:lpstr>
      <vt:lpstr>Необходимо помнить!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 «От листочка до салфетки»</dc:title>
  <dc:creator>Алексей</dc:creator>
  <cp:lastModifiedBy>цу</cp:lastModifiedBy>
  <cp:revision>90</cp:revision>
  <dcterms:created xsi:type="dcterms:W3CDTF">2011-12-18T07:27:53Z</dcterms:created>
  <dcterms:modified xsi:type="dcterms:W3CDTF">2023-01-29T05:44:09Z</dcterms:modified>
</cp:coreProperties>
</file>