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1" r:id="rId15"/>
    <p:sldId id="272" r:id="rId16"/>
    <p:sldId id="273" r:id="rId17"/>
    <p:sldId id="274" r:id="rId18"/>
    <p:sldId id="275" r:id="rId19"/>
    <p:sldId id="276" r:id="rId20"/>
    <p:sldId id="278" r:id="rId21"/>
    <p:sldId id="277" r:id="rId22"/>
    <p:sldId id="269" r:id="rId23"/>
    <p:sldId id="270" r:id="rId24"/>
    <p:sldId id="279" r:id="rId25"/>
    <p:sldId id="280" r:id="rId26"/>
    <p:sldId id="281" r:id="rId27"/>
    <p:sldId id="282" r:id="rId28"/>
    <p:sldId id="283" r:id="rId29"/>
    <p:sldId id="284" r:id="rId30"/>
    <p:sldId id="291" r:id="rId31"/>
    <p:sldId id="289" r:id="rId32"/>
    <p:sldId id="290" r:id="rId33"/>
    <p:sldId id="285" r:id="rId34"/>
    <p:sldId id="286" r:id="rId35"/>
    <p:sldId id="287" r:id="rId3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243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48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746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803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433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38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027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54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85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528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240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59BC9-97E5-4E58-8696-14CF81A7C034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D98C4C-C4C0-43CB-8730-694F7D19A2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10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0018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ДОБРОЕ  УТРО!</a:t>
            </a:r>
            <a:endParaRPr lang="ru-RU" sz="9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6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631" y="2502235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34837" y="1180513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Числа при делении: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делимое,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делитель, частное;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найти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неизвестное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делимое, надо делитель умножить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частное;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Помни: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остаток всегда меньше, чем делитель!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92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4485" y="2516089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123485" y="1473116"/>
            <a:ext cx="101447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25:3 = 7 (ост.5)           58:9 = 6 (ост.3)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1000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9727" y="2304113"/>
            <a:ext cx="5160819" cy="3940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8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376" y="2516089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28031" y="1209972"/>
            <a:ext cx="97359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25:3 = 7 (ост.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          58:9 = 6 (ост.</a:t>
            </a:r>
            <a:r>
              <a:rPr 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6248" y="2265220"/>
            <a:ext cx="4048128" cy="3598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648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794" y="2529944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25782" y="1706526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«Решение примеров на деление с остатком. Проверка деления умножением».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06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2921" y="2488380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82435" y="2173621"/>
            <a:ext cx="73013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об…</a:t>
            </a: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…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5311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194" y="2502235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14944" y="1678816"/>
            <a:ext cx="707967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об умножении и делении.</a:t>
            </a:r>
          </a:p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 производить проверку деления умножением.  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67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57" y="0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5213" y="2516089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413164" y="1263364"/>
            <a:ext cx="73290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урока: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●Выполнить деление с остатком и проверить его умножением.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●Повторить компоненты деления.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●Сделать вывод.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●Повторить операции умножения и деления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08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2194" y="2516089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48690" y="870908"/>
            <a:ext cx="734290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урока: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Повторить операции умножения и деления.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Повторить компоненты деления.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Выполнить деление с остатком и проверить его умножением.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Сделать вывод.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3216" y="1043505"/>
            <a:ext cx="1843939" cy="1638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6753" y="1953491"/>
            <a:ext cx="1951003" cy="1733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8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776" y="2502235"/>
            <a:ext cx="3365284" cy="398713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524000" y="1900490"/>
            <a:ext cx="6096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1)37 : 6 =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2)45 : 7 =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651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70363" y="1128891"/>
            <a:ext cx="879763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Алгоритм: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Сравниваем   делитель и остаток. (Остаток меньше, чем делитель)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Делитель умножаем на частное.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К полученному результату прибавляем остаток.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Делаем вывод: если получили делимое – пример решён правильно.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52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110519" y="833643"/>
            <a:ext cx="397095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Propisi" panose="02000508030000020003" pitchFamily="2" charset="0"/>
              </a:rPr>
              <a:t>10 ноября</a:t>
            </a:r>
            <a:endParaRPr lang="ru-RU" sz="9600" dirty="0">
              <a:latin typeface="Propisi" panose="02000508030000020003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46406" y="2321004"/>
            <a:ext cx="501291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dirty="0" smtClean="0">
                <a:latin typeface="Propisi" panose="02000508030000020003" pitchFamily="2" charset="0"/>
              </a:rPr>
              <a:t>Классная работа</a:t>
            </a:r>
            <a:endParaRPr lang="ru-RU" sz="66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99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6337" y="3668608"/>
            <a:ext cx="1950889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429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763" y="2820890"/>
            <a:ext cx="11298471" cy="1809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82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649" y="2516090"/>
            <a:ext cx="3365284" cy="3987130"/>
          </a:xfrm>
          <a:prstGeom prst="rect">
            <a:avLst/>
          </a:prstGeom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330953"/>
              </p:ext>
            </p:extLst>
          </p:nvPr>
        </p:nvGraphicFramePr>
        <p:xfrm>
          <a:off x="1835725" y="1122251"/>
          <a:ext cx="2473042" cy="4588002"/>
        </p:xfrm>
        <a:graphic>
          <a:graphicData uri="http://schemas.openxmlformats.org/drawingml/2006/table">
            <a:tbl>
              <a:tblPr firstRow="1" firstCol="1" bandRow="1"/>
              <a:tblGrid>
                <a:gridCol w="203143">
                  <a:extLst>
                    <a:ext uri="{9D8B030D-6E8A-4147-A177-3AD203B41FA5}">
                      <a16:colId xmlns:a16="http://schemas.microsoft.com/office/drawing/2014/main" val="2450185948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1352072674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3115942759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914943750"/>
                    </a:ext>
                  </a:extLst>
                </a:gridCol>
                <a:gridCol w="267913">
                  <a:extLst>
                    <a:ext uri="{9D8B030D-6E8A-4147-A177-3AD203B41FA5}">
                      <a16:colId xmlns:a16="http://schemas.microsoft.com/office/drawing/2014/main" val="3563930459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3665961031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3570380622"/>
                    </a:ext>
                  </a:extLst>
                </a:gridCol>
                <a:gridCol w="120707">
                  <a:extLst>
                    <a:ext uri="{9D8B030D-6E8A-4147-A177-3AD203B41FA5}">
                      <a16:colId xmlns:a16="http://schemas.microsoft.com/office/drawing/2014/main" val="3099361370"/>
                    </a:ext>
                  </a:extLst>
                </a:gridCol>
                <a:gridCol w="203143">
                  <a:extLst>
                    <a:ext uri="{9D8B030D-6E8A-4147-A177-3AD203B41FA5}">
                      <a16:colId xmlns:a16="http://schemas.microsoft.com/office/drawing/2014/main" val="1652529094"/>
                    </a:ext>
                  </a:extLst>
                </a:gridCol>
                <a:gridCol w="662421">
                  <a:extLst>
                    <a:ext uri="{9D8B030D-6E8A-4147-A177-3AD203B41FA5}">
                      <a16:colId xmlns:a16="http://schemas.microsoft.com/office/drawing/2014/main" val="1951973735"/>
                    </a:ext>
                  </a:extLst>
                </a:gridCol>
              </a:tblGrid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480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482376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3953506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0910782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179946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1022198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842948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107962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8920235"/>
                  </a:ext>
                </a:extLst>
              </a:tr>
              <a:tr h="2755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1854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9629" y="2161013"/>
            <a:ext cx="4662741" cy="230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9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067" y="2502235"/>
            <a:ext cx="3365284" cy="39871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46" y="73098"/>
            <a:ext cx="6337772" cy="671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24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9067" y="2499187"/>
            <a:ext cx="3365284" cy="39932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4757" y="52062"/>
            <a:ext cx="4842008" cy="675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1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294" y="2465960"/>
            <a:ext cx="11476229" cy="192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36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504" y="2471478"/>
            <a:ext cx="3365284" cy="3993226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479368"/>
              </p:ext>
            </p:extLst>
          </p:nvPr>
        </p:nvGraphicFramePr>
        <p:xfrm>
          <a:off x="1371599" y="1330036"/>
          <a:ext cx="7176654" cy="4799027"/>
        </p:xfrm>
        <a:graphic>
          <a:graphicData uri="http://schemas.openxmlformats.org/drawingml/2006/table">
            <a:tbl>
              <a:tblPr firstRow="1" firstCol="1" bandRow="1"/>
              <a:tblGrid>
                <a:gridCol w="2392218">
                  <a:extLst>
                    <a:ext uri="{9D8B030D-6E8A-4147-A177-3AD203B41FA5}">
                      <a16:colId xmlns:a16="http://schemas.microsoft.com/office/drawing/2014/main" val="4094998591"/>
                    </a:ext>
                  </a:extLst>
                </a:gridCol>
                <a:gridCol w="2540001">
                  <a:extLst>
                    <a:ext uri="{9D8B030D-6E8A-4147-A177-3AD203B41FA5}">
                      <a16:colId xmlns:a16="http://schemas.microsoft.com/office/drawing/2014/main" val="2170089739"/>
                    </a:ext>
                  </a:extLst>
                </a:gridCol>
                <a:gridCol w="2244435">
                  <a:extLst>
                    <a:ext uri="{9D8B030D-6E8A-4147-A177-3AD203B41FA5}">
                      <a16:colId xmlns:a16="http://schemas.microsoft.com/office/drawing/2014/main" val="2172445559"/>
                    </a:ext>
                  </a:extLst>
                </a:gridCol>
              </a:tblGrid>
              <a:tr h="3251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производительность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(Время)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4603691"/>
                  </a:ext>
                </a:extLst>
              </a:tr>
              <a:tr h="773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Сначала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2239107"/>
                  </a:ext>
                </a:extLst>
              </a:tr>
              <a:tr h="773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Потом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4455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96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0630" y="2499187"/>
            <a:ext cx="3365284" cy="3993226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9244726"/>
              </p:ext>
            </p:extLst>
          </p:nvPr>
        </p:nvGraphicFramePr>
        <p:xfrm>
          <a:off x="1320330" y="1392459"/>
          <a:ext cx="6210300" cy="4206240"/>
        </p:xfrm>
        <a:graphic>
          <a:graphicData uri="http://schemas.openxmlformats.org/drawingml/2006/table">
            <a:tbl>
              <a:tblPr firstRow="1" firstCol="1" bandRow="1"/>
              <a:tblGrid>
                <a:gridCol w="2070100">
                  <a:extLst>
                    <a:ext uri="{9D8B030D-6E8A-4147-A177-3AD203B41FA5}">
                      <a16:colId xmlns:a16="http://schemas.microsoft.com/office/drawing/2014/main" val="4179108010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3676450982"/>
                    </a:ext>
                  </a:extLst>
                </a:gridCol>
                <a:gridCol w="2070100">
                  <a:extLst>
                    <a:ext uri="{9D8B030D-6E8A-4147-A177-3AD203B41FA5}">
                      <a16:colId xmlns:a16="http://schemas.microsoft.com/office/drawing/2014/main" val="4150057941"/>
                    </a:ext>
                  </a:extLst>
                </a:gridCol>
              </a:tblGrid>
              <a:tr h="24065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производительность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 </a:t>
                      </a: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(Время)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5576935"/>
                  </a:ext>
                </a:extLst>
              </a:tr>
              <a:tr h="60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Сначала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м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ч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594655"/>
                  </a:ext>
                </a:extLst>
              </a:tr>
              <a:tr h="6016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Потом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м</a:t>
                      </a:r>
                      <a:endParaRPr lang="ru-RU" sz="4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 ч</a:t>
                      </a:r>
                      <a:endParaRPr lang="ru-RU" sz="4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7376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7524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085" y="2485333"/>
            <a:ext cx="3365284" cy="39932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96085" y="317515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вариант: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774 : 32</a:t>
            </a:r>
          </a:p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вариант: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582: 15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25782" y="987412"/>
            <a:ext cx="854825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7200" b="1" dirty="0" smtClean="0">
                <a:latin typeface="Propisi" panose="02000508030000020003" pitchFamily="2" charset="0"/>
              </a:rPr>
              <a:t>Самостоятельная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324187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2050"/>
            <a:ext cx="5683749" cy="6394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90330" y="91341"/>
            <a:ext cx="5673519" cy="2838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4888" y="2930309"/>
            <a:ext cx="5708961" cy="370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45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99920"/>
              </p:ext>
            </p:extLst>
          </p:nvPr>
        </p:nvGraphicFramePr>
        <p:xfrm>
          <a:off x="1413163" y="2213679"/>
          <a:ext cx="9365671" cy="2804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81114">
                  <a:extLst>
                    <a:ext uri="{9D8B030D-6E8A-4147-A177-3AD203B41FA5}">
                      <a16:colId xmlns:a16="http://schemas.microsoft.com/office/drawing/2014/main" val="4145912321"/>
                    </a:ext>
                  </a:extLst>
                </a:gridCol>
                <a:gridCol w="4884557">
                  <a:extLst>
                    <a:ext uri="{9D8B030D-6E8A-4147-A177-3AD203B41FA5}">
                      <a16:colId xmlns:a16="http://schemas.microsoft.com/office/drawing/2014/main" val="24269165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 : 5 =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·10  = </a:t>
                      </a:r>
                      <a:endParaRPr lang="ru-RU" sz="8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 : 13 =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 · 2 =</a:t>
                      </a:r>
                      <a:endParaRPr lang="ru-RU" sz="8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70612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711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3057" cy="6858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6776" y="2499187"/>
            <a:ext cx="3365284" cy="399322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4215" y="1457098"/>
            <a:ext cx="5069421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Домашнее задание: </a:t>
            </a:r>
          </a:p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 с . 65-66, № 182-185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88190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59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0"/>
            <a:ext cx="121919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314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9794" y="2513041"/>
            <a:ext cx="3365284" cy="39932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7300" y="2367171"/>
            <a:ext cx="715987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Раньше я думал …, теперь я знаю … .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78230" y="2494216"/>
            <a:ext cx="3365284" cy="3993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63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7431" y="2526896"/>
            <a:ext cx="3365284" cy="39932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7218" y="-198630"/>
            <a:ext cx="5877053" cy="58831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531" y="-249382"/>
            <a:ext cx="5933902" cy="5933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331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649" y="2526896"/>
            <a:ext cx="3365284" cy="39932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98073" y="1905506"/>
            <a:ext cx="6096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9600" b="1" dirty="0">
                <a:solidFill>
                  <a:srgbClr val="5E3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урок!</a:t>
            </a:r>
          </a:p>
        </p:txBody>
      </p:sp>
    </p:spTree>
    <p:extLst>
      <p:ext uri="{BB962C8B-B14F-4D97-AF65-F5344CB8AC3E}">
        <p14:creationId xmlns:p14="http://schemas.microsoft.com/office/powerpoint/2010/main" val="206190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7132770"/>
              </p:ext>
            </p:extLst>
          </p:nvPr>
        </p:nvGraphicFramePr>
        <p:xfrm>
          <a:off x="2147455" y="2397896"/>
          <a:ext cx="8271163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82804">
                  <a:extLst>
                    <a:ext uri="{9D8B030D-6E8A-4147-A177-3AD203B41FA5}">
                      <a16:colId xmlns:a16="http://schemas.microsoft.com/office/drawing/2014/main" val="1610294202"/>
                    </a:ext>
                  </a:extLst>
                </a:gridCol>
                <a:gridCol w="4388359">
                  <a:extLst>
                    <a:ext uri="{9D8B030D-6E8A-4147-A177-3AD203B41FA5}">
                      <a16:colId xmlns:a16="http://schemas.microsoft.com/office/drawing/2014/main" val="2260198102"/>
                    </a:ext>
                  </a:extLst>
                </a:gridCol>
              </a:tblGrid>
              <a:tr h="303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7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ru-RU" sz="7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80722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1665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741226"/>
              </p:ext>
            </p:extLst>
          </p:nvPr>
        </p:nvGraphicFramePr>
        <p:xfrm>
          <a:off x="1101435" y="2866399"/>
          <a:ext cx="9989127" cy="168249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29709">
                  <a:extLst>
                    <a:ext uri="{9D8B030D-6E8A-4147-A177-3AD203B41FA5}">
                      <a16:colId xmlns:a16="http://schemas.microsoft.com/office/drawing/2014/main" val="4187149224"/>
                    </a:ext>
                  </a:extLst>
                </a:gridCol>
                <a:gridCol w="3329709">
                  <a:extLst>
                    <a:ext uri="{9D8B030D-6E8A-4147-A177-3AD203B41FA5}">
                      <a16:colId xmlns:a16="http://schemas.microsoft.com/office/drawing/2014/main" val="4262224092"/>
                    </a:ext>
                  </a:extLst>
                </a:gridCol>
                <a:gridCol w="3329709">
                  <a:extLst>
                    <a:ext uri="{9D8B030D-6E8A-4147-A177-3AD203B41FA5}">
                      <a16:colId xmlns:a16="http://schemas.microsoft.com/office/drawing/2014/main" val="399158251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+ 37 = 54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48 -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29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 +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 100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852158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- 37 = 54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 +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=67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48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?  </a:t>
                      </a:r>
                      <a:r>
                        <a:rPr lang="ru-RU" sz="4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- 28 = 47</a:t>
                      </a:r>
                      <a:endParaRPr lang="ru-RU" sz="4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163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055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1363750"/>
              </p:ext>
            </p:extLst>
          </p:nvPr>
        </p:nvGraphicFramePr>
        <p:xfrm>
          <a:off x="1731816" y="2367636"/>
          <a:ext cx="8728365" cy="25237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09455">
                  <a:extLst>
                    <a:ext uri="{9D8B030D-6E8A-4147-A177-3AD203B41FA5}">
                      <a16:colId xmlns:a16="http://schemas.microsoft.com/office/drawing/2014/main" val="3368526700"/>
                    </a:ext>
                  </a:extLst>
                </a:gridCol>
                <a:gridCol w="2909455">
                  <a:extLst>
                    <a:ext uri="{9D8B030D-6E8A-4147-A177-3AD203B41FA5}">
                      <a16:colId xmlns:a16="http://schemas.microsoft.com/office/drawing/2014/main" val="1555205368"/>
                    </a:ext>
                  </a:extLst>
                </a:gridCol>
                <a:gridCol w="2909455">
                  <a:extLst>
                    <a:ext uri="{9D8B030D-6E8A-4147-A177-3AD203B41FA5}">
                      <a16:colId xmlns:a16="http://schemas.microsoft.com/office/drawing/2014/main" val="21160114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7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7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7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744525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7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72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7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152678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291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34349" y="1401680"/>
            <a:ext cx="755527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 smtClean="0">
                <a:latin typeface="Propisi" panose="02000508030000020003" pitchFamily="2" charset="0"/>
              </a:rPr>
              <a:t>«Математический диктант.</a:t>
            </a:r>
            <a:endParaRPr lang="ru-RU" sz="6000" dirty="0"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422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47999" y="163752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40 и 2.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В 3 раза.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54.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36.</a:t>
            </a:r>
          </a:p>
          <a:p>
            <a:pPr algn="ct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4.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873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29" y="-297"/>
            <a:ext cx="12193057" cy="68585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85351" y="2522827"/>
            <a:ext cx="3365190" cy="398880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67346" y="1859339"/>
            <a:ext cx="6096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прошлого урока: </a:t>
            </a: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«Деление с остатком».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1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403</Words>
  <Application>Microsoft Office PowerPoint</Application>
  <PresentationFormat>Широкоэкранный</PresentationFormat>
  <Paragraphs>112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Arial</vt:lpstr>
      <vt:lpstr>Calibri</vt:lpstr>
      <vt:lpstr>Calibri Light</vt:lpstr>
      <vt:lpstr>Propisi</vt:lpstr>
      <vt:lpstr>Times New Roman</vt:lpstr>
      <vt:lpstr>Тема Office</vt:lpstr>
      <vt:lpstr>ДОБРОЕ  УТРО!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</dc:creator>
  <cp:lastModifiedBy>Анастасия</cp:lastModifiedBy>
  <cp:revision>58</cp:revision>
  <dcterms:created xsi:type="dcterms:W3CDTF">2022-11-08T14:07:46Z</dcterms:created>
  <dcterms:modified xsi:type="dcterms:W3CDTF">2023-01-29T19:33:33Z</dcterms:modified>
</cp:coreProperties>
</file>