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6"/>
  </p:handoutMasterIdLst>
  <p:sldIdLst>
    <p:sldId id="288" r:id="rId2"/>
    <p:sldId id="256" r:id="rId3"/>
    <p:sldId id="259" r:id="rId4"/>
    <p:sldId id="261" r:id="rId5"/>
    <p:sldId id="262" r:id="rId6"/>
    <p:sldId id="284" r:id="rId7"/>
    <p:sldId id="271" r:id="rId8"/>
    <p:sldId id="270" r:id="rId9"/>
    <p:sldId id="269" r:id="rId10"/>
    <p:sldId id="272" r:id="rId11"/>
    <p:sldId id="289" r:id="rId12"/>
    <p:sldId id="275" r:id="rId13"/>
    <p:sldId id="273" r:id="rId14"/>
    <p:sldId id="286" r:id="rId15"/>
  </p:sldIdLst>
  <p:sldSz cx="9144000" cy="6858000" type="screen4x3"/>
  <p:notesSz cx="10020300" cy="688816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4342130" cy="344408"/>
          </a:xfrm>
          <a:prstGeom prst="rect">
            <a:avLst/>
          </a:prstGeom>
        </p:spPr>
        <p:txBody>
          <a:bodyPr vert="horz" lIns="96611" tIns="48306" rIns="96611" bIns="48306" rtlCol="0"/>
          <a:lstStyle>
            <a:lvl1pPr algn="l">
              <a:defRPr sz="1300"/>
            </a:lvl1pPr>
          </a:lstStyle>
          <a:p>
            <a:endParaRPr lang="ru-RU"/>
          </a:p>
        </p:txBody>
      </p:sp>
      <p:sp>
        <p:nvSpPr>
          <p:cNvPr id="3" name="Дата 2"/>
          <p:cNvSpPr>
            <a:spLocks noGrp="1"/>
          </p:cNvSpPr>
          <p:nvPr>
            <p:ph type="dt" sz="quarter" idx="1"/>
          </p:nvPr>
        </p:nvSpPr>
        <p:spPr>
          <a:xfrm>
            <a:off x="5675852" y="0"/>
            <a:ext cx="4342130" cy="344408"/>
          </a:xfrm>
          <a:prstGeom prst="rect">
            <a:avLst/>
          </a:prstGeom>
        </p:spPr>
        <p:txBody>
          <a:bodyPr vert="horz" lIns="96611" tIns="48306" rIns="96611" bIns="48306" rtlCol="0"/>
          <a:lstStyle>
            <a:lvl1pPr algn="r">
              <a:defRPr sz="1300"/>
            </a:lvl1pPr>
          </a:lstStyle>
          <a:p>
            <a:fld id="{AC603B7C-4905-4EF2-85D2-E5DE65F95F8A}" type="datetimeFigureOut">
              <a:rPr lang="ru-RU" smtClean="0"/>
              <a:t>28.01.2023</a:t>
            </a:fld>
            <a:endParaRPr lang="ru-RU"/>
          </a:p>
        </p:txBody>
      </p:sp>
      <p:sp>
        <p:nvSpPr>
          <p:cNvPr id="4" name="Нижний колонтитул 3"/>
          <p:cNvSpPr>
            <a:spLocks noGrp="1"/>
          </p:cNvSpPr>
          <p:nvPr>
            <p:ph type="ftr" sz="quarter" idx="2"/>
          </p:nvPr>
        </p:nvSpPr>
        <p:spPr>
          <a:xfrm>
            <a:off x="1" y="6542560"/>
            <a:ext cx="4342130" cy="344408"/>
          </a:xfrm>
          <a:prstGeom prst="rect">
            <a:avLst/>
          </a:prstGeom>
        </p:spPr>
        <p:txBody>
          <a:bodyPr vert="horz" lIns="96611" tIns="48306" rIns="96611" bIns="48306" rtlCol="0" anchor="b"/>
          <a:lstStyle>
            <a:lvl1pPr algn="l">
              <a:defRPr sz="1300"/>
            </a:lvl1pPr>
          </a:lstStyle>
          <a:p>
            <a:endParaRPr lang="ru-RU"/>
          </a:p>
        </p:txBody>
      </p:sp>
      <p:sp>
        <p:nvSpPr>
          <p:cNvPr id="5" name="Номер слайда 4"/>
          <p:cNvSpPr>
            <a:spLocks noGrp="1"/>
          </p:cNvSpPr>
          <p:nvPr>
            <p:ph type="sldNum" sz="quarter" idx="3"/>
          </p:nvPr>
        </p:nvSpPr>
        <p:spPr>
          <a:xfrm>
            <a:off x="5675852" y="6542560"/>
            <a:ext cx="4342130" cy="344408"/>
          </a:xfrm>
          <a:prstGeom prst="rect">
            <a:avLst/>
          </a:prstGeom>
        </p:spPr>
        <p:txBody>
          <a:bodyPr vert="horz" lIns="96611" tIns="48306" rIns="96611" bIns="48306" rtlCol="0" anchor="b"/>
          <a:lstStyle>
            <a:lvl1pPr algn="r">
              <a:defRPr sz="1300"/>
            </a:lvl1pPr>
          </a:lstStyle>
          <a:p>
            <a:fld id="{6E02D8E5-9082-41AD-8D39-663319E5A9F5}" type="slidenum">
              <a:rPr lang="ru-RU" smtClean="0"/>
              <a:t>‹#›</a:t>
            </a:fld>
            <a:endParaRPr lang="ru-RU"/>
          </a:p>
        </p:txBody>
      </p:sp>
    </p:spTree>
    <p:extLst>
      <p:ext uri="{BB962C8B-B14F-4D97-AF65-F5344CB8AC3E}">
        <p14:creationId xmlns:p14="http://schemas.microsoft.com/office/powerpoint/2010/main" val="28921251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E8E9BCA-4DD6-46C3-A99D-289CFF5B84D3}" type="datetimeFigureOut">
              <a:rPr lang="ru-RU" smtClean="0"/>
              <a:pPr/>
              <a:t>28.01.2023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7EBD94-3DEA-4803-9C48-05554ED0C10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8E9BCA-4DD6-46C3-A99D-289CFF5B84D3}" type="datetimeFigureOut">
              <a:rPr lang="ru-RU" smtClean="0"/>
              <a:pPr/>
              <a:t>28.01.2023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7EBD94-3DEA-4803-9C48-05554ED0C10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6.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hotoshop-ramki.ru/wp-content/gallery/childrens/children's20.jpg"/>
          <p:cNvPicPr>
            <a:picLocks noChangeAspect="1" noChangeArrowheads="1"/>
          </p:cNvPicPr>
          <p:nvPr/>
        </p:nvPicPr>
        <p:blipFill>
          <a:blip r:embed="rId2" cstate="print"/>
          <a:srcRect/>
          <a:stretch>
            <a:fillRect/>
          </a:stretch>
        </p:blipFill>
        <p:spPr bwMode="auto">
          <a:xfrm>
            <a:off x="0" y="0"/>
            <a:ext cx="9138711" cy="6858000"/>
          </a:xfrm>
          <a:prstGeom prst="rect">
            <a:avLst/>
          </a:prstGeom>
          <a:noFill/>
        </p:spPr>
      </p:pic>
      <p:sp>
        <p:nvSpPr>
          <p:cNvPr id="5" name="Прямоугольник 4"/>
          <p:cNvSpPr/>
          <p:nvPr/>
        </p:nvSpPr>
        <p:spPr>
          <a:xfrm>
            <a:off x="2286000" y="2551837"/>
            <a:ext cx="4572000" cy="369332"/>
          </a:xfrm>
          <a:prstGeom prst="rect">
            <a:avLst/>
          </a:prstGeom>
        </p:spPr>
        <p:txBody>
          <a:bodyPr>
            <a:spAutoFit/>
          </a:bodyPr>
          <a:lstStyle/>
          <a:p>
            <a:endParaRPr lang="ru-RU" dirty="0"/>
          </a:p>
        </p:txBody>
      </p:sp>
      <p:sp>
        <p:nvSpPr>
          <p:cNvPr id="9" name="Прямоугольник 8"/>
          <p:cNvSpPr/>
          <p:nvPr/>
        </p:nvSpPr>
        <p:spPr>
          <a:xfrm>
            <a:off x="1043608" y="1916832"/>
            <a:ext cx="7056784" cy="1569660"/>
          </a:xfrm>
          <a:prstGeom prst="rect">
            <a:avLst/>
          </a:prstGeom>
        </p:spPr>
        <p:txBody>
          <a:bodyPr wrap="square">
            <a:spAutoFit/>
          </a:bodyPr>
          <a:lstStyle/>
          <a:p>
            <a:pPr algn="ctr"/>
            <a:r>
              <a:rPr lang="ru-RU" sz="4800" i="1" dirty="0" smtClean="0">
                <a:solidFill>
                  <a:srgbClr val="C00000"/>
                </a:solidFill>
                <a:latin typeface="Times New Roman" pitchFamily="18" charset="0"/>
                <a:cs typeface="Times New Roman" pitchFamily="18" charset="0"/>
              </a:rPr>
              <a:t>Педагогический проект</a:t>
            </a:r>
          </a:p>
          <a:p>
            <a:pPr algn="ctr"/>
            <a:r>
              <a:rPr lang="ru-RU" sz="4800" b="1" i="1" dirty="0" smtClean="0">
                <a:solidFill>
                  <a:srgbClr val="C00000"/>
                </a:solidFill>
                <a:latin typeface="Times New Roman" pitchFamily="18" charset="0"/>
                <a:cs typeface="Times New Roman" pitchFamily="18" charset="0"/>
              </a:rPr>
              <a:t>«Моя любимая игрушка»</a:t>
            </a:r>
            <a:endParaRPr lang="ru-RU" sz="4800" b="1" i="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 name="Объект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001785" y="1600200"/>
            <a:ext cx="5140430" cy="4525963"/>
          </a:xfrm>
        </p:spPr>
      </p:pic>
      <p:pic>
        <p:nvPicPr>
          <p:cNvPr id="4" name="Picture 2" descr="http://photoshop-ramki.ru/wp-content/gallery/childrens/children's20.jpg"/>
          <p:cNvPicPr>
            <a:picLocks noChangeAspect="1" noChangeArrowheads="1"/>
          </p:cNvPicPr>
          <p:nvPr/>
        </p:nvPicPr>
        <p:blipFill>
          <a:blip r:embed="rId3" cstate="print"/>
          <a:srcRect/>
          <a:stretch>
            <a:fillRect/>
          </a:stretch>
        </p:blipFill>
        <p:spPr bwMode="auto">
          <a:xfrm>
            <a:off x="0" y="0"/>
            <a:ext cx="9138711" cy="6858000"/>
          </a:xfrm>
          <a:prstGeom prst="rect">
            <a:avLst/>
          </a:prstGeom>
          <a:noFill/>
        </p:spPr>
      </p:pic>
      <p:pic>
        <p:nvPicPr>
          <p:cNvPr id="9" name="Picture 2" descr="http://photoshop-ramki.ru/wp-content/gallery/childrens/children's20.jpg"/>
          <p:cNvPicPr>
            <a:picLocks noChangeAspect="1" noChangeArrowheads="1"/>
          </p:cNvPicPr>
          <p:nvPr/>
        </p:nvPicPr>
        <p:blipFill>
          <a:blip r:embed="rId3" cstate="print"/>
          <a:srcRect/>
          <a:stretch>
            <a:fillRect/>
          </a:stretch>
        </p:blipFill>
        <p:spPr bwMode="auto">
          <a:xfrm>
            <a:off x="5289" y="0"/>
            <a:ext cx="9138711" cy="6858000"/>
          </a:xfrm>
          <a:prstGeom prst="rect">
            <a:avLst/>
          </a:prstGeom>
          <a:noFill/>
        </p:spPr>
      </p:pic>
      <p:sp>
        <p:nvSpPr>
          <p:cNvPr id="5" name="Прямоугольник 4"/>
          <p:cNvSpPr/>
          <p:nvPr/>
        </p:nvSpPr>
        <p:spPr>
          <a:xfrm>
            <a:off x="2987824" y="868363"/>
            <a:ext cx="2696019" cy="523220"/>
          </a:xfrm>
          <a:prstGeom prst="rect">
            <a:avLst/>
          </a:prstGeom>
        </p:spPr>
        <p:txBody>
          <a:bodyPr wrap="square">
            <a:spAutoFit/>
          </a:bodyPr>
          <a:lstStyle/>
          <a:p>
            <a:r>
              <a:rPr lang="ru-RU" sz="2800" b="1" dirty="0" smtClean="0">
                <a:latin typeface="Times New Roman" panose="02020603050405020304" pitchFamily="18" charset="0"/>
                <a:cs typeface="Times New Roman" panose="02020603050405020304" pitchFamily="18" charset="0"/>
              </a:rPr>
              <a:t>Математика</a:t>
            </a:r>
            <a:r>
              <a:rPr lang="ru-RU" dirty="0" smtClean="0"/>
              <a:t> </a:t>
            </a:r>
            <a:endParaRPr lang="ru-RU" dirty="0"/>
          </a:p>
        </p:txBody>
      </p:sp>
      <p:pic>
        <p:nvPicPr>
          <p:cNvPr id="10" name="Рисунок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85399" y="616372"/>
            <a:ext cx="2863420" cy="2798886"/>
          </a:xfrm>
          <a:prstGeom prst="ellipse">
            <a:avLst/>
          </a:prstGeom>
          <a:ln>
            <a:noFill/>
          </a:ln>
          <a:effectLst>
            <a:softEdge rad="112500"/>
          </a:effectLst>
        </p:spPr>
      </p:pic>
      <p:pic>
        <p:nvPicPr>
          <p:cNvPr id="11" name="Рисунок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33204" y="1643574"/>
            <a:ext cx="3362303" cy="2798886"/>
          </a:xfrm>
          <a:prstGeom prst="ellipse">
            <a:avLst/>
          </a:prstGeom>
          <a:ln>
            <a:noFill/>
          </a:ln>
          <a:effectLst>
            <a:softEdge rad="112500"/>
          </a:effectLst>
        </p:spPr>
      </p:pic>
      <p:pic>
        <p:nvPicPr>
          <p:cNvPr id="12" name="Рисунок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69355" y="3567114"/>
            <a:ext cx="2797110" cy="2741611"/>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30154" y="-27777"/>
            <a:ext cx="9395520" cy="6858000"/>
          </a:xfrm>
          <a:prstGeom prst="rect">
            <a:avLst/>
          </a:prstGeom>
        </p:spPr>
      </p:pic>
      <p:sp>
        <p:nvSpPr>
          <p:cNvPr id="5" name="Прямоугольник 4"/>
          <p:cNvSpPr/>
          <p:nvPr/>
        </p:nvSpPr>
        <p:spPr>
          <a:xfrm>
            <a:off x="2411760" y="980728"/>
            <a:ext cx="4968552" cy="400110"/>
          </a:xfrm>
          <a:prstGeom prst="rect">
            <a:avLst/>
          </a:prstGeom>
        </p:spPr>
        <p:txBody>
          <a:bodyPr wrap="square">
            <a:spAutoFit/>
          </a:bodyPr>
          <a:lstStyle/>
          <a:p>
            <a:r>
              <a:rPr lang="ru-RU" sz="2000" b="1" dirty="0" smtClean="0">
                <a:latin typeface="Times New Roman" panose="02020603050405020304" pitchFamily="18" charset="0"/>
                <a:cs typeface="Times New Roman" panose="02020603050405020304" pitchFamily="18" charset="0"/>
              </a:rPr>
              <a:t>Чтение художественной литературы </a:t>
            </a:r>
            <a:endParaRPr lang="ru-RU" sz="2000" b="1"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438" y="2204864"/>
            <a:ext cx="3995936" cy="2952328"/>
          </a:xfrm>
          <a:prstGeom prst="ellipse">
            <a:avLst/>
          </a:prstGeom>
          <a:ln>
            <a:noFill/>
          </a:ln>
          <a:effectLst>
            <a:softEdge rad="112500"/>
          </a:effec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80015" y="1380838"/>
            <a:ext cx="3317710" cy="3096344"/>
          </a:xfrm>
          <a:prstGeom prst="ellipse">
            <a:avLst/>
          </a:prstGeom>
          <a:ln>
            <a:noFill/>
          </a:ln>
          <a:effectLst>
            <a:softEdge rad="112500"/>
          </a:effectLst>
        </p:spPr>
      </p:pic>
    </p:spTree>
    <p:extLst>
      <p:ext uri="{BB962C8B-B14F-4D97-AF65-F5344CB8AC3E}">
        <p14:creationId xmlns:p14="http://schemas.microsoft.com/office/powerpoint/2010/main" val="694512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563887" y="1600200"/>
            <a:ext cx="3219241" cy="4525963"/>
          </a:xfrm>
        </p:spPr>
      </p:pic>
      <p:pic>
        <p:nvPicPr>
          <p:cNvPr id="4" name="Picture 2" descr="http://photoshop-ramki.ru/wp-content/gallery/childrens/children's20.jpg"/>
          <p:cNvPicPr>
            <a:picLocks noChangeAspect="1" noChangeArrowheads="1"/>
          </p:cNvPicPr>
          <p:nvPr/>
        </p:nvPicPr>
        <p:blipFill>
          <a:blip r:embed="rId3" cstate="print"/>
          <a:srcRect/>
          <a:stretch>
            <a:fillRect/>
          </a:stretch>
        </p:blipFill>
        <p:spPr bwMode="auto">
          <a:xfrm>
            <a:off x="5289" y="-18383"/>
            <a:ext cx="9138711" cy="6858000"/>
          </a:xfrm>
          <a:prstGeom prst="rect">
            <a:avLst/>
          </a:prstGeom>
          <a:noFill/>
        </p:spPr>
      </p:pic>
      <p:sp>
        <p:nvSpPr>
          <p:cNvPr id="6" name="Прямоугольник 5"/>
          <p:cNvSpPr/>
          <p:nvPr/>
        </p:nvSpPr>
        <p:spPr>
          <a:xfrm>
            <a:off x="251520" y="188640"/>
            <a:ext cx="8208912" cy="523220"/>
          </a:xfrm>
          <a:prstGeom prst="rect">
            <a:avLst/>
          </a:prstGeom>
        </p:spPr>
        <p:txBody>
          <a:bodyPr wrap="square">
            <a:spAutoFit/>
          </a:bodyPr>
          <a:lstStyle/>
          <a:p>
            <a:pPr algn="ctr"/>
            <a:r>
              <a:rPr lang="ru-RU" sz="2800" b="1" dirty="0" smtClean="0">
                <a:latin typeface="Times New Roman" pitchFamily="18" charset="0"/>
                <a:cs typeface="Times New Roman" pitchFamily="18" charset="0"/>
              </a:rPr>
              <a:t>Подвижная игра </a:t>
            </a:r>
          </a:p>
        </p:txBody>
      </p:sp>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68326" y="1253169"/>
            <a:ext cx="2623137" cy="2875458"/>
          </a:xfrm>
          <a:prstGeom prst="ellipse">
            <a:avLst/>
          </a:prstGeom>
          <a:ln>
            <a:noFill/>
          </a:ln>
          <a:effectLst>
            <a:softEdge rad="112500"/>
          </a:effectLst>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3953" y="1098478"/>
            <a:ext cx="2663473" cy="2448272"/>
          </a:xfrm>
          <a:prstGeom prst="ellipse">
            <a:avLst/>
          </a:prstGeom>
          <a:ln>
            <a:noFill/>
          </a:ln>
          <a:effectLst>
            <a:softEdge rad="112500"/>
          </a:effectLst>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82137" y="3210954"/>
            <a:ext cx="2124371" cy="250801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photoshop-ramki.ru/wp-content/gallery/childrens/children's20.jpg"/>
          <p:cNvPicPr>
            <a:picLocks noChangeAspect="1" noChangeArrowheads="1"/>
          </p:cNvPicPr>
          <p:nvPr/>
        </p:nvPicPr>
        <p:blipFill>
          <a:blip r:embed="rId2" cstate="print"/>
          <a:srcRect/>
          <a:stretch>
            <a:fillRect/>
          </a:stretch>
        </p:blipFill>
        <p:spPr bwMode="auto">
          <a:xfrm>
            <a:off x="0" y="0"/>
            <a:ext cx="9138711" cy="6858000"/>
          </a:xfrm>
          <a:prstGeom prst="rect">
            <a:avLst/>
          </a:prstGeom>
          <a:noFill/>
        </p:spPr>
      </p:pic>
      <p:sp>
        <p:nvSpPr>
          <p:cNvPr id="5" name="Прямоугольник 4"/>
          <p:cNvSpPr/>
          <p:nvPr/>
        </p:nvSpPr>
        <p:spPr>
          <a:xfrm>
            <a:off x="1187624" y="404664"/>
            <a:ext cx="7272808" cy="5355312"/>
          </a:xfrm>
          <a:prstGeom prst="rect">
            <a:avLst/>
          </a:prstGeom>
        </p:spPr>
        <p:txBody>
          <a:bodyPr wrap="square">
            <a:spAutoFit/>
          </a:bodyPr>
          <a:lstStyle/>
          <a:p>
            <a:r>
              <a:rPr lang="ru-RU" sz="3200" b="1" dirty="0" smtClean="0">
                <a:latin typeface="Times New Roman" pitchFamily="18" charset="0"/>
                <a:cs typeface="Times New Roman" pitchFamily="18" charset="0"/>
              </a:rPr>
              <a:t>                          Выводы</a:t>
            </a:r>
          </a:p>
          <a:p>
            <a:endParaRPr lang="ru-RU" sz="3200" b="1"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После проведения мероприятий дети стали игрушки использовать  по назначению, реже плакать по утрам, научились играть вместе и договариваться во время игры, если им захотелось  поиграть в одну и туже игрушку. С большим интересом  дети стали слушать произведения </a:t>
            </a:r>
            <a:r>
              <a:rPr lang="ru-RU" sz="2000" dirty="0" err="1" smtClean="0">
                <a:latin typeface="Times New Roman" pitchFamily="18" charset="0"/>
                <a:cs typeface="Times New Roman" pitchFamily="18" charset="0"/>
              </a:rPr>
              <a:t>А.Л.Барто</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проявлять интерес к иллюстрациям по этим произведениям, рассказывать «о чем эта книга». С  удовольствием многие дети читают наизусть стихотворения </a:t>
            </a:r>
            <a:r>
              <a:rPr lang="ru-RU" sz="2000" dirty="0" err="1" smtClean="0">
                <a:latin typeface="Times New Roman" pitchFamily="18" charset="0"/>
                <a:cs typeface="Times New Roman" pitchFamily="18" charset="0"/>
              </a:rPr>
              <a:t>А.Л.Барто</a:t>
            </a:r>
            <a:r>
              <a:rPr lang="ru-RU" sz="2000" dirty="0" smtClean="0">
                <a:latin typeface="Times New Roman" pitchFamily="18" charset="0"/>
                <a:cs typeface="Times New Roman" pitchFamily="18" charset="0"/>
              </a:rPr>
              <a:t> из цикла «Игрушки». Во время самостоятельных игр в игровых уголках и в совместных играх с воспитателем, дети стали более внимательными и бережливыми по отношению к игрушкам, куклам, с удовольствием играют рядом друг с другом.</a:t>
            </a:r>
          </a:p>
          <a:p>
            <a:endParaRPr lang="ru-RU" sz="2000" dirty="0" smtClean="0">
              <a:latin typeface="Times New Roman" pitchFamily="18" charset="0"/>
              <a:cs typeface="Times New Roman" pitchFamily="18" charset="0"/>
            </a:endParaRPr>
          </a:p>
          <a:p>
            <a:r>
              <a:rPr lang="ru-RU" dirty="0" smtClean="0"/>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ttp://photoshop-ramki.ru/wp-content/gallery/childrens/children's20.jpg"/>
          <p:cNvPicPr>
            <a:picLocks noChangeAspect="1" noChangeArrowheads="1"/>
          </p:cNvPicPr>
          <p:nvPr/>
        </p:nvPicPr>
        <p:blipFill>
          <a:blip r:embed="rId2" cstate="print"/>
          <a:srcRect/>
          <a:stretch>
            <a:fillRect/>
          </a:stretch>
        </p:blipFill>
        <p:spPr bwMode="auto">
          <a:xfrm>
            <a:off x="5289" y="0"/>
            <a:ext cx="9138711" cy="6858000"/>
          </a:xfrm>
          <a:prstGeom prst="rect">
            <a:avLst/>
          </a:prstGeom>
          <a:noFill/>
        </p:spPr>
      </p:pic>
      <p:sp>
        <p:nvSpPr>
          <p:cNvPr id="7" name="Прямоугольник 6"/>
          <p:cNvSpPr/>
          <p:nvPr/>
        </p:nvSpPr>
        <p:spPr>
          <a:xfrm>
            <a:off x="1043608" y="188640"/>
            <a:ext cx="6984776" cy="5386090"/>
          </a:xfrm>
          <a:prstGeom prst="rect">
            <a:avLst/>
          </a:prstGeom>
        </p:spPr>
        <p:txBody>
          <a:bodyPr wrap="square">
            <a:spAutoFit/>
          </a:bodyPr>
          <a:lstStyle/>
          <a:p>
            <a:pPr lvl="0" algn="ctr" fontAlgn="base">
              <a:spcBef>
                <a:spcPct val="0"/>
              </a:spcBef>
              <a:spcAft>
                <a:spcPct val="0"/>
              </a:spcAft>
            </a:pPr>
            <a:r>
              <a:rPr lang="ru-RU" sz="3200" b="1" dirty="0" smtClean="0">
                <a:latin typeface="Times New Roman" pitchFamily="18" charset="0"/>
                <a:ea typeface="Calibri" pitchFamily="34" charset="0"/>
                <a:cs typeface="Times New Roman" pitchFamily="18" charset="0"/>
              </a:rPr>
              <a:t>Литература</a:t>
            </a:r>
          </a:p>
          <a:p>
            <a:pPr lvl="0" eaLnBrk="0" fontAlgn="base" hangingPunct="0">
              <a:spcBef>
                <a:spcPct val="0"/>
              </a:spcBef>
              <a:spcAft>
                <a:spcPct val="0"/>
              </a:spcAft>
            </a:pPr>
            <a:endParaRPr lang="ru-RU" sz="3200" dirty="0" smtClean="0">
              <a:latin typeface="Arial" pitchFamily="34" charset="0"/>
              <a:cs typeface="Arial" pitchFamily="34"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 1. Комплексные занятия по программе «От рождения до школы» под ред. Н. Е. </a:t>
            </a:r>
            <a:r>
              <a:rPr lang="ru-RU" sz="2000" dirty="0" err="1" smtClean="0">
                <a:latin typeface="Times New Roman" pitchFamily="18" charset="0"/>
                <a:ea typeface="Calibri" pitchFamily="34" charset="0"/>
                <a:cs typeface="Times New Roman" pitchFamily="18" charset="0"/>
              </a:rPr>
              <a:t>Вераксы</a:t>
            </a:r>
            <a:r>
              <a:rPr lang="ru-RU" sz="2000" dirty="0" smtClean="0">
                <a:latin typeface="Times New Roman" pitchFamily="18" charset="0"/>
                <a:ea typeface="Calibri" pitchFamily="34" charset="0"/>
                <a:cs typeface="Times New Roman" pitchFamily="18" charset="0"/>
              </a:rPr>
              <a:t>, Т. С. Комаровой, М. А. Васильевой. Вторая младшая группа/авт.сост. О.П. Власенко. Волгоград, 2011-292 с. </a:t>
            </a:r>
            <a:endParaRPr lang="ru-RU" sz="2000" dirty="0" smtClean="0">
              <a:latin typeface="Times New Roman" pitchFamily="18" charset="0"/>
              <a:cs typeface="Times New Roman" pitchFamily="18"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2. А. </a:t>
            </a:r>
            <a:r>
              <a:rPr lang="ru-RU" sz="2000" dirty="0" err="1" smtClean="0">
                <a:latin typeface="Times New Roman" pitchFamily="18" charset="0"/>
                <a:ea typeface="Calibri" pitchFamily="34" charset="0"/>
                <a:cs typeface="Times New Roman" pitchFamily="18" charset="0"/>
              </a:rPr>
              <a:t>Барто</a:t>
            </a:r>
            <a:r>
              <a:rPr lang="ru-RU" sz="2000" dirty="0" smtClean="0">
                <a:latin typeface="Times New Roman" pitchFamily="18" charset="0"/>
                <a:ea typeface="Calibri" pitchFamily="34" charset="0"/>
                <a:cs typeface="Times New Roman" pitchFamily="18" charset="0"/>
              </a:rPr>
              <a:t> «Игрушки». </a:t>
            </a:r>
            <a:endParaRPr lang="ru-RU" sz="2000" dirty="0" smtClean="0">
              <a:latin typeface="Times New Roman" pitchFamily="18" charset="0"/>
              <a:cs typeface="Times New Roman" pitchFamily="18"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 3. «Загадки для развития речи, внимания, памяти»/</a:t>
            </a:r>
            <a:r>
              <a:rPr lang="ru-RU" sz="2000" dirty="0" err="1" smtClean="0">
                <a:latin typeface="Times New Roman" pitchFamily="18" charset="0"/>
                <a:ea typeface="Calibri" pitchFamily="34" charset="0"/>
                <a:cs typeface="Times New Roman" pitchFamily="18" charset="0"/>
              </a:rPr>
              <a:t>сост</a:t>
            </a:r>
            <a:r>
              <a:rPr lang="ru-RU" sz="2000" dirty="0" smtClean="0">
                <a:latin typeface="Times New Roman" pitchFamily="18" charset="0"/>
                <a:ea typeface="Calibri" pitchFamily="34" charset="0"/>
                <a:cs typeface="Times New Roman" pitchFamily="18" charset="0"/>
              </a:rPr>
              <a:t> О. В. </a:t>
            </a:r>
            <a:r>
              <a:rPr lang="ru-RU" sz="2000" dirty="0" err="1" smtClean="0">
                <a:latin typeface="Times New Roman" pitchFamily="18" charset="0"/>
                <a:ea typeface="Calibri" pitchFamily="34" charset="0"/>
                <a:cs typeface="Times New Roman" pitchFamily="18" charset="0"/>
              </a:rPr>
              <a:t>Узорова</a:t>
            </a:r>
            <a:r>
              <a:rPr lang="ru-RU" sz="2000" dirty="0" smtClean="0">
                <a:latin typeface="Times New Roman" pitchFamily="18" charset="0"/>
                <a:ea typeface="Calibri" pitchFamily="34" charset="0"/>
                <a:cs typeface="Times New Roman" pitchFamily="18" charset="0"/>
              </a:rPr>
              <a:t>, Е. А. Нефедова. М.: АСТ: </a:t>
            </a:r>
            <a:r>
              <a:rPr lang="ru-RU" sz="2000" dirty="0" err="1" smtClean="0">
                <a:latin typeface="Times New Roman" pitchFamily="18" charset="0"/>
                <a:ea typeface="Calibri" pitchFamily="34" charset="0"/>
                <a:cs typeface="Times New Roman" pitchFamily="18" charset="0"/>
              </a:rPr>
              <a:t>Астрель</a:t>
            </a:r>
            <a:r>
              <a:rPr lang="ru-RU" sz="2000" dirty="0" smtClean="0">
                <a:latin typeface="Times New Roman" pitchFamily="18" charset="0"/>
                <a:ea typeface="Calibri" pitchFamily="34" charset="0"/>
                <a:cs typeface="Times New Roman" pitchFamily="18" charset="0"/>
              </a:rPr>
              <a:t>, 2005-222 с. </a:t>
            </a:r>
            <a:endParaRPr lang="ru-RU" sz="2000" dirty="0" smtClean="0">
              <a:latin typeface="Times New Roman" pitchFamily="18" charset="0"/>
              <a:cs typeface="Times New Roman" pitchFamily="18"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 4. «Музыкальная палитра». Музыкальное воспитание в детском саду, семье и школе 8, 2013-13 с. </a:t>
            </a:r>
            <a:endParaRPr lang="ru-RU" sz="2000" dirty="0" smtClean="0">
              <a:latin typeface="Times New Roman" pitchFamily="18" charset="0"/>
              <a:cs typeface="Times New Roman" pitchFamily="18"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 5. И. А. Лыкова «Изобразительная деятельность в детском саду» ранний возраст (планирование, конспекты, методические рекомендации). М.: 2007-64-65 с., 69 с.</a:t>
            </a:r>
            <a:endParaRPr lang="ru-RU" sz="2000" dirty="0" smtClean="0">
              <a:latin typeface="Times New Roman" pitchFamily="18" charset="0"/>
              <a:cs typeface="Times New Roman" pitchFamily="18" charset="0"/>
            </a:endParaRPr>
          </a:p>
          <a:p>
            <a:pPr lvl="0" eaLnBrk="0" fontAlgn="base" hangingPunct="0">
              <a:spcBef>
                <a:spcPct val="0"/>
              </a:spcBef>
              <a:spcAft>
                <a:spcPct val="0"/>
              </a:spcAft>
            </a:pPr>
            <a:r>
              <a:rPr lang="ru-RU" sz="2000" dirty="0" smtClean="0">
                <a:latin typeface="Times New Roman" pitchFamily="18" charset="0"/>
                <a:ea typeface="Calibri" pitchFamily="34" charset="0"/>
                <a:cs typeface="Times New Roman" pitchFamily="18" charset="0"/>
              </a:rPr>
              <a:t>  6. Н. В. Зарецкая «Праздники и развлечения в ДОУ» младший дошкольный возраст. М.: 2007-8 с. </a:t>
            </a:r>
            <a:endParaRPr lang="ru-RU"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ttp://photoshop-ramki.ru/wp-content/gallery/childrens/children's20.jpg"/>
          <p:cNvPicPr>
            <a:picLocks noChangeAspect="1" noChangeArrowheads="1"/>
          </p:cNvPicPr>
          <p:nvPr/>
        </p:nvPicPr>
        <p:blipFill>
          <a:blip r:embed="rId2" cstate="print"/>
          <a:srcRect/>
          <a:stretch>
            <a:fillRect/>
          </a:stretch>
        </p:blipFill>
        <p:spPr bwMode="auto">
          <a:xfrm>
            <a:off x="0" y="12576"/>
            <a:ext cx="9138711" cy="6858000"/>
          </a:xfrm>
          <a:prstGeom prst="rect">
            <a:avLst/>
          </a:prstGeom>
          <a:noFill/>
        </p:spPr>
      </p:pic>
      <p:sp>
        <p:nvSpPr>
          <p:cNvPr id="6" name="Прямоугольник 5"/>
          <p:cNvSpPr/>
          <p:nvPr/>
        </p:nvSpPr>
        <p:spPr>
          <a:xfrm>
            <a:off x="971600" y="188641"/>
            <a:ext cx="7128792" cy="954107"/>
          </a:xfrm>
          <a:prstGeom prst="rect">
            <a:avLst/>
          </a:prstGeom>
        </p:spPr>
        <p:txBody>
          <a:bodyPr wrap="square">
            <a:spAutoFit/>
          </a:bodyPr>
          <a:lstStyle/>
          <a:p>
            <a:pPr algn="ctr"/>
            <a:r>
              <a:rPr lang="ru-RU" sz="2800" b="1" dirty="0" smtClean="0">
                <a:latin typeface="Times New Roman" pitchFamily="18" charset="0"/>
                <a:cs typeface="Times New Roman" pitchFamily="18" charset="0"/>
              </a:rPr>
              <a:t>Актуальность</a:t>
            </a:r>
          </a:p>
          <a:p>
            <a:pPr algn="ctr"/>
            <a:endParaRPr lang="ru-RU" sz="2800" b="1" dirty="0" smtClean="0">
              <a:latin typeface="Times New Roman" pitchFamily="18" charset="0"/>
              <a:cs typeface="Times New Roman" pitchFamily="18" charset="0"/>
            </a:endParaRPr>
          </a:p>
        </p:txBody>
      </p:sp>
      <p:sp>
        <p:nvSpPr>
          <p:cNvPr id="7" name="Прямоугольник 6"/>
          <p:cNvSpPr/>
          <p:nvPr/>
        </p:nvSpPr>
        <p:spPr>
          <a:xfrm>
            <a:off x="1371600" y="889844"/>
            <a:ext cx="6400800" cy="3416320"/>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Важнейшей составной частью образовательной среды являются игра и игрушки. Игрушки для ребенка это та «среда», которая позволяет исследовать окружающий мир, формировать и реализовывать творческие способности, выражать чувства; игрушки учат общаться и познавать себя. Подбор игрушек - дело серьезное и ответственное. От успешного решения этой проблемы зависят настроение ребенка и прогресс в его развитии. Иногда взрослые расстраиваются, даже сердятся на ребенка за то, что игрушки не используются, не подозревая, что он просто не умеет во все это играть. Сами по себе игрушки ничего для ребенка не будут значить, если он не знает, как и во что с ними играть.</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photoshop-ramki.ru/wp-content/gallery/childrens/children's20.jpg"/>
          <p:cNvPicPr>
            <a:picLocks noChangeAspect="1" noChangeArrowheads="1"/>
          </p:cNvPicPr>
          <p:nvPr/>
        </p:nvPicPr>
        <p:blipFill>
          <a:blip r:embed="rId2" cstate="print"/>
          <a:srcRect/>
          <a:stretch>
            <a:fillRect/>
          </a:stretch>
        </p:blipFill>
        <p:spPr bwMode="auto">
          <a:xfrm>
            <a:off x="5289" y="0"/>
            <a:ext cx="9138711" cy="6858000"/>
          </a:xfrm>
          <a:prstGeom prst="rect">
            <a:avLst/>
          </a:prstGeom>
          <a:noFill/>
        </p:spPr>
      </p:pic>
      <p:sp>
        <p:nvSpPr>
          <p:cNvPr id="5" name="Прямоугольник 4"/>
          <p:cNvSpPr/>
          <p:nvPr/>
        </p:nvSpPr>
        <p:spPr>
          <a:xfrm>
            <a:off x="1115616" y="1556792"/>
            <a:ext cx="6984776" cy="1169551"/>
          </a:xfrm>
          <a:prstGeom prst="rect">
            <a:avLst/>
          </a:prstGeom>
        </p:spPr>
        <p:txBody>
          <a:bodyPr wrap="square">
            <a:spAutoFit/>
          </a:bodyPr>
          <a:lstStyle/>
          <a:p>
            <a:pPr algn="ctr"/>
            <a:r>
              <a:rPr lang="ru-RU" sz="2800" b="1" dirty="0" smtClean="0">
                <a:latin typeface="Times New Roman" pitchFamily="18" charset="0"/>
                <a:cs typeface="Times New Roman" pitchFamily="18" charset="0"/>
              </a:rPr>
              <a:t>Проблема</a:t>
            </a:r>
          </a:p>
          <a:p>
            <a:pPr algn="ctr"/>
            <a:endParaRPr lang="ru-RU" sz="2400" b="1" dirty="0" smtClean="0">
              <a:latin typeface="Times New Roman" pitchFamily="18" charset="0"/>
              <a:cs typeface="Times New Roman" pitchFamily="18" charset="0"/>
            </a:endParaRPr>
          </a:p>
          <a:p>
            <a:pPr algn="ctr"/>
            <a:r>
              <a:rPr lang="ru-RU" dirty="0" smtClean="0"/>
              <a:t>.</a:t>
            </a:r>
            <a:endParaRPr lang="ru-RU" dirty="0"/>
          </a:p>
        </p:txBody>
      </p:sp>
      <p:sp>
        <p:nvSpPr>
          <p:cNvPr id="6" name="Прямоугольник 5"/>
          <p:cNvSpPr/>
          <p:nvPr/>
        </p:nvSpPr>
        <p:spPr>
          <a:xfrm>
            <a:off x="1115616" y="2132856"/>
            <a:ext cx="5742384" cy="3170099"/>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В данном возрасте многие игрушки дети используют не по назначению, не умеют играть с ними</a:t>
            </a:r>
            <a:r>
              <a:rPr lang="ru-RU" dirty="0" smtClean="0">
                <a:latin typeface="Times New Roman" panose="02020603050405020304" pitchFamily="18" charset="0"/>
                <a:cs typeface="Times New Roman" panose="02020603050405020304" pitchFamily="18" charset="0"/>
              </a:rPr>
              <a:t>.</a:t>
            </a:r>
          </a:p>
          <a:p>
            <a:r>
              <a:rPr lang="ru-RU" dirty="0"/>
              <a:t> </a:t>
            </a:r>
            <a:r>
              <a:rPr lang="ru-RU" dirty="0" smtClean="0"/>
              <a:t>                                               </a:t>
            </a:r>
          </a:p>
          <a:p>
            <a:r>
              <a:rPr lang="ru-RU" sz="2400"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a:t>
            </a:r>
            <a:r>
              <a:rPr lang="ru-RU" sz="2800" b="1" dirty="0" smtClean="0">
                <a:latin typeface="Times New Roman" panose="02020603050405020304" pitchFamily="18" charset="0"/>
                <a:cs typeface="Times New Roman" panose="02020603050405020304" pitchFamily="18" charset="0"/>
              </a:rPr>
              <a:t>Цель</a:t>
            </a:r>
          </a:p>
          <a:p>
            <a:r>
              <a:rPr lang="ru-RU" dirty="0">
                <a:latin typeface="Times New Roman" panose="02020603050405020304" pitchFamily="18" charset="0"/>
                <a:cs typeface="Times New Roman" panose="02020603050405020304" pitchFamily="18" charset="0"/>
              </a:rPr>
              <a:t>познакомить детей с обобщающим понятием «игрушки», формировать знания о свойствах, качествах и функциональном назначении игрушек.</a:t>
            </a:r>
          </a:p>
          <a:p>
            <a:endParaRPr lang="ru-RU" sz="2800" b="1" dirty="0">
              <a:latin typeface="Times New Roman" panose="02020603050405020304" pitchFamily="18" charset="0"/>
              <a:cs typeface="Times New Roman" panose="02020603050405020304" pitchFamily="18" charset="0"/>
            </a:endParaRPr>
          </a:p>
          <a:p>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photoshop-ramki.ru/wp-content/gallery/childrens/children's20.jpg"/>
          <p:cNvPicPr>
            <a:picLocks noChangeAspect="1" noChangeArrowheads="1"/>
          </p:cNvPicPr>
          <p:nvPr/>
        </p:nvPicPr>
        <p:blipFill>
          <a:blip r:embed="rId2" cstate="print"/>
          <a:srcRect/>
          <a:stretch>
            <a:fillRect/>
          </a:stretch>
        </p:blipFill>
        <p:spPr bwMode="auto">
          <a:xfrm>
            <a:off x="5289" y="0"/>
            <a:ext cx="9138711" cy="6858000"/>
          </a:xfrm>
          <a:prstGeom prst="rect">
            <a:avLst/>
          </a:prstGeom>
          <a:noFill/>
        </p:spPr>
      </p:pic>
      <p:sp>
        <p:nvSpPr>
          <p:cNvPr id="5" name="Прямоугольник 4"/>
          <p:cNvSpPr/>
          <p:nvPr/>
        </p:nvSpPr>
        <p:spPr>
          <a:xfrm>
            <a:off x="1331640" y="1412776"/>
            <a:ext cx="6048672" cy="3600986"/>
          </a:xfrm>
          <a:prstGeom prst="rect">
            <a:avLst/>
          </a:prstGeom>
        </p:spPr>
        <p:txBody>
          <a:bodyPr wrap="square">
            <a:spAutoFit/>
          </a:bodyPr>
          <a:lstStyle/>
          <a:p>
            <a:pPr algn="ctr"/>
            <a:r>
              <a:rPr lang="ru-RU" sz="2800" dirty="0">
                <a:latin typeface="Times New Roman" pitchFamily="18" charset="0"/>
                <a:cs typeface="Times New Roman" pitchFamily="18" charset="0"/>
              </a:rPr>
              <a:t> </a:t>
            </a:r>
            <a:r>
              <a:rPr lang="ru-RU" sz="2800" b="1" dirty="0" smtClean="0">
                <a:latin typeface="Times New Roman" pitchFamily="18" charset="0"/>
                <a:cs typeface="Times New Roman" pitchFamily="18" charset="0"/>
              </a:rPr>
              <a:t>Задачи </a:t>
            </a:r>
          </a:p>
          <a:p>
            <a:r>
              <a:rPr lang="ru-RU" sz="2000" b="1" dirty="0">
                <a:latin typeface="Times New Roman" pitchFamily="18" charset="0"/>
                <a:cs typeface="Times New Roman" pitchFamily="18" charset="0"/>
              </a:rPr>
              <a:t>Познакомить детей с понятием «игрушки», расширять представление об игрушках. Вызвать интерес к игрушками желание играть с ними, использовать игрушку по назначению Развивать речевую активность детей. Научить детей включать в сюжетно-ролевые игры различные игрушки. Довести до сознания детей необходимость бережно относится к игрушкам. Побуждать играть дружно, вместе, не ссориться.</a:t>
            </a:r>
          </a:p>
          <a:p>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4" name="Picture 2" descr="http://photoshop-ramki.ru/wp-content/gallery/childrens/children's20.jpg"/>
          <p:cNvPicPr>
            <a:picLocks noChangeAspect="1" noChangeArrowheads="1"/>
          </p:cNvPicPr>
          <p:nvPr/>
        </p:nvPicPr>
        <p:blipFill>
          <a:blip r:embed="rId2" cstate="print"/>
          <a:srcRect/>
          <a:stretch>
            <a:fillRect/>
          </a:stretch>
        </p:blipFill>
        <p:spPr bwMode="auto">
          <a:xfrm>
            <a:off x="-3127" y="3412"/>
            <a:ext cx="9138711" cy="6858000"/>
          </a:xfrm>
          <a:prstGeom prst="rect">
            <a:avLst/>
          </a:prstGeom>
          <a:noFill/>
        </p:spPr>
      </p:pic>
      <p:sp>
        <p:nvSpPr>
          <p:cNvPr id="5" name="Прямоугольник 4"/>
          <p:cNvSpPr/>
          <p:nvPr/>
        </p:nvSpPr>
        <p:spPr>
          <a:xfrm>
            <a:off x="1043608" y="908721"/>
            <a:ext cx="7200800" cy="769441"/>
          </a:xfrm>
          <a:prstGeom prst="rect">
            <a:avLst/>
          </a:prstGeom>
        </p:spPr>
        <p:txBody>
          <a:bodyPr wrap="square">
            <a:spAutoFit/>
          </a:bodyPr>
          <a:lstStyle/>
          <a:p>
            <a:r>
              <a:rPr lang="ru-RU" sz="2400" b="1" dirty="0" smtClean="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endParaRPr lang="ru-RU" sz="2000" dirty="0"/>
          </a:p>
        </p:txBody>
      </p:sp>
      <p:sp>
        <p:nvSpPr>
          <p:cNvPr id="7" name="Прямоугольник 6"/>
          <p:cNvSpPr/>
          <p:nvPr/>
        </p:nvSpPr>
        <p:spPr>
          <a:xfrm>
            <a:off x="899592" y="908721"/>
            <a:ext cx="7787208" cy="5755422"/>
          </a:xfrm>
          <a:prstGeom prst="rect">
            <a:avLst/>
          </a:prstGeom>
        </p:spPr>
        <p:txBody>
          <a:bodyPr wrap="square">
            <a:spAutoFit/>
          </a:bodyPr>
          <a:lstStyle/>
          <a:p>
            <a:endParaRPr lang="ru-RU" dirty="0"/>
          </a:p>
          <a:p>
            <a:r>
              <a:rPr lang="ru-RU" sz="1400" dirty="0">
                <a:latin typeface="Times New Roman" panose="02020603050405020304" pitchFamily="18" charset="0"/>
                <a:cs typeface="Times New Roman" panose="02020603050405020304" pitchFamily="18" charset="0"/>
              </a:rPr>
              <a:t>Этапы реализации проекта</a:t>
            </a:r>
          </a:p>
          <a:p>
            <a:r>
              <a:rPr lang="ru-RU" sz="1400" dirty="0">
                <a:latin typeface="Times New Roman" panose="02020603050405020304" pitchFamily="18" charset="0"/>
                <a:cs typeface="Times New Roman" panose="02020603050405020304" pitchFamily="18" charset="0"/>
              </a:rPr>
              <a:t>Проект включал три этапа: подготовительный, основной, заключительный. Работа с детьми строилась на основе интеграции содержания пяти образовательных областей.</a:t>
            </a:r>
          </a:p>
          <a:p>
            <a:r>
              <a:rPr lang="ru-RU" sz="1400" dirty="0">
                <a:latin typeface="Times New Roman" panose="02020603050405020304" pitchFamily="18" charset="0"/>
                <a:cs typeface="Times New Roman" panose="02020603050405020304" pitchFamily="18" charset="0"/>
              </a:rPr>
              <a:t>Подготовительный этап:</a:t>
            </a:r>
          </a:p>
          <a:p>
            <a:r>
              <a:rPr lang="ru-RU" sz="1400" dirty="0">
                <a:latin typeface="Times New Roman" panose="02020603050405020304" pitchFamily="18" charset="0"/>
                <a:cs typeface="Times New Roman" panose="02020603050405020304" pitchFamily="18" charset="0"/>
              </a:rPr>
              <a:t>1. Определение педагогами темы, целей и задач, содержание проекта, прогнозирование результата.</a:t>
            </a:r>
          </a:p>
          <a:p>
            <a:r>
              <a:rPr lang="ru-RU" sz="1400" dirty="0">
                <a:latin typeface="Times New Roman" panose="02020603050405020304" pitchFamily="18" charset="0"/>
                <a:cs typeface="Times New Roman" panose="02020603050405020304" pitchFamily="18" charset="0"/>
              </a:rPr>
              <a:t>2.Изучить психолого-педагогическую литературу на тему:</a:t>
            </a:r>
          </a:p>
          <a:p>
            <a:r>
              <a:rPr lang="ru-RU" sz="1400" dirty="0">
                <a:latin typeface="Times New Roman" panose="02020603050405020304" pitchFamily="18" charset="0"/>
                <a:cs typeface="Times New Roman" panose="02020603050405020304" pitchFamily="18" charset="0"/>
              </a:rPr>
              <a:t> “Особенности развития предметно-</a:t>
            </a:r>
            <a:r>
              <a:rPr lang="ru-RU" sz="1400" dirty="0" err="1">
                <a:latin typeface="Times New Roman" panose="02020603050405020304" pitchFamily="18" charset="0"/>
                <a:cs typeface="Times New Roman" panose="02020603050405020304" pitchFamily="18" charset="0"/>
              </a:rPr>
              <a:t>отобразительной</a:t>
            </a:r>
            <a:r>
              <a:rPr lang="ru-RU" sz="1400" dirty="0">
                <a:latin typeface="Times New Roman" panose="02020603050405020304" pitchFamily="18" charset="0"/>
                <a:cs typeface="Times New Roman" panose="02020603050405020304" pitchFamily="18" charset="0"/>
              </a:rPr>
              <a:t> игры детей младшего возраста”.</a:t>
            </a:r>
          </a:p>
          <a:p>
            <a:r>
              <a:rPr lang="ru-RU" sz="1400" dirty="0">
                <a:latin typeface="Times New Roman" panose="02020603050405020304" pitchFamily="18" charset="0"/>
                <a:cs typeface="Times New Roman" panose="02020603050405020304" pitchFamily="18" charset="0"/>
              </a:rPr>
              <a:t> 3. Подбор игрушек.</a:t>
            </a:r>
          </a:p>
          <a:p>
            <a:r>
              <a:rPr lang="ru-RU" sz="1400" dirty="0">
                <a:latin typeface="Times New Roman" panose="02020603050405020304" pitchFamily="18" charset="0"/>
                <a:cs typeface="Times New Roman" panose="02020603050405020304" pitchFamily="18" charset="0"/>
              </a:rPr>
              <a:t>4. Беседа - консультация с родителями на тему: «Как я играю дома».</a:t>
            </a:r>
          </a:p>
          <a:p>
            <a:r>
              <a:rPr lang="ru-RU" sz="1400" dirty="0">
                <a:latin typeface="Times New Roman" panose="02020603050405020304" pitchFamily="18" charset="0"/>
                <a:cs typeface="Times New Roman" panose="02020603050405020304" pitchFamily="18" charset="0"/>
              </a:rPr>
              <a:t>На подготовительном этапе воспитатели проинформировали родителей о проекте, попросили принести фотографии детей со своими любимыми игрушками, подготовить совместную работу (рисунок) о любимой игрушке ребенка. Для занятий с детьми воспитатели подобрали методический материал, иллюстрации по теме проекта, игры, песни, стихи, подготовили консультацию в родительский уголок о игрушках для родителей.  </a:t>
            </a:r>
          </a:p>
          <a:p>
            <a:r>
              <a:rPr lang="ru-RU" sz="1400" dirty="0">
                <a:latin typeface="Times New Roman" panose="02020603050405020304" pitchFamily="18" charset="0"/>
                <a:cs typeface="Times New Roman" panose="02020603050405020304" pitchFamily="18" charset="0"/>
              </a:rPr>
              <a:t>В ходе предварительной работы воспитатели составили план реализации проекта, написали конспекты организованной образовательной деятельности, провели тематические беседы. Дети отвечали на вопросы: «Какая у тебя любимая игрушка?», «Какие игрушки есть у тебя дома?».</a:t>
            </a:r>
          </a:p>
          <a:p>
            <a:endParaRPr lang="ru-RU" sz="1400" dirty="0">
              <a:latin typeface="Times New Roman" panose="02020603050405020304" pitchFamily="18" charset="0"/>
              <a:cs typeface="Times New Roman" panose="02020603050405020304" pitchFamily="18" charset="0"/>
            </a:endParaRPr>
          </a:p>
          <a:p>
            <a:r>
              <a:rPr lang="ru-RU" sz="1400" dirty="0">
                <a:latin typeface="Times New Roman" panose="02020603050405020304" pitchFamily="18" charset="0"/>
                <a:cs typeface="Times New Roman" panose="02020603050405020304" pitchFamily="18" charset="0"/>
              </a:rPr>
              <a:t>Основной этап реализации проекта:</a:t>
            </a:r>
          </a:p>
          <a:p>
            <a:r>
              <a:rPr lang="ru-RU" sz="1400" dirty="0">
                <a:latin typeface="Times New Roman" panose="02020603050405020304" pitchFamily="18" charset="0"/>
                <a:cs typeface="Times New Roman" panose="02020603050405020304" pitchFamily="18" charset="0"/>
              </a:rPr>
              <a:t>Основной этап предполагал проведение тематических занятий, бесед, дидактических, пальчиковых, подвижных и настольных игр. На занятиях по рисованию, лепке, дети закрепляли знания об игрушках и из чего они сделаны.</a:t>
            </a:r>
          </a:p>
          <a:p>
            <a:r>
              <a:rPr lang="ru-RU" sz="1400" dirty="0">
                <a:latin typeface="Times New Roman" panose="02020603050405020304" pitchFamily="18" charset="0"/>
                <a:cs typeface="Times New Roman" panose="02020603050405020304" pitchFamily="18" charset="0"/>
              </a:rPr>
              <a:t>Особое внимание на занятиях воспитатели уделили развитию речевой активности детей. Учили их описывать игрушки, показывали и рассказывали действия с ними. Вместе с воспитателями дошкольники учились ухаживать за игрушками: организовали для них банный день.</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ttp://photoshop-ramki.ru/wp-content/gallery/childrens/children's20.jpg"/>
          <p:cNvPicPr>
            <a:picLocks noChangeAspect="1" noChangeArrowheads="1"/>
          </p:cNvPicPr>
          <p:nvPr/>
        </p:nvPicPr>
        <p:blipFill>
          <a:blip r:embed="rId2" cstate="print"/>
          <a:srcRect/>
          <a:stretch>
            <a:fillRect/>
          </a:stretch>
        </p:blipFill>
        <p:spPr bwMode="auto">
          <a:xfrm>
            <a:off x="0" y="0"/>
            <a:ext cx="9138711" cy="6858000"/>
          </a:xfrm>
          <a:prstGeom prst="rect">
            <a:avLst/>
          </a:prstGeom>
          <a:noFill/>
        </p:spPr>
      </p:pic>
      <p:sp>
        <p:nvSpPr>
          <p:cNvPr id="9" name="Прямоугольник 8"/>
          <p:cNvSpPr/>
          <p:nvPr/>
        </p:nvSpPr>
        <p:spPr>
          <a:xfrm>
            <a:off x="2483768" y="260649"/>
            <a:ext cx="3960440" cy="584775"/>
          </a:xfrm>
          <a:prstGeom prst="rect">
            <a:avLst/>
          </a:prstGeom>
        </p:spPr>
        <p:txBody>
          <a:bodyPr wrap="square">
            <a:spAutoFit/>
          </a:bodyPr>
          <a:lstStyle/>
          <a:p>
            <a:r>
              <a:rPr lang="ru-RU" sz="3200" b="1" dirty="0" smtClean="0">
                <a:latin typeface="Times New Roman" pitchFamily="18" charset="0"/>
                <a:cs typeface="Times New Roman" pitchFamily="18" charset="0"/>
              </a:rPr>
              <a:t>          </a:t>
            </a:r>
            <a:r>
              <a:rPr lang="ru-RU" sz="3200" b="1" dirty="0" err="1" smtClean="0">
                <a:latin typeface="Times New Roman" pitchFamily="18" charset="0"/>
                <a:cs typeface="Times New Roman" pitchFamily="18" charset="0"/>
              </a:rPr>
              <a:t>Апплекация</a:t>
            </a:r>
            <a:endParaRPr lang="ru-RU" sz="3200" b="1" dirty="0">
              <a:latin typeface="Times New Roman" pitchFamily="18" charset="0"/>
              <a:cs typeface="Times New Roman"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3852" y="1628441"/>
            <a:ext cx="3059832" cy="184467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67536" y="1131174"/>
            <a:ext cx="3060848" cy="24692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88686" y="4027404"/>
            <a:ext cx="3150604" cy="22577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283968" y="1600201"/>
            <a:ext cx="2985710" cy="2548880"/>
          </a:xfrm>
        </p:spPr>
      </p:pic>
      <p:pic>
        <p:nvPicPr>
          <p:cNvPr id="4" name="Picture 2" descr="http://photoshop-ramki.ru/wp-content/gallery/childrens/children's20.jpg"/>
          <p:cNvPicPr>
            <a:picLocks noChangeAspect="1" noChangeArrowheads="1"/>
          </p:cNvPicPr>
          <p:nvPr/>
        </p:nvPicPr>
        <p:blipFill>
          <a:blip r:embed="rId3" cstate="print"/>
          <a:srcRect/>
          <a:stretch>
            <a:fillRect/>
          </a:stretch>
        </p:blipFill>
        <p:spPr bwMode="auto">
          <a:xfrm>
            <a:off x="-2904" y="0"/>
            <a:ext cx="9138711" cy="6858000"/>
          </a:xfrm>
          <a:prstGeom prst="rect">
            <a:avLst/>
          </a:prstGeom>
          <a:noFill/>
        </p:spPr>
      </p:pic>
      <p:sp>
        <p:nvSpPr>
          <p:cNvPr id="8" name="Прямоугольник 7"/>
          <p:cNvSpPr/>
          <p:nvPr/>
        </p:nvSpPr>
        <p:spPr>
          <a:xfrm>
            <a:off x="1187624" y="260648"/>
            <a:ext cx="6768752" cy="584775"/>
          </a:xfrm>
          <a:prstGeom prst="rect">
            <a:avLst/>
          </a:prstGeom>
        </p:spPr>
        <p:txBody>
          <a:bodyPr wrap="square">
            <a:spAutoFit/>
          </a:bodyPr>
          <a:lstStyle/>
          <a:p>
            <a:pPr algn="ctr"/>
            <a:r>
              <a:rPr lang="ru-RU" sz="3200" b="1" dirty="0" smtClean="0">
                <a:latin typeface="Times New Roman" pitchFamily="18" charset="0"/>
                <a:cs typeface="Times New Roman" pitchFamily="18" charset="0"/>
              </a:rPr>
              <a:t>Рисование</a:t>
            </a:r>
            <a:endParaRPr lang="ru-RU" sz="3200" b="1" dirty="0">
              <a:latin typeface="Times New Roman" pitchFamily="18" charset="0"/>
              <a:cs typeface="Times New Roman" pitchFamily="18" charset="0"/>
            </a:endParaRPr>
          </a:p>
        </p:txBody>
      </p:sp>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87624" y="1989286"/>
            <a:ext cx="2664296" cy="316835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42448" y="1560755"/>
            <a:ext cx="2859782" cy="316438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72000" y="1600201"/>
            <a:ext cx="2448272" cy="3052936"/>
          </a:xfrm>
        </p:spPr>
      </p:pic>
      <p:pic>
        <p:nvPicPr>
          <p:cNvPr id="4" name="Picture 2" descr="http://photoshop-ramki.ru/wp-content/gallery/childrens/children's20.jpg"/>
          <p:cNvPicPr>
            <a:picLocks noChangeAspect="1" noChangeArrowheads="1"/>
          </p:cNvPicPr>
          <p:nvPr/>
        </p:nvPicPr>
        <p:blipFill>
          <a:blip r:embed="rId3" cstate="print"/>
          <a:srcRect/>
          <a:stretch>
            <a:fillRect/>
          </a:stretch>
        </p:blipFill>
        <p:spPr bwMode="auto">
          <a:xfrm>
            <a:off x="5289" y="0"/>
            <a:ext cx="9138711" cy="6858000"/>
          </a:xfrm>
          <a:prstGeom prst="rect">
            <a:avLst/>
          </a:prstGeom>
          <a:noFill/>
        </p:spPr>
      </p:pic>
      <p:sp>
        <p:nvSpPr>
          <p:cNvPr id="8" name="Прямоугольник 7"/>
          <p:cNvSpPr/>
          <p:nvPr/>
        </p:nvSpPr>
        <p:spPr>
          <a:xfrm>
            <a:off x="1115616" y="188640"/>
            <a:ext cx="6552728" cy="584775"/>
          </a:xfrm>
          <a:prstGeom prst="rect">
            <a:avLst/>
          </a:prstGeom>
        </p:spPr>
        <p:txBody>
          <a:bodyPr wrap="square">
            <a:spAutoFit/>
          </a:bodyPr>
          <a:lstStyle/>
          <a:p>
            <a:pPr algn="ctr"/>
            <a:r>
              <a:rPr lang="ru-RU" sz="3200" b="1" dirty="0" smtClean="0">
                <a:latin typeface="Times New Roman" pitchFamily="18" charset="0"/>
                <a:cs typeface="Times New Roman" pitchFamily="18" charset="0"/>
              </a:rPr>
              <a:t>Беседа «Моя любимая игрушка»</a:t>
            </a:r>
            <a:endParaRPr lang="ru-RU" sz="3200" b="1" dirty="0">
              <a:latin typeface="Times New Roman" pitchFamily="18" charset="0"/>
              <a:cs typeface="Times New Roman" pitchFamily="18" charset="0"/>
            </a:endParaRPr>
          </a:p>
        </p:txBody>
      </p:sp>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 y="1692276"/>
            <a:ext cx="2818656" cy="3235499"/>
          </a:xfrm>
          <a:prstGeom prst="ellipse">
            <a:avLst/>
          </a:prstGeom>
          <a:ln>
            <a:noFill/>
          </a:ln>
          <a:effectLst>
            <a:softEdge rad="112500"/>
          </a:effectLst>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1217" y="1382814"/>
            <a:ext cx="2538028" cy="3025660"/>
          </a:xfrm>
          <a:prstGeom prst="ellipse">
            <a:avLst/>
          </a:prstGeom>
          <a:ln>
            <a:noFill/>
          </a:ln>
          <a:effectLst>
            <a:softEdge rad="112500"/>
          </a:effectLst>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07776" y="3013976"/>
            <a:ext cx="2067693" cy="2952328"/>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54691" y="1166018"/>
            <a:ext cx="6034617" cy="4525963"/>
          </a:xfrm>
        </p:spPr>
      </p:pic>
      <p:pic>
        <p:nvPicPr>
          <p:cNvPr id="4" name="Picture 2" descr="http://photoshop-ramki.ru/wp-content/gallery/childrens/children's20.jpg"/>
          <p:cNvPicPr>
            <a:picLocks noChangeAspect="1" noChangeArrowheads="1"/>
          </p:cNvPicPr>
          <p:nvPr/>
        </p:nvPicPr>
        <p:blipFill>
          <a:blip r:embed="rId3" cstate="print"/>
          <a:srcRect/>
          <a:stretch>
            <a:fillRect/>
          </a:stretch>
        </p:blipFill>
        <p:spPr bwMode="auto">
          <a:xfrm>
            <a:off x="0" y="-1"/>
            <a:ext cx="9138711" cy="6858000"/>
          </a:xfrm>
          <a:prstGeom prst="rect">
            <a:avLst/>
          </a:prstGeom>
          <a:noFill/>
        </p:spPr>
      </p:pic>
      <p:sp>
        <p:nvSpPr>
          <p:cNvPr id="8" name="Прямоугольник 7"/>
          <p:cNvSpPr/>
          <p:nvPr/>
        </p:nvSpPr>
        <p:spPr>
          <a:xfrm>
            <a:off x="1403648" y="260648"/>
            <a:ext cx="6048672" cy="584775"/>
          </a:xfrm>
          <a:prstGeom prst="rect">
            <a:avLst/>
          </a:prstGeom>
        </p:spPr>
        <p:txBody>
          <a:bodyPr wrap="square">
            <a:spAutoFit/>
          </a:bodyPr>
          <a:lstStyle/>
          <a:p>
            <a:pPr algn="ctr"/>
            <a:r>
              <a:rPr lang="ru-RU" sz="3200" b="1" dirty="0" smtClean="0">
                <a:latin typeface="Times New Roman" pitchFamily="18" charset="0"/>
                <a:cs typeface="Times New Roman" pitchFamily="18" charset="0"/>
              </a:rPr>
              <a:t>Дидактические игры</a:t>
            </a:r>
            <a:endParaRPr lang="ru-RU" sz="3200" b="1" dirty="0">
              <a:latin typeface="Times New Roman" pitchFamily="18" charset="0"/>
              <a:cs typeface="Times New Roman" pitchFamily="18" charset="0"/>
            </a:endParaRPr>
          </a:p>
        </p:txBody>
      </p:sp>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4295" y="1120062"/>
            <a:ext cx="2677545" cy="2852936"/>
          </a:xfrm>
          <a:prstGeom prst="ellipse">
            <a:avLst/>
          </a:prstGeom>
          <a:ln>
            <a:noFill/>
          </a:ln>
          <a:effectLst>
            <a:softEdge rad="112500"/>
          </a:effectLst>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98679" y="1166018"/>
            <a:ext cx="2341473" cy="2479006"/>
          </a:xfrm>
          <a:prstGeom prst="ellipse">
            <a:avLst/>
          </a:prstGeom>
          <a:ln>
            <a:noFill/>
          </a:ln>
          <a:effectLst>
            <a:softEdge rad="112500"/>
          </a:effectLst>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17889" y="1002031"/>
            <a:ext cx="1979712" cy="2642993"/>
          </a:xfrm>
          <a:prstGeom prst="ellipse">
            <a:avLst/>
          </a:prstGeom>
          <a:ln>
            <a:noFill/>
          </a:ln>
          <a:effectLst>
            <a:softEdge rad="112500"/>
          </a:effectLst>
        </p:spPr>
      </p:pic>
      <p:pic>
        <p:nvPicPr>
          <p:cNvPr id="13" name="Рисунок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47864" y="3590006"/>
            <a:ext cx="3610973" cy="29211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414</TotalTime>
  <Words>641</Words>
  <Application>Microsoft Office PowerPoint</Application>
  <PresentationFormat>Экран (4:3)</PresentationFormat>
  <Paragraphs>51</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Любовь</cp:lastModifiedBy>
  <cp:revision>42</cp:revision>
  <dcterms:created xsi:type="dcterms:W3CDTF">2016-04-16T19:30:53Z</dcterms:created>
  <dcterms:modified xsi:type="dcterms:W3CDTF">2023-01-28T17:27:04Z</dcterms:modified>
</cp:coreProperties>
</file>