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  <p:sldId id="360" r:id="rId105"/>
    <p:sldId id="361" r:id="rId106"/>
    <p:sldId id="362" r:id="rId107"/>
    <p:sldId id="363" r:id="rId108"/>
    <p:sldId id="364" r:id="rId109"/>
    <p:sldId id="365" r:id="rId110"/>
    <p:sldId id="366" r:id="rId111"/>
    <p:sldId id="367" r:id="rId112"/>
    <p:sldId id="368" r:id="rId113"/>
    <p:sldId id="369" r:id="rId114"/>
    <p:sldId id="370" r:id="rId115"/>
    <p:sldId id="371" r:id="rId116"/>
    <p:sldId id="372" r:id="rId117"/>
    <p:sldId id="373" r:id="rId118"/>
    <p:sldId id="374" r:id="rId119"/>
    <p:sldId id="375" r:id="rId120"/>
    <p:sldId id="376" r:id="rId121"/>
    <p:sldId id="377" r:id="rId122"/>
    <p:sldId id="378" r:id="rId123"/>
    <p:sldId id="379" r:id="rId124"/>
    <p:sldId id="380" r:id="rId125"/>
    <p:sldId id="381" r:id="rId126"/>
    <p:sldId id="382" r:id="rId127"/>
    <p:sldId id="383" r:id="rId128"/>
    <p:sldId id="384" r:id="rId1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75740-AB68-4467-920F-1FA31A3034AC}" type="datetimeFigureOut">
              <a:rPr lang="ru-RU" smtClean="0"/>
              <a:t>29.01.23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8D5E6-E63C-4D0D-A7C9-905C634C66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2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C3CBC9-7485-42D0-97AF-AE0F35CAAFA7}" type="slidenum">
              <a:rPr lang="ru-RU" altLang="ru-RU">
                <a:solidFill>
                  <a:srgbClr val="000000"/>
                </a:solidFill>
              </a:rPr>
              <a:pPr/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6150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31FAE-7365-4B23-AD3A-7FF1A7ACDB44}" type="slidenum">
              <a:rPr lang="ru-RU" altLang="ru-RU">
                <a:solidFill>
                  <a:srgbClr val="000000"/>
                </a:solidFill>
              </a:rPr>
              <a:pPr/>
              <a:t>12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3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7745927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7A1CE-40D1-426A-A8D8-E5FFE06212D0}" type="slidenum">
              <a:rPr lang="ru-RU" altLang="ru-RU">
                <a:solidFill>
                  <a:srgbClr val="000000"/>
                </a:solidFill>
              </a:rPr>
              <a:pPr/>
              <a:t>124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5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8890570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A33AB7-ECA1-4599-8F29-47DBE077694A}" type="slidenum">
              <a:rPr lang="ru-RU" altLang="ru-RU">
                <a:solidFill>
                  <a:srgbClr val="000000"/>
                </a:solidFill>
              </a:rPr>
              <a:pPr/>
              <a:t>125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7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587709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E8A249-9C9C-4B0A-8EEC-1613AEC6261E}" type="slidenum">
              <a:rPr lang="ru-RU" altLang="ru-RU">
                <a:solidFill>
                  <a:srgbClr val="000000"/>
                </a:solidFill>
              </a:rPr>
              <a:pPr/>
              <a:t>126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9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6276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B3E072-CC80-447A-A02D-BDA808B04E61}" type="slidenum">
              <a:rPr lang="ru-RU" altLang="ru-RU">
                <a:solidFill>
                  <a:srgbClr val="000000"/>
                </a:solidFill>
              </a:rPr>
              <a:pPr/>
              <a:t>13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6699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11B2EF-1847-49A1-97E7-A88AAC950178}" type="slidenum">
              <a:rPr lang="ru-RU" altLang="ru-RU">
                <a:solidFill>
                  <a:srgbClr val="000000"/>
                </a:solidFill>
              </a:rPr>
              <a:pPr/>
              <a:t>14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5252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4394D0-49CA-4CF9-BA9F-DBEE18C6156F}" type="slidenum">
              <a:rPr lang="ru-RU" altLang="ru-RU">
                <a:solidFill>
                  <a:srgbClr val="000000"/>
                </a:solidFill>
              </a:rPr>
              <a:pPr/>
              <a:t>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5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6058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D580A-7B42-43A7-9118-35826EBBF614}" type="slidenum">
              <a:rPr lang="ru-RU" altLang="ru-RU">
                <a:solidFill>
                  <a:srgbClr val="000000"/>
                </a:solidFill>
              </a:rPr>
              <a:pPr/>
              <a:t>17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6243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1D530-4E6B-49D6-97A8-821F4021C5EF}" type="slidenum">
              <a:rPr lang="ru-RU" altLang="ru-RU">
                <a:solidFill>
                  <a:srgbClr val="000000"/>
                </a:solidFill>
              </a:rPr>
              <a:pPr/>
              <a:t>18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13499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51E462-F47D-427F-96EC-54EA3478F5D3}" type="slidenum">
              <a:rPr lang="ru-RU" altLang="ru-RU">
                <a:solidFill>
                  <a:srgbClr val="000000"/>
                </a:solidFill>
              </a:rPr>
              <a:pPr/>
              <a:t>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7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31361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815F56-8D2B-4D46-BFCF-6198A8DE7695}" type="slidenum">
              <a:rPr lang="ru-RU" altLang="ru-RU">
                <a:solidFill>
                  <a:srgbClr val="000000"/>
                </a:solidFill>
              </a:rPr>
              <a:pPr/>
              <a:t>20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70501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204C4-ADE6-4F11-8E35-FD418612F9E3}" type="slidenum">
              <a:rPr lang="ru-RU" altLang="ru-RU">
                <a:solidFill>
                  <a:srgbClr val="000000"/>
                </a:solidFill>
              </a:rPr>
              <a:pPr/>
              <a:t>22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88642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46A10-9359-40D2-BB74-749564509CB2}" type="slidenum">
              <a:rPr lang="ru-RU" altLang="ru-RU">
                <a:solidFill>
                  <a:srgbClr val="000000"/>
                </a:solidFill>
              </a:rPr>
              <a:pPr/>
              <a:t>23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4870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8F67A-97F0-4043-B61B-3EEAE3DBB2C6}" type="slidenum">
              <a:rPr lang="ru-RU" altLang="ru-RU">
                <a:solidFill>
                  <a:srgbClr val="000000"/>
                </a:solidFill>
              </a:rPr>
              <a:pPr/>
              <a:t>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50394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E86D69-52D5-470B-885E-6BF08708517F}" type="slidenum">
              <a:rPr lang="ru-RU" altLang="ru-RU">
                <a:solidFill>
                  <a:srgbClr val="000000"/>
                </a:solidFill>
              </a:rPr>
              <a:pPr/>
              <a:t>24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22619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11CAA8-4301-4C9C-AA4A-A7B04E626A1E}" type="slidenum">
              <a:rPr lang="ru-RU" altLang="ru-RU">
                <a:solidFill>
                  <a:srgbClr val="000000"/>
                </a:solidFill>
              </a:rPr>
              <a:pPr/>
              <a:t>25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9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55575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B712A-55E3-4013-A6AF-9605A893E3B4}" type="slidenum">
              <a:rPr lang="ru-RU" altLang="ru-RU">
                <a:solidFill>
                  <a:srgbClr val="000000"/>
                </a:solidFill>
              </a:rPr>
              <a:pPr/>
              <a:t>26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1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7804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57681B-ADC8-409F-8198-8FCAD89C9475}" type="slidenum">
              <a:rPr lang="ru-RU" altLang="ru-RU">
                <a:solidFill>
                  <a:srgbClr val="000000"/>
                </a:solidFill>
              </a:rPr>
              <a:pPr/>
              <a:t>27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5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68566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100509-9E56-4A1A-BD19-C1D73C560E36}" type="slidenum">
              <a:rPr lang="ru-RU" altLang="ru-RU">
                <a:solidFill>
                  <a:srgbClr val="000000"/>
                </a:solidFill>
              </a:rPr>
              <a:pPr/>
              <a:t>28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3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28753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9C507D-2680-440D-A783-C727A1118D8A}" type="slidenum">
              <a:rPr lang="ru-RU" altLang="ru-RU">
                <a:solidFill>
                  <a:srgbClr val="000000"/>
                </a:solidFill>
              </a:rPr>
              <a:pPr/>
              <a:t>31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7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84075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A7DB6A-E821-4EBB-8866-7DF4CB18D0AA}" type="slidenum">
              <a:rPr lang="ru-RU" altLang="ru-RU">
                <a:solidFill>
                  <a:srgbClr val="000000"/>
                </a:solidFill>
              </a:rPr>
              <a:pPr/>
              <a:t>32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9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24441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CFA4B-CD24-443C-9C56-BC6D2C729B41}" type="slidenum">
              <a:rPr lang="ru-RU" altLang="ru-RU">
                <a:solidFill>
                  <a:srgbClr val="000000"/>
                </a:solidFill>
              </a:rPr>
              <a:pPr/>
              <a:t>33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1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49359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1B4E4-4139-4CF5-B27A-69BD210F65C5}" type="slidenum">
              <a:rPr lang="ru-RU" altLang="ru-RU">
                <a:solidFill>
                  <a:srgbClr val="000000"/>
                </a:solidFill>
              </a:rPr>
              <a:pPr/>
              <a:t>34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3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23469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2F93D6-F73F-4014-99CB-639A388DAB00}" type="slidenum">
              <a:rPr lang="ru-RU" altLang="ru-RU">
                <a:solidFill>
                  <a:srgbClr val="000000"/>
                </a:solidFill>
              </a:rPr>
              <a:pPr/>
              <a:t>35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5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6395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CC621B-1C0C-472F-A29F-2E51845D773E}" type="slidenum">
              <a:rPr lang="ru-RU" altLang="ru-RU">
                <a:solidFill>
                  <a:srgbClr val="000000"/>
                </a:solidFill>
              </a:rPr>
              <a:pPr/>
              <a:t>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84759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874D4-8ED4-4E97-A32A-AB5A38A7364D}" type="slidenum">
              <a:rPr lang="ru-RU" altLang="ru-RU">
                <a:solidFill>
                  <a:srgbClr val="000000"/>
                </a:solidFill>
              </a:rPr>
              <a:pPr/>
              <a:t>37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7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06662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246F34-9EA8-4D0A-B174-83D141D99169}" type="slidenum">
              <a:rPr lang="ru-RU" altLang="ru-RU">
                <a:solidFill>
                  <a:srgbClr val="000000"/>
                </a:solidFill>
              </a:rPr>
              <a:pPr/>
              <a:t>38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9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48660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AF15C0-9D6B-4563-8658-5E90AABC417D}" type="slidenum">
              <a:rPr lang="ru-RU" altLang="ru-RU">
                <a:solidFill>
                  <a:srgbClr val="000000"/>
                </a:solidFill>
              </a:rPr>
              <a:pPr/>
              <a:t>39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2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96238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A58C71-3EDD-415A-80D3-34E8A22DA78A}" type="slidenum">
              <a:rPr lang="ru-RU" altLang="ru-RU">
                <a:solidFill>
                  <a:srgbClr val="000000"/>
                </a:solidFill>
              </a:rPr>
              <a:pPr/>
              <a:t>40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4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74606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16E53-B9CB-448A-95C5-98D0065DE2E2}" type="slidenum">
              <a:rPr lang="ru-RU" altLang="ru-RU">
                <a:solidFill>
                  <a:srgbClr val="000000"/>
                </a:solidFill>
              </a:rPr>
              <a:pPr/>
              <a:t>41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6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27512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0C5E0-B89F-44BC-A28E-B1F501201E2E}" type="slidenum">
              <a:rPr lang="ru-RU" altLang="ru-RU">
                <a:solidFill>
                  <a:srgbClr val="000000"/>
                </a:solidFill>
              </a:rPr>
              <a:pPr/>
              <a:t>43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8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14980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3AA496-92FD-46EC-B290-36198883F48E}" type="slidenum">
              <a:rPr lang="ru-RU" altLang="ru-RU">
                <a:solidFill>
                  <a:srgbClr val="000000"/>
                </a:solidFill>
              </a:rPr>
              <a:pPr/>
              <a:t>44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0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27708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46CFEE-8721-4B98-A79D-1E0E677B7F40}" type="slidenum">
              <a:rPr lang="ru-RU" altLang="ru-RU">
                <a:solidFill>
                  <a:srgbClr val="000000"/>
                </a:solidFill>
              </a:rPr>
              <a:pPr/>
              <a:t>45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2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826997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B9789E-99AD-4E9E-AAE0-19F4D2356087}" type="slidenum">
              <a:rPr lang="ru-RU" altLang="ru-RU">
                <a:solidFill>
                  <a:srgbClr val="000000"/>
                </a:solidFill>
              </a:rPr>
              <a:pPr/>
              <a:t>46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4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04567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3813C8-385F-44E0-AE35-2FBAB6827753}" type="slidenum">
              <a:rPr lang="ru-RU" altLang="ru-RU">
                <a:solidFill>
                  <a:srgbClr val="000000"/>
                </a:solidFill>
              </a:rPr>
              <a:pPr/>
              <a:t>47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6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4454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76393C-D5AE-4A22-A78D-3C488C250259}" type="slidenum">
              <a:rPr lang="ru-RU" altLang="ru-RU">
                <a:solidFill>
                  <a:srgbClr val="000000"/>
                </a:solidFill>
              </a:rPr>
              <a:pPr/>
              <a:t>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9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878855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C1EEA5-6BB8-4A29-884F-F0257DFBC88D}" type="slidenum">
              <a:rPr lang="ru-RU" altLang="ru-RU">
                <a:solidFill>
                  <a:srgbClr val="000000"/>
                </a:solidFill>
              </a:rPr>
              <a:pPr/>
              <a:t>48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8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66186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72B911-40F3-4479-A74E-30928CC84DB6}" type="slidenum">
              <a:rPr lang="ru-RU" altLang="ru-RU">
                <a:solidFill>
                  <a:srgbClr val="000000"/>
                </a:solidFill>
              </a:rPr>
              <a:pPr/>
              <a:t>49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0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966699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A83A3-F9D4-4789-A359-A120F1865998}" type="slidenum">
              <a:rPr lang="ru-RU" altLang="ru-RU">
                <a:solidFill>
                  <a:srgbClr val="000000"/>
                </a:solidFill>
              </a:rPr>
              <a:pPr/>
              <a:t>52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4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72688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C475A8-06B9-400C-958C-BB12FF4C10B4}" type="slidenum">
              <a:rPr lang="ru-RU" altLang="ru-RU">
                <a:solidFill>
                  <a:srgbClr val="000000"/>
                </a:solidFill>
              </a:rPr>
              <a:pPr/>
              <a:t>53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6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8326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3C29BF-2DE6-4A3F-9ADF-5D8E4A6D65FF}" type="slidenum">
              <a:rPr lang="ru-RU" altLang="ru-RU">
                <a:solidFill>
                  <a:srgbClr val="000000"/>
                </a:solidFill>
              </a:rPr>
              <a:pPr/>
              <a:t>54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8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46381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EB8E18-B090-4F83-A8A4-3761108A9A04}" type="slidenum">
              <a:rPr lang="ru-RU" altLang="ru-RU">
                <a:solidFill>
                  <a:srgbClr val="000000"/>
                </a:solidFill>
              </a:rPr>
              <a:pPr/>
              <a:t>55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0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84157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5B435C-0FC0-4DC6-A04F-E229ED68457D}" type="slidenum">
              <a:rPr lang="ru-RU" altLang="ru-RU">
                <a:solidFill>
                  <a:srgbClr val="000000"/>
                </a:solidFill>
              </a:rPr>
              <a:pPr/>
              <a:t>56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2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464281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2AF88E-1BB4-4B7B-894C-EC2F2C00EE5A}" type="slidenum">
              <a:rPr lang="ru-RU" altLang="ru-RU">
                <a:solidFill>
                  <a:srgbClr val="000000"/>
                </a:solidFill>
              </a:rPr>
              <a:pPr/>
              <a:t>58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5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487134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38BBAF-8480-4829-849E-8457D85AC190}" type="slidenum">
              <a:rPr lang="ru-RU" altLang="ru-RU">
                <a:solidFill>
                  <a:srgbClr val="000000"/>
                </a:solidFill>
              </a:rPr>
              <a:pPr/>
              <a:t>59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7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955360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8FA68-EE71-4625-9167-256604B92FE9}" type="slidenum">
              <a:rPr lang="ru-RU" altLang="ru-RU">
                <a:solidFill>
                  <a:srgbClr val="000000"/>
                </a:solidFill>
              </a:rPr>
              <a:pPr/>
              <a:t>60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9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3338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157C8-718F-4043-A602-AFE7780C56A4}" type="slidenum">
              <a:rPr lang="ru-RU" altLang="ru-RU">
                <a:solidFill>
                  <a:srgbClr val="000000"/>
                </a:solidFill>
              </a:rPr>
              <a:pPr/>
              <a:t>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127216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72BE23-309B-4FF4-BF5A-A634424A0CD5}" type="slidenum">
              <a:rPr lang="ru-RU" altLang="ru-RU">
                <a:solidFill>
                  <a:srgbClr val="000000"/>
                </a:solidFill>
              </a:rPr>
              <a:pPr/>
              <a:t>61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1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843050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6CADD3-6540-4FAE-A45F-6F3EB6D31C7F}" type="slidenum">
              <a:rPr lang="ru-RU" altLang="ru-RU">
                <a:solidFill>
                  <a:srgbClr val="000000"/>
                </a:solidFill>
              </a:rPr>
              <a:pPr/>
              <a:t>62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4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220322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811EAF-1939-4143-8716-AB9299C57CBC}" type="slidenum">
              <a:rPr lang="ru-RU" altLang="ru-RU">
                <a:solidFill>
                  <a:srgbClr val="000000"/>
                </a:solidFill>
              </a:rPr>
              <a:pPr/>
              <a:t>65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5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17833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69E226-0B74-4841-8D1E-9A340E82C9EE}" type="slidenum">
              <a:rPr lang="ru-RU" altLang="ru-RU">
                <a:solidFill>
                  <a:srgbClr val="000000"/>
                </a:solidFill>
              </a:rPr>
              <a:pPr/>
              <a:t>66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7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876396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834B8-8BCB-408B-A2B0-61C26D7585BA}" type="slidenum">
              <a:rPr lang="ru-RU" altLang="ru-RU">
                <a:solidFill>
                  <a:srgbClr val="000000"/>
                </a:solidFill>
              </a:rPr>
              <a:pPr/>
              <a:t>67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9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5110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836107-18B8-4C73-ACC1-6873E233CE7F}" type="slidenum">
              <a:rPr lang="ru-RU" altLang="ru-RU">
                <a:solidFill>
                  <a:srgbClr val="000000"/>
                </a:solidFill>
              </a:rPr>
              <a:pPr/>
              <a:t>68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2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652328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4E238-9B03-4C16-9D3B-00AEA2A424E1}" type="slidenum">
              <a:rPr lang="ru-RU" altLang="ru-RU">
                <a:solidFill>
                  <a:srgbClr val="000000"/>
                </a:solidFill>
              </a:rPr>
              <a:pPr/>
              <a:t>69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4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31557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6ADCE1-3002-4FB2-BE41-7351D8D02FC3}" type="slidenum">
              <a:rPr lang="ru-RU" altLang="ru-RU">
                <a:solidFill>
                  <a:srgbClr val="000000"/>
                </a:solidFill>
              </a:rPr>
              <a:pPr/>
              <a:t>70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6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397221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3C4D4C-B0E3-4859-926F-9D7062F23935}" type="slidenum">
              <a:rPr lang="ru-RU" altLang="ru-RU">
                <a:solidFill>
                  <a:srgbClr val="000000"/>
                </a:solidFill>
              </a:rPr>
              <a:pPr/>
              <a:t>71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8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248074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A4A1F1-070B-4668-AD48-3353A3A5FBA1}" type="slidenum">
              <a:rPr lang="ru-RU" altLang="ru-RU">
                <a:solidFill>
                  <a:srgbClr val="000000"/>
                </a:solidFill>
              </a:rPr>
              <a:pPr/>
              <a:t>74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2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9865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58214-6C92-499E-ADD5-F72DB18DC911}" type="slidenum">
              <a:rPr lang="ru-RU" altLang="ru-RU">
                <a:solidFill>
                  <a:srgbClr val="000000"/>
                </a:solidFill>
              </a:rPr>
              <a:pPr/>
              <a:t>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767442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2E49DD-812E-48B1-9E0C-F034DAFC1993}" type="slidenum">
              <a:rPr lang="ru-RU" altLang="ru-RU">
                <a:solidFill>
                  <a:srgbClr val="000000"/>
                </a:solidFill>
              </a:rPr>
              <a:pPr/>
              <a:t>75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4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594543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25DEAD-4457-465A-8017-842823B4FD6E}" type="slidenum">
              <a:rPr lang="ru-RU" altLang="ru-RU">
                <a:solidFill>
                  <a:srgbClr val="000000"/>
                </a:solidFill>
              </a:rPr>
              <a:pPr/>
              <a:t>76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6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196664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4349F4-4407-4750-ABAB-288FCB1AAB58}" type="slidenum">
              <a:rPr lang="ru-RU" altLang="ru-RU">
                <a:solidFill>
                  <a:srgbClr val="000000"/>
                </a:solidFill>
              </a:rPr>
              <a:pPr/>
              <a:t>77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8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8440165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D58454-920A-4DD9-B6F3-98438702E324}" type="slidenum">
              <a:rPr lang="ru-RU" altLang="ru-RU">
                <a:solidFill>
                  <a:srgbClr val="000000"/>
                </a:solidFill>
              </a:rPr>
              <a:pPr/>
              <a:t>78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0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909419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48E17-4A16-4870-A0D6-23259D2FC6E5}" type="slidenum">
              <a:rPr lang="ru-RU" altLang="ru-RU">
                <a:solidFill>
                  <a:srgbClr val="000000"/>
                </a:solidFill>
              </a:rPr>
              <a:pPr/>
              <a:t>80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3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060130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62A916-C269-4F31-92ED-B83237288B7E}" type="slidenum">
              <a:rPr lang="ru-RU" altLang="ru-RU">
                <a:solidFill>
                  <a:srgbClr val="000000"/>
                </a:solidFill>
              </a:rPr>
              <a:pPr/>
              <a:t>81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5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990027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96F90-1785-4EFF-8309-3EBA588F78F0}" type="slidenum">
              <a:rPr lang="ru-RU" altLang="ru-RU">
                <a:solidFill>
                  <a:srgbClr val="000000"/>
                </a:solidFill>
              </a:rPr>
              <a:pPr/>
              <a:t>82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7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473770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43F761-426F-4460-B7A4-BBA8F3918A15}" type="slidenum">
              <a:rPr lang="ru-RU" altLang="ru-RU">
                <a:solidFill>
                  <a:srgbClr val="000000"/>
                </a:solidFill>
              </a:rPr>
              <a:pPr/>
              <a:t>83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9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470429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975E0-23C5-4841-B535-D7BA7A2896B5}" type="slidenum">
              <a:rPr lang="ru-RU" altLang="ru-RU">
                <a:solidFill>
                  <a:srgbClr val="000000"/>
                </a:solidFill>
              </a:rPr>
              <a:pPr/>
              <a:t>84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1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808426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27F5F8-A542-490F-BE5E-1A2ECBDD71D3}" type="slidenum">
              <a:rPr lang="ru-RU" altLang="ru-RU">
                <a:solidFill>
                  <a:srgbClr val="000000"/>
                </a:solidFill>
              </a:rPr>
              <a:pPr/>
              <a:t>86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4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8774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53B4BC-53ED-4089-AE1B-10888E948479}" type="slidenum">
              <a:rPr lang="ru-RU" altLang="ru-RU">
                <a:solidFill>
                  <a:srgbClr val="000000"/>
                </a:solidFill>
              </a:rPr>
              <a:pPr/>
              <a:t>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793143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DC456F-916B-41BD-A04D-F50F02EFA65A}" type="slidenum">
              <a:rPr lang="ru-RU" altLang="ru-RU">
                <a:solidFill>
                  <a:srgbClr val="000000"/>
                </a:solidFill>
              </a:rPr>
              <a:pPr/>
              <a:t>87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6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081143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9FFFF6-3B41-4101-B965-ED05E783318A}" type="slidenum">
              <a:rPr lang="ru-RU" altLang="ru-RU">
                <a:solidFill>
                  <a:srgbClr val="000000"/>
                </a:solidFill>
              </a:rPr>
              <a:pPr/>
              <a:t>88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8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655767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7A2A1B-8E40-4659-B9FD-674DE642AD6D}" type="slidenum">
              <a:rPr lang="ru-RU" altLang="ru-RU">
                <a:solidFill>
                  <a:srgbClr val="000000"/>
                </a:solidFill>
              </a:rPr>
              <a:pPr/>
              <a:t>89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0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46405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D7EEE-113B-46BC-95FD-B9DBF9626245}" type="slidenum">
              <a:rPr lang="ru-RU" altLang="ru-RU">
                <a:solidFill>
                  <a:srgbClr val="000000"/>
                </a:solidFill>
              </a:rPr>
              <a:pPr/>
              <a:t>90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2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535604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70AA8D-BA6B-4E6F-9043-389AEDF001B4}" type="slidenum">
              <a:rPr lang="ru-RU" altLang="ru-RU">
                <a:solidFill>
                  <a:srgbClr val="000000"/>
                </a:solidFill>
              </a:rPr>
              <a:pPr/>
              <a:t>91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5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953492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724AC6-A876-42A4-83EC-C98866E40380}" type="slidenum">
              <a:rPr lang="ru-RU" altLang="ru-RU">
                <a:solidFill>
                  <a:srgbClr val="000000"/>
                </a:solidFill>
              </a:rPr>
              <a:pPr/>
              <a:t>92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7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208606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25B2ED-C5F3-40FF-8B9E-74AC033E73F1}" type="slidenum">
              <a:rPr lang="ru-RU" altLang="ru-RU">
                <a:solidFill>
                  <a:srgbClr val="000000"/>
                </a:solidFill>
              </a:rPr>
              <a:pPr/>
              <a:t>95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1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118844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50CD6-7B57-4759-A615-67E4DC870821}" type="slidenum">
              <a:rPr lang="ru-RU" altLang="ru-RU">
                <a:solidFill>
                  <a:srgbClr val="000000"/>
                </a:solidFill>
              </a:rPr>
              <a:pPr/>
              <a:t>96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3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8072119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DB46F-04DE-4950-8B5C-7F38F9A1D3F6}" type="slidenum">
              <a:rPr lang="ru-RU" altLang="ru-RU">
                <a:solidFill>
                  <a:srgbClr val="000000"/>
                </a:solidFill>
              </a:rPr>
              <a:pPr/>
              <a:t>97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5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653965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663255-2839-47AE-9AC6-0187E95BB400}" type="slidenum">
              <a:rPr lang="ru-RU" altLang="ru-RU">
                <a:solidFill>
                  <a:srgbClr val="000000"/>
                </a:solidFill>
              </a:rPr>
              <a:pPr/>
              <a:t>98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7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64568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33C0C7-2470-4A7B-A2EE-9FB6C1DA91AC}" type="slidenum">
              <a:rPr lang="ru-RU" altLang="ru-RU">
                <a:solidFill>
                  <a:srgbClr val="000000"/>
                </a:solidFill>
              </a:rPr>
              <a:pPr/>
              <a:t>10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383792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D053C6-BBCE-42E2-8422-94017FAD00B6}" type="slidenum">
              <a:rPr lang="ru-RU" altLang="ru-RU">
                <a:solidFill>
                  <a:srgbClr val="000000"/>
                </a:solidFill>
              </a:rPr>
              <a:pPr/>
              <a:t>99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9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701149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9A6ECD-17BF-4E87-BB7F-25211B4B0DAC}" type="slidenum">
              <a:rPr lang="ru-RU" altLang="ru-RU">
                <a:solidFill>
                  <a:srgbClr val="000000"/>
                </a:solidFill>
              </a:rPr>
              <a:pPr/>
              <a:t>101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2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532719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F103C1-A5C0-416C-BA74-62C7EF77D588}" type="slidenum">
              <a:rPr lang="ru-RU" altLang="ru-RU">
                <a:solidFill>
                  <a:srgbClr val="000000"/>
                </a:solidFill>
              </a:rPr>
              <a:pPr/>
              <a:t>102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4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5965043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D0304C-0E86-4CCD-9C7C-215032E532E3}" type="slidenum">
              <a:rPr lang="ru-RU" altLang="ru-RU">
                <a:solidFill>
                  <a:srgbClr val="000000"/>
                </a:solidFill>
              </a:rPr>
              <a:pPr/>
              <a:t>103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6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866432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9FA8E6-31DA-48B8-9612-2AF43865080F}" type="slidenum">
              <a:rPr lang="ru-RU" altLang="ru-RU">
                <a:solidFill>
                  <a:srgbClr val="000000"/>
                </a:solidFill>
              </a:rPr>
              <a:pPr/>
              <a:t>104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8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4695473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7081D-391A-44E1-B130-5151D726727C}" type="slidenum">
              <a:rPr lang="ru-RU" altLang="ru-RU">
                <a:solidFill>
                  <a:srgbClr val="000000"/>
                </a:solidFill>
              </a:rPr>
              <a:pPr/>
              <a:t>105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0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775282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DE1D78-8225-4F80-8879-997E1270647F}" type="slidenum">
              <a:rPr lang="ru-RU" altLang="ru-RU">
                <a:solidFill>
                  <a:srgbClr val="000000"/>
                </a:solidFill>
              </a:rPr>
              <a:pPr/>
              <a:t>107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3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2471785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9EE37-F8DB-4D0B-9EE4-F1B77A90C0F3}" type="slidenum">
              <a:rPr lang="ru-RU" altLang="ru-RU">
                <a:solidFill>
                  <a:srgbClr val="000000"/>
                </a:solidFill>
              </a:rPr>
              <a:pPr/>
              <a:t>108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5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2469423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9DFA26-5920-4AF9-B8E8-0A8597834CB5}" type="slidenum">
              <a:rPr lang="ru-RU" altLang="ru-RU">
                <a:solidFill>
                  <a:srgbClr val="000000"/>
                </a:solidFill>
              </a:rPr>
              <a:pPr/>
              <a:t>109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7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6603871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0B75B0-58DA-4003-93FC-C09392B0DDB6}" type="slidenum">
              <a:rPr lang="ru-RU" altLang="ru-RU">
                <a:solidFill>
                  <a:srgbClr val="000000"/>
                </a:solidFill>
              </a:rPr>
              <a:pPr/>
              <a:t>110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9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6689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D179AC-9AB0-4AA9-8B5C-32D968BAC12D}" type="slidenum">
              <a:rPr lang="ru-RU" altLang="ru-RU">
                <a:solidFill>
                  <a:srgbClr val="000000"/>
                </a:solidFill>
              </a:rPr>
              <a:pPr/>
              <a:t>11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1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105939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DFB500-A356-45BE-A0D2-BB2A27444404}" type="slidenum">
              <a:rPr lang="ru-RU" altLang="ru-RU">
                <a:solidFill>
                  <a:srgbClr val="000000"/>
                </a:solidFill>
              </a:rPr>
              <a:pPr/>
              <a:t>111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1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9394902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2CF3EA-8160-475E-985A-5A50AD0132F8}" type="slidenum">
              <a:rPr lang="ru-RU" altLang="ru-RU">
                <a:solidFill>
                  <a:srgbClr val="000000"/>
                </a:solidFill>
              </a:rPr>
              <a:pPr/>
              <a:t>112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3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8827437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0000D0-53D4-4F2C-8475-7EDB31582910}" type="slidenum">
              <a:rPr lang="ru-RU" altLang="ru-RU">
                <a:solidFill>
                  <a:srgbClr val="000000"/>
                </a:solidFill>
              </a:rPr>
              <a:pPr/>
              <a:t>113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5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4370930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3A76C6-B7F9-4D98-A55B-AE2436726BFE}" type="slidenum">
              <a:rPr lang="ru-RU" altLang="ru-RU">
                <a:solidFill>
                  <a:srgbClr val="000000"/>
                </a:solidFill>
              </a:rPr>
              <a:pPr/>
              <a:t>116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0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4257148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1D966B-448F-4A52-A4A5-D679C02A5773}" type="slidenum">
              <a:rPr lang="ru-RU" altLang="ru-RU">
                <a:solidFill>
                  <a:srgbClr val="000000"/>
                </a:solidFill>
              </a:rPr>
              <a:pPr/>
              <a:t>117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2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3014122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77DE5-8313-4491-A518-C9D4721D7556}" type="slidenum">
              <a:rPr lang="ru-RU" altLang="ru-RU">
                <a:solidFill>
                  <a:srgbClr val="000000"/>
                </a:solidFill>
              </a:rPr>
              <a:pPr/>
              <a:t>118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4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6661415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06C613-D71D-4650-80E1-601432ED4350}" type="slidenum">
              <a:rPr lang="ru-RU" altLang="ru-RU">
                <a:solidFill>
                  <a:srgbClr val="000000"/>
                </a:solidFill>
              </a:rPr>
              <a:pPr/>
              <a:t>119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6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2218486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7A9EA2-2605-4B5E-81EA-B1521CE9712D}" type="slidenum">
              <a:rPr lang="ru-RU" altLang="ru-RU">
                <a:solidFill>
                  <a:srgbClr val="000000"/>
                </a:solidFill>
              </a:rPr>
              <a:pPr/>
              <a:t>120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8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387924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356462-D005-426F-AE6A-AC21D331EEA3}" type="slidenum">
              <a:rPr lang="ru-RU" altLang="ru-RU">
                <a:solidFill>
                  <a:srgbClr val="000000"/>
                </a:solidFill>
              </a:rPr>
              <a:pPr/>
              <a:t>122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1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9576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F25492-C49A-45F0-AEE3-F31EAF603CCF}" type="slidenum">
              <a:rPr lang="ru-RU" altLang="ru-RU">
                <a:solidFill>
                  <a:srgbClr val="000000"/>
                </a:solidFill>
              </a:rPr>
              <a:pPr/>
              <a:t>123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3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624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2610" name="Group 2"/>
          <p:cNvGrpSpPr>
            <a:grpSpLocks/>
          </p:cNvGrpSpPr>
          <p:nvPr/>
        </p:nvGrpSpPr>
        <p:grpSpPr bwMode="auto">
          <a:xfrm>
            <a:off x="1" y="0"/>
            <a:ext cx="12213167" cy="6858000"/>
            <a:chOff x="0" y="0"/>
            <a:chExt cx="5770" cy="4320"/>
          </a:xfrm>
        </p:grpSpPr>
        <p:sp>
          <p:nvSpPr>
            <p:cNvPr id="45261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1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2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3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263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45263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00200"/>
            <a:ext cx="103632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5263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52634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52635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52636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8ACE51-74CE-48D1-9919-D7FAEDC58E2C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6921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B9CDDB-72BF-46FB-8D8F-B1A83E47A125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24466"/>
      </p:ext>
    </p:extLst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49BBEC-85D0-43DF-BCBA-A3E6C16140B5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849338"/>
      </p:ext>
    </p:extLst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49A-47FA-4B5E-9636-F841528BC2B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709644"/>
      </p:ext>
    </p:extLst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6E9055-A2FD-47C2-941A-ED871E21E43E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24042"/>
      </p:ext>
    </p:extLst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D50EFE-6AE4-43A5-B5FA-C278273A837F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133934"/>
      </p:ext>
    </p:extLst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64296A-D67D-4AE2-9640-2B4B1CB9AC1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00293"/>
      </p:ext>
    </p:extLst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617B5C-64FA-4A22-92AA-BFABA7157624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217194"/>
      </p:ext>
    </p:extLst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489C1E-9D16-4AFA-B9A4-82E92DF1F207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64562"/>
      </p:ext>
    </p:extLst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D18205-3CFE-4CD4-85CD-669BA065992C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170684"/>
      </p:ext>
    </p:extLst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F0CC59-135A-492C-BDC1-00981BEA1DF9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318443"/>
      </p:ext>
    </p:extLst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586" name="Group 2"/>
          <p:cNvGrpSpPr>
            <a:grpSpLocks/>
          </p:cNvGrpSpPr>
          <p:nvPr/>
        </p:nvGrpSpPr>
        <p:grpSpPr bwMode="auto">
          <a:xfrm>
            <a:off x="1" y="0"/>
            <a:ext cx="12213167" cy="6858000"/>
            <a:chOff x="0" y="0"/>
            <a:chExt cx="5770" cy="4320"/>
          </a:xfrm>
        </p:grpSpPr>
        <p:sp>
          <p:nvSpPr>
            <p:cNvPr id="45158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8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8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59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45160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45160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5160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5161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5161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B6F71D-19C4-4A74-925A-1D51FEDAC044}" type="slidenum">
              <a:rPr lang="ru-RU" alt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5161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8024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l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slide" Target="slide107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slide" Target="slide116.xml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" Target="slide114.xml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" Target="slide114.xml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114.xml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" Target="slide114.xml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slide" Target="slide8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" Target="slide114.xml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" Target="slide121.xm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121.xml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121.xm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" Target="slide121.xml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" Target="slide121.xml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1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6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65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65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65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74.xml"/><Relationship Id="rId2" Type="http://schemas.openxmlformats.org/officeDocument/2006/relationships/slide" Target="slide86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86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4" Type="http://schemas.openxmlformats.org/officeDocument/2006/relationships/slide" Target="slide7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slide" Target="slide8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94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94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94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94.xm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94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95.xml"/><Relationship Id="rId2" Type="http://schemas.openxmlformats.org/officeDocument/2006/relationships/slide" Target="slide107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slide" Target="slide107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33375"/>
            <a:ext cx="8208963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Расположите эти функции 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в порядке их изучения 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в средней школе: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3019426" y="2551113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56" name="AutoShape 8"/>
          <p:cNvCxnSpPr>
            <a:cxnSpLocks noChangeShapeType="1"/>
          </p:cNvCxnSpPr>
          <p:nvPr/>
        </p:nvCxnSpPr>
        <p:spPr bwMode="auto">
          <a:xfrm>
            <a:off x="3308351" y="2551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7" name="AutoShape 9"/>
          <p:cNvCxnSpPr>
            <a:cxnSpLocks noChangeShapeType="1"/>
          </p:cNvCxnSpPr>
          <p:nvPr/>
        </p:nvCxnSpPr>
        <p:spPr bwMode="auto">
          <a:xfrm>
            <a:off x="3308351" y="31988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3236913" y="28384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3379789" y="2551114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квадратичная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62" name="AutoShape 14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3" name="AutoShape 15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3379789" y="3486150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показательная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3019426" y="4351338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68" name="AutoShape 20"/>
          <p:cNvCxnSpPr>
            <a:cxnSpLocks noChangeShapeType="1"/>
          </p:cNvCxnSpPr>
          <p:nvPr/>
        </p:nvCxnSpPr>
        <p:spPr bwMode="auto">
          <a:xfrm>
            <a:off x="3308351" y="43513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9" name="AutoShape 21"/>
          <p:cNvCxnSpPr>
            <a:cxnSpLocks noChangeShapeType="1"/>
          </p:cNvCxnSpPr>
          <p:nvPr/>
        </p:nvCxnSpPr>
        <p:spPr bwMode="auto">
          <a:xfrm>
            <a:off x="3308351" y="49990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0" name="AutoShape 22"/>
          <p:cNvSpPr>
            <a:spLocks noChangeArrowheads="1"/>
          </p:cNvSpPr>
          <p:nvPr/>
        </p:nvSpPr>
        <p:spPr bwMode="auto">
          <a:xfrm>
            <a:off x="3236913" y="4638675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3379789" y="435133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линейная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73" name="AutoShape 25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74" name="AutoShape 26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5" name="AutoShape 27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6" name="AutoShape 28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3359151" y="5373689"/>
            <a:ext cx="6264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7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обратная пропорциональность</a:t>
            </a:r>
          </a:p>
        </p:txBody>
      </p:sp>
      <p:sp>
        <p:nvSpPr>
          <p:cNvPr id="2079" name="AutoShape 31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1524000" y="6426200"/>
            <a:ext cx="433388" cy="431800"/>
          </a:xfrm>
          <a:prstGeom prst="actionButtonReturn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418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8" grpId="0" animBg="1"/>
      <p:bldP spid="2060" grpId="0"/>
      <p:bldP spid="2061" grpId="0" animBg="1"/>
      <p:bldP spid="2064" grpId="0" animBg="1"/>
      <p:bldP spid="2066" grpId="0"/>
      <p:bldP spid="2067" grpId="0" animBg="1"/>
      <p:bldP spid="2070" grpId="0" animBg="1"/>
      <p:bldP spid="2072" grpId="0"/>
      <p:bldP spid="2073" grpId="0" animBg="1"/>
      <p:bldP spid="2076" grpId="0" animBg="1"/>
      <p:bldP spid="20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6. В какой стране зародились арабские цифры?</a:t>
            </a:r>
          </a:p>
        </p:txBody>
      </p:sp>
      <p:sp>
        <p:nvSpPr>
          <p:cNvPr id="7885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885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85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85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Иран </a:t>
            </a:r>
          </a:p>
        </p:txBody>
      </p:sp>
      <p:sp>
        <p:nvSpPr>
          <p:cNvPr id="7885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885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85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86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6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886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Индия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7886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7886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886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86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86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6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886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Пакистан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887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887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87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87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7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887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887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7887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7887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Египет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887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8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888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936421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88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7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88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6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88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7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88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5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88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6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88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788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7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88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78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78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78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78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63"/>
                  </p:tgtEl>
                </p:cond>
              </p:nextCondLst>
            </p:seq>
          </p:childTnLst>
        </p:cTn>
      </p:par>
    </p:tnLst>
    <p:bldLst>
      <p:bldP spid="78851" grpId="0" animBg="1"/>
      <p:bldP spid="78854" grpId="0" animBg="1"/>
      <p:bldP spid="78855" grpId="0"/>
      <p:bldP spid="78856" grpId="0"/>
      <p:bldP spid="78856" grpId="1"/>
      <p:bldP spid="78862" grpId="0"/>
      <p:bldP spid="78862" grpId="1"/>
      <p:bldP spid="78864" grpId="0" animBg="1"/>
      <p:bldP spid="78867" grpId="0" animBg="1"/>
      <p:bldP spid="78868" grpId="0"/>
      <p:bldP spid="78869" grpId="0"/>
      <p:bldP spid="78869" grpId="1"/>
      <p:bldP spid="78878" grpId="0"/>
      <p:bldP spid="78879" grpId="0" animBg="1"/>
      <p:bldP spid="78879" grpId="1" animBg="1"/>
      <p:bldP spid="78880" grpId="0" animBg="1"/>
      <p:bldP spid="78880" grpId="1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00387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400388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038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40039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2958448944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0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400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88" grpId="0" animBg="1"/>
      <p:bldP spid="400388" grpId="1" animBg="1"/>
      <p:bldP spid="400389" grpId="0" animBg="1"/>
      <p:bldP spid="400390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2684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11. Как называются простые числа, которые отличаются друг от друга на 2?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40141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141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141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141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141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141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29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двойняшки</a:t>
            </a:r>
            <a:r>
              <a:rPr lang="ru-RU" altLang="ru-RU" sz="3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0141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141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141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142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142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142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близнецы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142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0142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142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142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142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142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142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соседи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143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143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143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143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143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143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143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0143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0143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подружки</a:t>
            </a:r>
            <a:endParaRPr lang="ru-RU" altLang="ru-RU">
              <a:solidFill>
                <a:srgbClr val="FFFFFF"/>
              </a:solidFill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143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144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144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674924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1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143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1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01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01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014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142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01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01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01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014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01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01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01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014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143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01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141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14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01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01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014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142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01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014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014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014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143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014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0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0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01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01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1423"/>
                  </p:tgtEl>
                </p:cond>
              </p:nextCondLst>
            </p:seq>
          </p:childTnLst>
        </p:cTn>
      </p:par>
    </p:tnLst>
    <p:bldLst>
      <p:bldP spid="401411" grpId="0" animBg="1"/>
      <p:bldP spid="401414" grpId="0" animBg="1"/>
      <p:bldP spid="401415" grpId="0"/>
      <p:bldP spid="401416" grpId="0"/>
      <p:bldP spid="401416" grpId="1"/>
      <p:bldP spid="401422" grpId="0"/>
      <p:bldP spid="401422" grpId="1"/>
      <p:bldP spid="401429" grpId="0"/>
      <p:bldP spid="401430" grpId="0" animBg="1"/>
      <p:bldP spid="401433" grpId="0" animBg="1"/>
      <p:bldP spid="401438" grpId="0"/>
      <p:bldP spid="401438" grpId="1"/>
      <p:bldP spid="401439" grpId="0" animBg="1"/>
      <p:bldP spid="401439" grpId="1" animBg="1"/>
      <p:bldP spid="401440" grpId="0" animBg="1"/>
      <p:bldP spid="401440" grpId="1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sz="48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12. Какое число записано римскими цифрами: MCLV?</a:t>
            </a:r>
          </a:p>
        </p:txBody>
      </p:sp>
      <p:sp>
        <p:nvSpPr>
          <p:cNvPr id="40345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346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346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346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346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3464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1155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0346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346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346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346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346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3470" name="Text Box 14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5354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347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0347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347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347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347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347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3477" name="Text Box 21"/>
          <p:cNvSpPr txBox="1">
            <a:spLocks noChangeArrowheads="1"/>
          </p:cNvSpPr>
          <p:nvPr/>
        </p:nvSpPr>
        <p:spPr bwMode="auto">
          <a:xfrm>
            <a:off x="2208214" y="4437064"/>
            <a:ext cx="3887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1065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347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347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348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348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348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348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348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0348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03486" name="Text Box 30"/>
          <p:cNvSpPr txBox="1">
            <a:spLocks noChangeArrowheads="1"/>
          </p:cNvSpPr>
          <p:nvPr/>
        </p:nvSpPr>
        <p:spPr bwMode="auto">
          <a:xfrm>
            <a:off x="6600826" y="44370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165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40348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348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348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097293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34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348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03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347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03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034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034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034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348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03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034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034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034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346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034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034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034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034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347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03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034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034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034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348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03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03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03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03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03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3471"/>
                  </p:tgtEl>
                </p:cond>
              </p:nextCondLst>
            </p:seq>
          </p:childTnLst>
        </p:cTn>
      </p:par>
    </p:tnLst>
    <p:bldLst>
      <p:bldP spid="403464" grpId="0"/>
      <p:bldP spid="403464" grpId="1"/>
      <p:bldP spid="403465" grpId="0" animBg="1"/>
      <p:bldP spid="403468" grpId="0" animBg="1"/>
      <p:bldP spid="403469" grpId="0"/>
      <p:bldP spid="403470" grpId="0"/>
      <p:bldP spid="403470" grpId="1"/>
      <p:bldP spid="403472" grpId="0" animBg="1"/>
      <p:bldP spid="403475" grpId="0" animBg="1"/>
      <p:bldP spid="403476" grpId="0"/>
      <p:bldP spid="403477" grpId="0"/>
      <p:bldP spid="403477" grpId="1"/>
      <p:bldP spid="403486" grpId="0"/>
      <p:bldP spid="403487" grpId="0" animBg="1"/>
      <p:bldP spid="403487" grpId="1" animBg="1"/>
      <p:bldP spid="403488" grpId="0" animBg="1"/>
      <p:bldP spid="403488" grpId="1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13. Два числа, сумма делителей каждого из которых равна второму числу называются…</a:t>
            </a:r>
          </a:p>
        </p:txBody>
      </p:sp>
      <p:sp>
        <p:nvSpPr>
          <p:cNvPr id="40550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550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550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551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551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5512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комплексные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0551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551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551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551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551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551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44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совершенные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0551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0552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552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552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552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552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552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дружественные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552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552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552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552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553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553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553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0553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05534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кратные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0553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553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553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6195385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55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3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5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055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055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055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055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055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055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055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055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3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055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55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055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055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055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055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3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055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05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05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055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05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519"/>
                  </p:tgtEl>
                </p:cond>
              </p:nextCondLst>
            </p:seq>
          </p:childTnLst>
        </p:cTn>
      </p:par>
    </p:tnLst>
    <p:bldLst>
      <p:bldP spid="405507" grpId="0" animBg="1"/>
      <p:bldP spid="405510" grpId="0" animBg="1"/>
      <p:bldP spid="405511" grpId="0"/>
      <p:bldP spid="405512" grpId="0"/>
      <p:bldP spid="405512" grpId="1"/>
      <p:bldP spid="405518" grpId="0"/>
      <p:bldP spid="405525" grpId="0"/>
      <p:bldP spid="405525" grpId="1"/>
      <p:bldP spid="405526" grpId="0" animBg="1"/>
      <p:bldP spid="405529" grpId="0" animBg="1"/>
      <p:bldP spid="405534" grpId="0"/>
      <p:bldP spid="405534" grpId="1"/>
      <p:bldP spid="405535" grpId="0" animBg="1"/>
      <p:bldP spid="405535" grpId="1" animBg="1"/>
      <p:bldP spid="405536" grpId="0" animBg="1"/>
      <p:bldP spid="405536" grpId="1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14. Это понятие применяется как в математике, так и в архитектуре, искусстве. Оно является условием правильности, наглядности и красивого построения.</a:t>
            </a:r>
          </a:p>
        </p:txBody>
      </p:sp>
      <p:sp>
        <p:nvSpPr>
          <p:cNvPr id="40755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755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755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755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755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7560" name="Text Box 8"/>
          <p:cNvSpPr txBox="1">
            <a:spLocks noChangeArrowheads="1"/>
          </p:cNvSpPr>
          <p:nvPr/>
        </p:nvSpPr>
        <p:spPr bwMode="auto">
          <a:xfrm>
            <a:off x="2135189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функция</a:t>
            </a:r>
          </a:p>
        </p:txBody>
      </p:sp>
      <p:sp>
        <p:nvSpPr>
          <p:cNvPr id="40756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756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756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756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756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756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44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трисекция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0756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0756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756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757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757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757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757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пропорция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757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757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757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757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757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757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758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0758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0758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дизъюнкция 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0758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758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758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419295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75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757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75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075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075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075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756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07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075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075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0757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075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075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075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075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758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075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075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756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75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075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075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075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757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07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075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075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075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758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07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07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07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07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07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7567"/>
                  </p:tgtEl>
                </p:cond>
              </p:nextCondLst>
            </p:seq>
          </p:childTnLst>
        </p:cTn>
      </p:par>
    </p:tnLst>
    <p:bldLst>
      <p:bldP spid="407555" grpId="0" animBg="1"/>
      <p:bldP spid="407558" grpId="0" animBg="1"/>
      <p:bldP spid="407559" grpId="0"/>
      <p:bldP spid="407560" grpId="0"/>
      <p:bldP spid="407560" grpId="1"/>
      <p:bldP spid="407566" grpId="0"/>
      <p:bldP spid="407573" grpId="0"/>
      <p:bldP spid="407573" grpId="1"/>
      <p:bldP spid="407574" grpId="0" animBg="1"/>
      <p:bldP spid="407577" grpId="0" animBg="1"/>
      <p:bldP spid="407582" grpId="0"/>
      <p:bldP spid="407582" grpId="1"/>
      <p:bldP spid="407583" grpId="0" animBg="1"/>
      <p:bldP spid="407583" grpId="1" animBg="1"/>
      <p:bldP spid="407584" grpId="0" animBg="1"/>
      <p:bldP spid="407584" grpId="1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08050"/>
            <a:ext cx="9144000" cy="2016125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15. Количество атомов во Вселенной не превосходит числа «гугол». Сколько нулей оно имеет?</a:t>
            </a:r>
          </a:p>
        </p:txBody>
      </p:sp>
      <p:sp>
        <p:nvSpPr>
          <p:cNvPr id="40960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960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960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960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9607" name="Text Box 7"/>
          <p:cNvSpPr txBox="1">
            <a:spLocks noChangeArrowheads="1"/>
          </p:cNvSpPr>
          <p:nvPr/>
        </p:nvSpPr>
        <p:spPr bwMode="auto">
          <a:xfrm>
            <a:off x="2135189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25</a:t>
            </a:r>
            <a:endParaRPr lang="ru-RU" altLang="ru-RU" sz="28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9608" name="AutoShape 8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9609" name="AutoShape 9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9610" name="AutoShape 10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9611" name="AutoShape 11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9612" name="Text Box 12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9613" name="Text Box 13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50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961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09615" name="AutoShape 15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9616" name="AutoShape 16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9617" name="AutoShape 17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9618" name="AutoShape 18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9619" name="Text Box 19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09620" name="Text Box 20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75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9621" name="AutoShape 21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09622" name="AutoShape 22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9623" name="AutoShape 23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9624" name="AutoShape 24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9625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962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09627" name="AutoShape 27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09628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09629" name="Text Box 29"/>
          <p:cNvSpPr txBox="1">
            <a:spLocks noChangeArrowheads="1"/>
          </p:cNvSpPr>
          <p:nvPr/>
        </p:nvSpPr>
        <p:spPr bwMode="auto">
          <a:xfrm>
            <a:off x="6527801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100</a:t>
            </a:r>
            <a:endParaRPr lang="ru-RU" altLang="ru-RU" sz="32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09630" name="Oval 30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963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9632" name="AutoShape 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0831986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96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2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096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09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096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096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096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096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096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096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096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2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096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0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096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096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096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096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2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09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096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096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096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29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096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0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09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096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09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14"/>
                  </p:tgtEl>
                </p:cond>
              </p:nextCondLst>
            </p:seq>
          </p:childTnLst>
        </p:cTn>
      </p:par>
    </p:tnLst>
    <p:bldLst>
      <p:bldP spid="409607" grpId="0"/>
      <p:bldP spid="409608" grpId="0" animBg="1"/>
      <p:bldP spid="409611" grpId="0" animBg="1"/>
      <p:bldP spid="409612" grpId="0"/>
      <p:bldP spid="409613" grpId="0"/>
      <p:bldP spid="409613" grpId="1"/>
      <p:bldP spid="409615" grpId="0" animBg="1"/>
      <p:bldP spid="409618" grpId="0" animBg="1"/>
      <p:bldP spid="409619" grpId="0"/>
      <p:bldP spid="409620" grpId="0"/>
      <p:bldP spid="409620" grpId="1"/>
      <p:bldP spid="409629" grpId="0"/>
      <p:bldP spid="409629" grpId="1"/>
      <p:bldP spid="409630" grpId="0" animBg="1"/>
      <p:bldP spid="409630" grpId="1" animBg="1"/>
      <p:bldP spid="409631" grpId="0" animBg="1"/>
      <p:bldP spid="409631" grpId="1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11651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Оценка-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55</a:t>
            </a:r>
          </a:p>
        </p:txBody>
      </p:sp>
      <p:sp>
        <p:nvSpPr>
          <p:cNvPr id="411652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165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19020184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2" grpId="0" animBg="1"/>
      <p:bldP spid="411652" grpId="1" animBg="1"/>
      <p:bldP spid="411653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4048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Расположите эти числа в порядке возрастания:</a:t>
            </a:r>
          </a:p>
        </p:txBody>
      </p:sp>
      <p:sp>
        <p:nvSpPr>
          <p:cNvPr id="412675" name="AutoShape 3"/>
          <p:cNvSpPr>
            <a:spLocks noChangeArrowheads="1"/>
          </p:cNvSpPr>
          <p:nvPr/>
        </p:nvSpPr>
        <p:spPr bwMode="auto">
          <a:xfrm>
            <a:off x="3019426" y="2551113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2676" name="AutoShape 4"/>
          <p:cNvCxnSpPr>
            <a:cxnSpLocks noChangeShapeType="1"/>
          </p:cNvCxnSpPr>
          <p:nvPr/>
        </p:nvCxnSpPr>
        <p:spPr bwMode="auto">
          <a:xfrm>
            <a:off x="3308351" y="2551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2677" name="AutoShape 5"/>
          <p:cNvCxnSpPr>
            <a:cxnSpLocks noChangeShapeType="1"/>
          </p:cNvCxnSpPr>
          <p:nvPr/>
        </p:nvCxnSpPr>
        <p:spPr bwMode="auto">
          <a:xfrm>
            <a:off x="3308351" y="31988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678" name="AutoShape 6"/>
          <p:cNvSpPr>
            <a:spLocks noChangeArrowheads="1"/>
          </p:cNvSpPr>
          <p:nvPr/>
        </p:nvSpPr>
        <p:spPr bwMode="auto">
          <a:xfrm>
            <a:off x="3236913" y="28384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679" name="Text Box 7"/>
          <p:cNvSpPr txBox="1">
            <a:spLocks noChangeArrowheads="1"/>
          </p:cNvSpPr>
          <p:nvPr/>
        </p:nvSpPr>
        <p:spPr bwMode="auto">
          <a:xfrm>
            <a:off x="3719514" y="2565401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2680" name="Text Box 8"/>
          <p:cNvSpPr txBox="1">
            <a:spLocks noChangeArrowheads="1"/>
          </p:cNvSpPr>
          <p:nvPr/>
        </p:nvSpPr>
        <p:spPr bwMode="auto">
          <a:xfrm>
            <a:off x="3379789" y="2551114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4√3</a:t>
            </a:r>
            <a:endParaRPr lang="ru-RU" altLang="ru-RU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12681" name="AutoShape 9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2682" name="AutoShape 10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2683" name="AutoShape 11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684" name="AutoShape 12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685" name="Text Box 13"/>
          <p:cNvSpPr txBox="1">
            <a:spLocks noChangeArrowheads="1"/>
          </p:cNvSpPr>
          <p:nvPr/>
        </p:nvSpPr>
        <p:spPr bwMode="auto">
          <a:xfrm>
            <a:off x="3719514" y="3500438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2686" name="Text Box 14"/>
          <p:cNvSpPr txBox="1">
            <a:spLocks noChangeArrowheads="1"/>
          </p:cNvSpPr>
          <p:nvPr/>
        </p:nvSpPr>
        <p:spPr bwMode="auto">
          <a:xfrm>
            <a:off x="3379789" y="3486150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5√2</a:t>
            </a:r>
            <a:endParaRPr lang="ru-RU" altLang="ru-RU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12687" name="AutoShape 15"/>
          <p:cNvSpPr>
            <a:spLocks noChangeArrowheads="1"/>
          </p:cNvSpPr>
          <p:nvPr/>
        </p:nvSpPr>
        <p:spPr bwMode="auto">
          <a:xfrm>
            <a:off x="3019426" y="4351338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2688" name="AutoShape 16"/>
          <p:cNvCxnSpPr>
            <a:cxnSpLocks noChangeShapeType="1"/>
          </p:cNvCxnSpPr>
          <p:nvPr/>
        </p:nvCxnSpPr>
        <p:spPr bwMode="auto">
          <a:xfrm>
            <a:off x="3308351" y="43513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2689" name="AutoShape 17"/>
          <p:cNvCxnSpPr>
            <a:cxnSpLocks noChangeShapeType="1"/>
          </p:cNvCxnSpPr>
          <p:nvPr/>
        </p:nvCxnSpPr>
        <p:spPr bwMode="auto">
          <a:xfrm>
            <a:off x="3308351" y="49990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690" name="AutoShape 18"/>
          <p:cNvSpPr>
            <a:spLocks noChangeArrowheads="1"/>
          </p:cNvSpPr>
          <p:nvPr/>
        </p:nvSpPr>
        <p:spPr bwMode="auto">
          <a:xfrm>
            <a:off x="3236913" y="4638675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691" name="Text Box 19"/>
          <p:cNvSpPr txBox="1">
            <a:spLocks noChangeArrowheads="1"/>
          </p:cNvSpPr>
          <p:nvPr/>
        </p:nvSpPr>
        <p:spPr bwMode="auto">
          <a:xfrm>
            <a:off x="3719514" y="4365626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2692" name="Text Box 20"/>
          <p:cNvSpPr txBox="1">
            <a:spLocks noChangeArrowheads="1"/>
          </p:cNvSpPr>
          <p:nvPr/>
        </p:nvSpPr>
        <p:spPr bwMode="auto">
          <a:xfrm>
            <a:off x="3379789" y="435133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3√5</a:t>
            </a:r>
          </a:p>
        </p:txBody>
      </p:sp>
      <p:sp>
        <p:nvSpPr>
          <p:cNvPr id="412693" name="AutoShape 21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2694" name="AutoShape 22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2695" name="AutoShape 23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696" name="AutoShape 24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697" name="Text Box 25"/>
          <p:cNvSpPr txBox="1">
            <a:spLocks noChangeArrowheads="1"/>
          </p:cNvSpPr>
          <p:nvPr/>
        </p:nvSpPr>
        <p:spPr bwMode="auto">
          <a:xfrm>
            <a:off x="3719514" y="5300663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2698" name="Text Box 26"/>
          <p:cNvSpPr txBox="1">
            <a:spLocks noChangeArrowheads="1"/>
          </p:cNvSpPr>
          <p:nvPr/>
        </p:nvSpPr>
        <p:spPr bwMode="auto">
          <a:xfrm>
            <a:off x="3359150" y="5300664"/>
            <a:ext cx="5689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2√7</a:t>
            </a:r>
          </a:p>
        </p:txBody>
      </p:sp>
    </p:spTree>
    <p:extLst>
      <p:ext uri="{BB962C8B-B14F-4D97-AF65-F5344CB8AC3E}">
        <p14:creationId xmlns:p14="http://schemas.microsoft.com/office/powerpoint/2010/main" val="16826259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2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2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2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2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2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2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2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2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2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2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2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2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2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2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2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2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2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2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2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2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2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2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2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2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2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2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2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2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2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2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2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2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2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2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2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2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2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2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12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2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2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12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2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2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5" grpId="0" animBg="1"/>
      <p:bldP spid="412678" grpId="0" animBg="1"/>
      <p:bldP spid="412679" grpId="0"/>
      <p:bldP spid="412680" grpId="0"/>
      <p:bldP spid="412681" grpId="0" animBg="1"/>
      <p:bldP spid="412684" grpId="0" animBg="1"/>
      <p:bldP spid="412685" grpId="0"/>
      <p:bldP spid="412686" grpId="0"/>
      <p:bldP spid="412687" grpId="0" animBg="1"/>
      <p:bldP spid="412690" grpId="0" animBg="1"/>
      <p:bldP spid="412691" grpId="0"/>
      <p:bldP spid="412692" grpId="0"/>
      <p:bldP spid="412693" grpId="0" animBg="1"/>
      <p:bldP spid="412696" grpId="0" animBg="1"/>
      <p:bldP spid="412697" grpId="0"/>
      <p:bldP spid="412698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AutoShape 2"/>
          <p:cNvSpPr>
            <a:spLocks noChangeArrowheads="1"/>
          </p:cNvSpPr>
          <p:nvPr/>
        </p:nvSpPr>
        <p:spPr bwMode="auto">
          <a:xfrm>
            <a:off x="2998788" y="436562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4723" name="AutoShape 3"/>
          <p:cNvCxnSpPr>
            <a:cxnSpLocks noChangeShapeType="1"/>
          </p:cNvCxnSpPr>
          <p:nvPr/>
        </p:nvCxnSpPr>
        <p:spPr bwMode="auto">
          <a:xfrm>
            <a:off x="3287714" y="43656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4724" name="AutoShape 4"/>
          <p:cNvCxnSpPr>
            <a:cxnSpLocks noChangeShapeType="1"/>
          </p:cNvCxnSpPr>
          <p:nvPr/>
        </p:nvCxnSpPr>
        <p:spPr bwMode="auto">
          <a:xfrm>
            <a:off x="3287714" y="50133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725" name="AutoShape 5"/>
          <p:cNvSpPr>
            <a:spLocks noChangeArrowheads="1"/>
          </p:cNvSpPr>
          <p:nvPr/>
        </p:nvSpPr>
        <p:spPr bwMode="auto">
          <a:xfrm>
            <a:off x="3216275" y="465296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4726" name="Text Box 6"/>
          <p:cNvSpPr txBox="1">
            <a:spLocks noChangeArrowheads="1"/>
          </p:cNvSpPr>
          <p:nvPr/>
        </p:nvSpPr>
        <p:spPr bwMode="auto">
          <a:xfrm>
            <a:off x="3698875" y="437991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4727" name="AutoShape 7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4728" name="AutoShape 8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4729" name="AutoShape 9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730" name="AutoShape 10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4731" name="Text Box 11"/>
          <p:cNvSpPr txBox="1">
            <a:spLocks noChangeArrowheads="1"/>
          </p:cNvSpPr>
          <p:nvPr/>
        </p:nvSpPr>
        <p:spPr bwMode="auto">
          <a:xfrm>
            <a:off x="3719514" y="3500438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4732" name="AutoShape 12"/>
          <p:cNvSpPr>
            <a:spLocks noChangeArrowheads="1"/>
          </p:cNvSpPr>
          <p:nvPr/>
        </p:nvSpPr>
        <p:spPr bwMode="auto">
          <a:xfrm>
            <a:off x="2998788" y="249237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4733" name="AutoShape 13"/>
          <p:cNvCxnSpPr>
            <a:cxnSpLocks noChangeShapeType="1"/>
          </p:cNvCxnSpPr>
          <p:nvPr/>
        </p:nvCxnSpPr>
        <p:spPr bwMode="auto">
          <a:xfrm>
            <a:off x="3287714" y="2492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4734" name="AutoShape 14"/>
          <p:cNvCxnSpPr>
            <a:cxnSpLocks noChangeShapeType="1"/>
          </p:cNvCxnSpPr>
          <p:nvPr/>
        </p:nvCxnSpPr>
        <p:spPr bwMode="auto">
          <a:xfrm>
            <a:off x="3287714" y="3140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735" name="AutoShape 15"/>
          <p:cNvSpPr>
            <a:spLocks noChangeArrowheads="1"/>
          </p:cNvSpPr>
          <p:nvPr/>
        </p:nvSpPr>
        <p:spPr bwMode="auto">
          <a:xfrm>
            <a:off x="3216275" y="2779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4736" name="Text Box 16"/>
          <p:cNvSpPr txBox="1">
            <a:spLocks noChangeArrowheads="1"/>
          </p:cNvSpPr>
          <p:nvPr/>
        </p:nvSpPr>
        <p:spPr bwMode="auto">
          <a:xfrm>
            <a:off x="3698875" y="250666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4737" name="AutoShape 17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4738" name="AutoShape 18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4739" name="AutoShape 19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740" name="AutoShape 20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4741" name="Text Box 21"/>
          <p:cNvSpPr txBox="1">
            <a:spLocks noChangeArrowheads="1"/>
          </p:cNvSpPr>
          <p:nvPr/>
        </p:nvSpPr>
        <p:spPr bwMode="auto">
          <a:xfrm>
            <a:off x="3719514" y="5300663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4742" name="Rectangle 22"/>
          <p:cNvSpPr>
            <a:spLocks noChangeArrowheads="1"/>
          </p:cNvSpPr>
          <p:nvPr/>
        </p:nvSpPr>
        <p:spPr bwMode="auto">
          <a:xfrm>
            <a:off x="1200150" y="476250"/>
            <a:ext cx="9144000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FFFFFF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3600" b="1" i="1">
                <a:solidFill>
                  <a:srgbClr val="FFFFFF"/>
                </a:solidFill>
                <a:latin typeface="Comic Sans MS" panose="030F0702030302020204" pitchFamily="66" charset="0"/>
              </a:rPr>
              <a:t>Расположите эти числа в порядке возрастания:</a:t>
            </a:r>
            <a:endParaRPr lang="ru-RU" altLang="ru-RU">
              <a:solidFill>
                <a:srgbClr val="CCECFF"/>
              </a:solidFill>
            </a:endParaRPr>
          </a:p>
        </p:txBody>
      </p:sp>
      <p:sp>
        <p:nvSpPr>
          <p:cNvPr id="414743" name="Text Box 23"/>
          <p:cNvSpPr txBox="1">
            <a:spLocks noChangeArrowheads="1"/>
          </p:cNvSpPr>
          <p:nvPr/>
        </p:nvSpPr>
        <p:spPr bwMode="auto">
          <a:xfrm>
            <a:off x="3432175" y="2492375"/>
            <a:ext cx="5689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2√7</a:t>
            </a:r>
          </a:p>
        </p:txBody>
      </p:sp>
      <p:sp>
        <p:nvSpPr>
          <p:cNvPr id="414744" name="Text Box 24"/>
          <p:cNvSpPr txBox="1">
            <a:spLocks noChangeArrowheads="1"/>
          </p:cNvSpPr>
          <p:nvPr/>
        </p:nvSpPr>
        <p:spPr bwMode="auto">
          <a:xfrm>
            <a:off x="3503614" y="3573464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3√5</a:t>
            </a:r>
          </a:p>
        </p:txBody>
      </p:sp>
      <p:sp>
        <p:nvSpPr>
          <p:cNvPr id="414745" name="Text Box 25"/>
          <p:cNvSpPr txBox="1">
            <a:spLocks noChangeArrowheads="1"/>
          </p:cNvSpPr>
          <p:nvPr/>
        </p:nvSpPr>
        <p:spPr bwMode="auto">
          <a:xfrm>
            <a:off x="3503614" y="4365625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4√3</a:t>
            </a:r>
            <a:endParaRPr lang="ru-RU" altLang="ru-RU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14746" name="Text Box 26"/>
          <p:cNvSpPr txBox="1">
            <a:spLocks noChangeArrowheads="1"/>
          </p:cNvSpPr>
          <p:nvPr/>
        </p:nvSpPr>
        <p:spPr bwMode="auto">
          <a:xfrm>
            <a:off x="3503614" y="537368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5√2</a:t>
            </a:r>
            <a:endParaRPr lang="ru-RU" altLang="ru-RU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0473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4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4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4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4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4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4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4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4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4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4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4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4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4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4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4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4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4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4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4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4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14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4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4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14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4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4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2" grpId="0" animBg="1"/>
      <p:bldP spid="414725" grpId="0" animBg="1"/>
      <p:bldP spid="414726" grpId="0"/>
      <p:bldP spid="414727" grpId="0" animBg="1"/>
      <p:bldP spid="414730" grpId="0" animBg="1"/>
      <p:bldP spid="414731" grpId="0"/>
      <p:bldP spid="414732" grpId="0" animBg="1"/>
      <p:bldP spid="414735" grpId="0" animBg="1"/>
      <p:bldP spid="414736" grpId="0"/>
      <p:bldP spid="414737" grpId="0" animBg="1"/>
      <p:bldP spid="414740" grpId="0" animBg="1"/>
      <p:bldP spid="414741" grpId="0"/>
      <p:bldP spid="414743" grpId="0"/>
      <p:bldP spid="414744" grpId="0"/>
      <p:bldP spid="414745" grpId="0"/>
      <p:bldP spid="414746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 algn="l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1. Сколько секунд в часе?</a:t>
            </a:r>
          </a:p>
        </p:txBody>
      </p:sp>
      <p:sp>
        <p:nvSpPr>
          <p:cNvPr id="41677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677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77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677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677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677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3600 </a:t>
            </a:r>
          </a:p>
        </p:txBody>
      </p:sp>
      <p:sp>
        <p:nvSpPr>
          <p:cNvPr id="41677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677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77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678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678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678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360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1678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1678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678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78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678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678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678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600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1679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679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79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679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679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679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679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1679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16798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16799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60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1680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6801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9018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67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7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16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167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167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167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78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16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167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167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167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167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167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167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167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79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167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167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167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167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77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167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167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167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167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78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6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167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167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167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79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16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16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16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16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16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6783"/>
                  </p:tgtEl>
                </p:cond>
              </p:nextCondLst>
            </p:seq>
          </p:childTnLst>
        </p:cTn>
      </p:par>
    </p:tnLst>
    <p:bldLst>
      <p:bldP spid="416776" grpId="0"/>
      <p:bldP spid="416776" grpId="1"/>
      <p:bldP spid="416782" grpId="0"/>
      <p:bldP spid="416784" grpId="0" animBg="1"/>
      <p:bldP spid="416787" grpId="0" animBg="1"/>
      <p:bldP spid="416788" grpId="0"/>
      <p:bldP spid="416789" grpId="0"/>
      <p:bldP spid="416789" grpId="1"/>
      <p:bldP spid="416790" grpId="0" animBg="1"/>
      <p:bldP spid="416793" grpId="0" animBg="1"/>
      <p:bldP spid="416799" grpId="0"/>
      <p:bldP spid="416799" grpId="1"/>
      <p:bldP spid="416800" grpId="0" animBg="1"/>
      <p:bldP spid="416800" grpId="1" animBg="1"/>
      <p:bldP spid="416801" grpId="0" animBg="1"/>
      <p:bldP spid="41680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08050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7. Какое значение имеет греческое слово «моно»?</a:t>
            </a:r>
          </a:p>
        </p:txBody>
      </p:sp>
      <p:sp>
        <p:nvSpPr>
          <p:cNvPr id="14029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029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29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29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один </a:t>
            </a:r>
          </a:p>
        </p:txBody>
      </p:sp>
      <p:sp>
        <p:nvSpPr>
          <p:cNvPr id="14029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029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29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30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030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два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030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4030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030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30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30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030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030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много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031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031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31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31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031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031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031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4031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4031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мало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031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032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032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1196503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0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3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0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30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0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31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0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29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40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30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03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31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0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40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40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40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0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303"/>
                  </p:tgtEl>
                </p:cond>
              </p:nextCondLst>
            </p:seq>
          </p:childTnLst>
        </p:cTn>
      </p:par>
    </p:tnLst>
    <p:bldLst>
      <p:bldP spid="140296" grpId="0"/>
      <p:bldP spid="140296" grpId="1"/>
      <p:bldP spid="140297" grpId="0" animBg="1"/>
      <p:bldP spid="140300" grpId="0" animBg="1"/>
      <p:bldP spid="140301" grpId="0"/>
      <p:bldP spid="140302" grpId="0"/>
      <p:bldP spid="140302" grpId="1"/>
      <p:bldP spid="140309" grpId="0"/>
      <p:bldP spid="140310" grpId="0" animBg="1"/>
      <p:bldP spid="140313" grpId="0" animBg="1"/>
      <p:bldP spid="140318" grpId="0"/>
      <p:bldP spid="140318" grpId="1"/>
      <p:bldP spid="140319" grpId="0" animBg="1"/>
      <p:bldP spid="140319" grpId="1" animBg="1"/>
      <p:bldP spid="140320" grpId="0" animBg="1"/>
      <p:bldP spid="140320" grpId="1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8748713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2. Что означает в переводе с французского слово «кило»? </a:t>
            </a:r>
          </a:p>
        </p:txBody>
      </p:sp>
      <p:sp>
        <p:nvSpPr>
          <p:cNvPr id="41881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882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882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882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882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882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</a:t>
            </a:r>
          </a:p>
        </p:txBody>
      </p:sp>
      <p:sp>
        <p:nvSpPr>
          <p:cNvPr id="41882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882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882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882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882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883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1883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1883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883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883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883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883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1883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1883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1883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884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884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884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884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1884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1884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1884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много</a:t>
            </a:r>
            <a:endParaRPr lang="ru-RU" altLang="ru-RU" sz="3200">
              <a:solidFill>
                <a:srgbClr val="FFFFFF"/>
              </a:solidFill>
            </a:endParaRPr>
          </a:p>
        </p:txBody>
      </p:sp>
      <p:sp>
        <p:nvSpPr>
          <p:cNvPr id="41884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884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884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311868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188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884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18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188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188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188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88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188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188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188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188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188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884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188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188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188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188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882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188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188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883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188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188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188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188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884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188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18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18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18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188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8831"/>
                  </p:tgtEl>
                </p:cond>
              </p:nextCondLst>
            </p:seq>
          </p:childTnLst>
        </p:cTn>
      </p:par>
    </p:tnLst>
    <p:bldLst>
      <p:bldP spid="418819" grpId="0" animBg="1"/>
      <p:bldP spid="418822" grpId="0" animBg="1"/>
      <p:bldP spid="418823" grpId="0"/>
      <p:bldP spid="418824" grpId="0"/>
      <p:bldP spid="418824" grpId="1"/>
      <p:bldP spid="418825" grpId="0" animBg="1"/>
      <p:bldP spid="418828" grpId="0" animBg="1"/>
      <p:bldP spid="418829" grpId="0"/>
      <p:bldP spid="418830" grpId="0"/>
      <p:bldP spid="418830" grpId="1"/>
      <p:bldP spid="418837" grpId="0"/>
      <p:bldP spid="418837" grpId="1"/>
      <p:bldP spid="418846" grpId="0"/>
      <p:bldP spid="418847" grpId="0" animBg="1"/>
      <p:bldP spid="418847" grpId="1" animBg="1"/>
      <p:bldP spid="418848" grpId="0" animBg="1"/>
      <p:bldP spid="418848" grpId="1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3. Как расшифровывается буквосочетание НОД ?</a:t>
            </a:r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2086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086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086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087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087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087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959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6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наибольший общий делитель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2087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087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087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087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087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087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1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наименьший общий делитель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2087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2088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088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088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088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088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088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</a:t>
            </a:r>
            <a:r>
              <a:rPr lang="ru-RU" altLang="ru-RU" sz="2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наш общий друг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088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088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088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088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089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089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089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2089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2089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20895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нет обратной дороги</a:t>
            </a:r>
            <a:endParaRPr lang="ru-RU" altLang="ru-RU" sz="2000">
              <a:solidFill>
                <a:srgbClr val="FFFFFF"/>
              </a:solidFill>
            </a:endParaRPr>
          </a:p>
        </p:txBody>
      </p:sp>
      <p:sp>
        <p:nvSpPr>
          <p:cNvPr id="42089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0897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346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208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89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208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208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208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208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87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208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89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208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208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87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208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208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208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208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88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0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208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208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208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89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208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20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20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20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208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879"/>
                  </p:tgtEl>
                </p:cond>
              </p:nextCondLst>
            </p:seq>
          </p:childTnLst>
        </p:cTn>
      </p:par>
    </p:tnLst>
    <p:bldLst>
      <p:bldP spid="420872" grpId="0"/>
      <p:bldP spid="420872" grpId="1"/>
      <p:bldP spid="420878" grpId="0"/>
      <p:bldP spid="420880" grpId="0" animBg="1"/>
      <p:bldP spid="420883" grpId="0" animBg="1"/>
      <p:bldP spid="420884" grpId="0"/>
      <p:bldP spid="420885" grpId="0"/>
      <p:bldP spid="420885" grpId="1"/>
      <p:bldP spid="420886" grpId="0" animBg="1"/>
      <p:bldP spid="420889" grpId="0" animBg="1"/>
      <p:bldP spid="420895" grpId="0"/>
      <p:bldP spid="420895" grpId="1"/>
      <p:bldP spid="420896" grpId="0" animBg="1"/>
      <p:bldP spid="420896" grpId="1" animBg="1"/>
      <p:bldP spid="420897" grpId="0" animBg="1"/>
      <p:bldP spid="420897" grpId="1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4. Назовите слово, которое не характеризует понятие многочлен?</a:t>
            </a:r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2291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291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291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291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291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292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степень </a:t>
            </a:r>
          </a:p>
        </p:txBody>
      </p:sp>
      <p:sp>
        <p:nvSpPr>
          <p:cNvPr id="42292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292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292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292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292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292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коэффициент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2292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2292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292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293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293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293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293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переменная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293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293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293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293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293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293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294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2294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2294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равенство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294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294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294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229488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229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293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229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229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229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229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29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229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229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229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229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229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229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229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229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294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22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229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229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229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292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229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229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229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229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29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229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229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229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229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294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29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22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22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22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22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2927"/>
                  </p:tgtEl>
                </p:cond>
              </p:nextCondLst>
            </p:seq>
          </p:childTnLst>
        </p:cTn>
      </p:par>
    </p:tnLst>
    <p:bldLst>
      <p:bldP spid="422915" grpId="0" animBg="1"/>
      <p:bldP spid="422918" grpId="0" animBg="1"/>
      <p:bldP spid="422919" grpId="0"/>
      <p:bldP spid="422920" grpId="0"/>
      <p:bldP spid="422920" grpId="1"/>
      <p:bldP spid="422921" grpId="0" animBg="1"/>
      <p:bldP spid="422924" grpId="0" animBg="1"/>
      <p:bldP spid="422925" grpId="0"/>
      <p:bldP spid="422926" grpId="0"/>
      <p:bldP spid="422926" grpId="1"/>
      <p:bldP spid="422933" grpId="0"/>
      <p:bldP spid="422942" grpId="0"/>
      <p:bldP spid="422942" grpId="1"/>
      <p:bldP spid="422943" grpId="0" animBg="1"/>
      <p:bldP spid="422943" grpId="1" animBg="1"/>
      <p:bldP spid="422944" grpId="0" animBg="1"/>
      <p:bldP spid="422944" grpId="1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125538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5. Какое из чисел является наименьшим простым числом?</a:t>
            </a:r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2496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496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496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496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496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496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1 </a:t>
            </a:r>
          </a:p>
        </p:txBody>
      </p:sp>
      <p:sp>
        <p:nvSpPr>
          <p:cNvPr id="42496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497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497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497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497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497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2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2497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2497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497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497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497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498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498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3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2498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498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498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498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498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498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498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2498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24990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24991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42499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4993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679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249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498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249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249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249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249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497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24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249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249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249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249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249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249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249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498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249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249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249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249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496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249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249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498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4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249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249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249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499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24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24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24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24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24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4975"/>
                  </p:tgtEl>
                </p:cond>
              </p:nextCondLst>
            </p:seq>
          </p:childTnLst>
        </p:cTn>
      </p:par>
    </p:tnLst>
    <p:bldLst>
      <p:bldP spid="424968" grpId="0"/>
      <p:bldP spid="424974" grpId="0"/>
      <p:bldP spid="424974" grpId="1"/>
      <p:bldP spid="424976" grpId="0" animBg="1"/>
      <p:bldP spid="424979" grpId="0" animBg="1"/>
      <p:bldP spid="424980" grpId="0"/>
      <p:bldP spid="424981" grpId="0"/>
      <p:bldP spid="424981" grpId="1"/>
      <p:bldP spid="424982" grpId="0" animBg="1"/>
      <p:bldP spid="424985" grpId="0" animBg="1"/>
      <p:bldP spid="424991" grpId="0"/>
      <p:bldP spid="424991" grpId="1"/>
      <p:bldP spid="424992" grpId="0" animBg="1"/>
      <p:bldP spid="424992" grpId="1" animBg="1"/>
      <p:bldP spid="424993" grpId="0" animBg="1"/>
      <p:bldP spid="424993" grpId="1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27011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427012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7013" name="AutoShape 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427014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221494331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7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427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270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2" grpId="0" animBg="1"/>
      <p:bldP spid="427012" grpId="1" animBg="1"/>
      <p:bldP spid="427013" grpId="0" animBg="1"/>
      <p:bldP spid="427014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28035" name="Text Box 3"/>
          <p:cNvSpPr txBox="1">
            <a:spLocks noChangeArrowheads="1"/>
          </p:cNvSpPr>
          <p:nvPr/>
        </p:nvSpPr>
        <p:spPr bwMode="auto">
          <a:xfrm>
            <a:off x="2279651" y="3573464"/>
            <a:ext cx="734536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2000" b="1" i="1">
                <a:solidFill>
                  <a:srgbClr val="FF33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428036" name="AutoShape 4"/>
          <p:cNvSpPr>
            <a:spLocks noChangeArrowheads="1"/>
          </p:cNvSpPr>
          <p:nvPr/>
        </p:nvSpPr>
        <p:spPr bwMode="auto">
          <a:xfrm>
            <a:off x="4151314" y="3141664"/>
            <a:ext cx="3959225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8037" name="AutoShape 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328026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1365065919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8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428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280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036" grpId="0" animBg="1"/>
      <p:bldP spid="428036" grpId="1" animBg="1"/>
      <p:bldP spid="428037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6. Угол в 1,5° рассматривается в лупу с четырехкратным увеличением? Какой величины покажется угол?</a:t>
            </a:r>
          </a:p>
        </p:txBody>
      </p:sp>
      <p:sp>
        <p:nvSpPr>
          <p:cNvPr id="42905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906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906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906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906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9064" name="Text Box 8"/>
          <p:cNvSpPr txBox="1">
            <a:spLocks noChangeArrowheads="1"/>
          </p:cNvSpPr>
          <p:nvPr/>
        </p:nvSpPr>
        <p:spPr bwMode="auto">
          <a:xfrm>
            <a:off x="2208214" y="3141663"/>
            <a:ext cx="36909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</a:t>
            </a:r>
            <a:r>
              <a:rPr lang="ru-RU" altLang="ru-RU" sz="3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°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2906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906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906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906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906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9070" name="Text Box 14"/>
          <p:cNvSpPr txBox="1">
            <a:spLocks noChangeArrowheads="1"/>
          </p:cNvSpPr>
          <p:nvPr/>
        </p:nvSpPr>
        <p:spPr bwMode="auto">
          <a:xfrm>
            <a:off x="6527801" y="3141663"/>
            <a:ext cx="37687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1,5</a:t>
            </a:r>
            <a:r>
              <a:rPr lang="ru-RU" altLang="ru-RU" sz="3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°</a:t>
            </a:r>
          </a:p>
        </p:txBody>
      </p:sp>
      <p:sp>
        <p:nvSpPr>
          <p:cNvPr id="42907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2907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907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907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907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907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2907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3</a:t>
            </a:r>
            <a:r>
              <a:rPr lang="ru-RU" altLang="ru-RU" sz="3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°</a:t>
            </a:r>
          </a:p>
        </p:txBody>
      </p:sp>
      <p:sp>
        <p:nvSpPr>
          <p:cNvPr id="42907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2907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908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908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908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908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2908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2908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29086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29087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4</a:t>
            </a:r>
            <a:r>
              <a:rPr lang="ru-RU" altLang="ru-RU" sz="3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°</a:t>
            </a:r>
            <a:r>
              <a:rPr lang="ru-RU" altLang="ru-RU" sz="28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2908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29089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088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29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908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29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907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29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290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290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908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29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290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290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290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906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29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290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290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290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907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9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29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29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290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908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290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29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29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29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29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9071"/>
                  </p:tgtEl>
                </p:cond>
              </p:nextCondLst>
            </p:seq>
          </p:childTnLst>
        </p:cTn>
      </p:par>
    </p:tnLst>
    <p:bldLst>
      <p:bldP spid="429064" grpId="0"/>
      <p:bldP spid="429070" grpId="0"/>
      <p:bldP spid="429070" grpId="1"/>
      <p:bldP spid="429072" grpId="0" animBg="1"/>
      <p:bldP spid="429075" grpId="0" animBg="1"/>
      <p:bldP spid="429076" grpId="0"/>
      <p:bldP spid="429077" grpId="0"/>
      <p:bldP spid="429077" grpId="1"/>
      <p:bldP spid="429078" grpId="0" animBg="1"/>
      <p:bldP spid="429081" grpId="0" animBg="1"/>
      <p:bldP spid="429087" grpId="0"/>
      <p:bldP spid="429087" grpId="1"/>
      <p:bldP spid="429088" grpId="0" animBg="1"/>
      <p:bldP spid="429088" grpId="1" animBg="1"/>
      <p:bldP spid="429089" grpId="0" animBg="1"/>
      <p:bldP spid="429089" grpId="1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7. Центром окружности, описанной около треугольника, является точка пересечения …</a:t>
            </a:r>
          </a:p>
        </p:txBody>
      </p:sp>
      <p:sp>
        <p:nvSpPr>
          <p:cNvPr id="43110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110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110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111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111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111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серед.перп-ров</a:t>
            </a:r>
          </a:p>
        </p:txBody>
      </p:sp>
      <p:sp>
        <p:nvSpPr>
          <p:cNvPr id="43111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111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111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111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111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111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биссектрис </a:t>
            </a:r>
          </a:p>
        </p:txBody>
      </p:sp>
      <p:sp>
        <p:nvSpPr>
          <p:cNvPr id="43111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3112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112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112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112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112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112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медиан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3112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112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112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112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113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113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113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3113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3113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31135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высот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3113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1137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7470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1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113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31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31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31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31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11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31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31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31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311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31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31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31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31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113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31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31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31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31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11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31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31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31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311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11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31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31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31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31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113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31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3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31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31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31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1119"/>
                  </p:tgtEl>
                </p:cond>
              </p:nextCondLst>
            </p:seq>
          </p:childTnLst>
        </p:cTn>
      </p:par>
    </p:tnLst>
    <p:bldLst>
      <p:bldP spid="431112" grpId="0"/>
      <p:bldP spid="431112" grpId="1"/>
      <p:bldP spid="431118" grpId="0"/>
      <p:bldP spid="431120" grpId="0" animBg="1"/>
      <p:bldP spid="431123" grpId="0" animBg="1"/>
      <p:bldP spid="431124" grpId="0"/>
      <p:bldP spid="431125" grpId="0"/>
      <p:bldP spid="431125" grpId="1"/>
      <p:bldP spid="431126" grpId="0" animBg="1"/>
      <p:bldP spid="431129" grpId="0" animBg="1"/>
      <p:bldP spid="431135" grpId="0"/>
      <p:bldP spid="431135" grpId="1"/>
      <p:bldP spid="431136" grpId="0" animBg="1"/>
      <p:bldP spid="431136" grpId="1" animBg="1"/>
      <p:bldP spid="431137" grpId="0" animBg="1"/>
      <p:bldP spid="431137" grpId="1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551238" y="1052513"/>
            <a:ext cx="8640762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8. Какую часть числа называют  «промилле»?</a:t>
            </a:r>
            <a:r>
              <a:rPr lang="ru-RU" altLang="ru-RU" sz="48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3315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315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315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315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315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316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восьмую </a:t>
            </a:r>
          </a:p>
        </p:txBody>
      </p:sp>
      <p:sp>
        <p:nvSpPr>
          <p:cNvPr id="43316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316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316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316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316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316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десятую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316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3316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316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317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317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317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317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сотую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3317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317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317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317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317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317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318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3318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3318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тысячную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318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318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318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0664901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3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317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33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331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331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331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316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33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331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33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331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33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33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33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33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318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33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331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331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331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316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33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331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331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331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317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33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33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33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33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318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33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33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33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33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33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3167"/>
                  </p:tgtEl>
                </p:cond>
              </p:nextCondLst>
            </p:seq>
          </p:childTnLst>
        </p:cTn>
      </p:par>
    </p:tnLst>
    <p:bldLst>
      <p:bldP spid="433155" grpId="0" animBg="1"/>
      <p:bldP spid="433158" grpId="0" animBg="1"/>
      <p:bldP spid="433159" grpId="0"/>
      <p:bldP spid="433160" grpId="0"/>
      <p:bldP spid="433160" grpId="1"/>
      <p:bldP spid="433161" grpId="0" animBg="1"/>
      <p:bldP spid="433164" grpId="0" animBg="1"/>
      <p:bldP spid="433165" grpId="0"/>
      <p:bldP spid="433166" grpId="0"/>
      <p:bldP spid="433166" grpId="1"/>
      <p:bldP spid="433173" grpId="0"/>
      <p:bldP spid="433182" grpId="0"/>
      <p:bldP spid="433182" grpId="1"/>
      <p:bldP spid="433183" grpId="0" animBg="1"/>
      <p:bldP spid="433183" grpId="1" animBg="1"/>
      <p:bldP spid="433184" grpId="0" animBg="1"/>
      <p:bldP spid="433184" grpId="1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</a:t>
            </a:r>
            <a:r>
              <a:rPr lang="en-US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9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. В каком отношении делятся точкой пересечения медианы треугольника, считая от его вершины?</a:t>
            </a:r>
          </a:p>
        </p:txBody>
      </p:sp>
      <p:sp>
        <p:nvSpPr>
          <p:cNvPr id="43520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520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520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520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520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520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3:1</a:t>
            </a:r>
          </a:p>
        </p:txBody>
      </p:sp>
      <p:sp>
        <p:nvSpPr>
          <p:cNvPr id="43520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521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521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521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521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521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3:2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3521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3521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521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521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521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522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522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2:1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3522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522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522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522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522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522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522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3522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3523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1:2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523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523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523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5102231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5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2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352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35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35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35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352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35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352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352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352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35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352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352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352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0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35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352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352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352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2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35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35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35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352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3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352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35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35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35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35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5215"/>
                  </p:tgtEl>
                </p:cond>
              </p:nextCondLst>
            </p:seq>
          </p:childTnLst>
        </p:cTn>
      </p:par>
    </p:tnLst>
    <p:bldLst>
      <p:bldP spid="435203" grpId="0" animBg="1"/>
      <p:bldP spid="435206" grpId="0" animBg="1"/>
      <p:bldP spid="435207" grpId="0"/>
      <p:bldP spid="435208" grpId="0"/>
      <p:bldP spid="435208" grpId="1"/>
      <p:bldP spid="435209" grpId="0" animBg="1"/>
      <p:bldP spid="435212" grpId="0" animBg="1"/>
      <p:bldP spid="435213" grpId="0"/>
      <p:bldP spid="435214" grpId="0"/>
      <p:bldP spid="435214" grpId="1"/>
      <p:bldP spid="435221" grpId="0"/>
      <p:bldP spid="435221" grpId="1"/>
      <p:bldP spid="435230" grpId="0"/>
      <p:bldP spid="435231" grpId="0" animBg="1"/>
      <p:bldP spid="435231" grpId="1" animBg="1"/>
      <p:bldP spid="435232" grpId="0" animBg="1"/>
      <p:bldP spid="43523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7651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8. В каких четвертях расположен график функции           ? </a:t>
            </a:r>
          </a:p>
        </p:txBody>
      </p:sp>
      <p:sp>
        <p:nvSpPr>
          <p:cNvPr id="14233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234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34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234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III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4234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234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34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234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234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235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II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235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4235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235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35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235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235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II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IV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235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235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36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236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236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236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236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4236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4236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III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IV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236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236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2369" name="AutoShape 3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graphicFrame>
        <p:nvGraphicFramePr>
          <p:cNvPr id="142370" name="Object 34"/>
          <p:cNvGraphicFramePr>
            <a:graphicFrameLocks noChangeAspect="1"/>
          </p:cNvGraphicFramePr>
          <p:nvPr/>
        </p:nvGraphicFramePr>
        <p:xfrm>
          <a:off x="7608888" y="1557338"/>
          <a:ext cx="1655762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5" imgW="520560" imgH="393480" progId="Equation.3">
                  <p:embed/>
                </p:oleObj>
              </mc:Choice>
              <mc:Fallback>
                <p:oleObj name="Формула" r:id="rId5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8888" y="1557338"/>
                        <a:ext cx="1655762" cy="125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2035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2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36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2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35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2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42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2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423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2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36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2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34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42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35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2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42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42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42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36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2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42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42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42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2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351"/>
                  </p:tgtEl>
                </p:cond>
              </p:nextCondLst>
            </p:seq>
          </p:childTnLst>
        </p:cTn>
      </p:par>
    </p:tnLst>
    <p:bldLst>
      <p:bldP spid="142344" grpId="0"/>
      <p:bldP spid="142345" grpId="0" animBg="1"/>
      <p:bldP spid="142348" grpId="0" animBg="1"/>
      <p:bldP spid="142349" grpId="0"/>
      <p:bldP spid="142350" grpId="0"/>
      <p:bldP spid="142350" grpId="1"/>
      <p:bldP spid="142357" grpId="0"/>
      <p:bldP spid="142357" grpId="1"/>
      <p:bldP spid="142358" grpId="0" animBg="1"/>
      <p:bldP spid="142361" grpId="0" animBg="1"/>
      <p:bldP spid="142366" grpId="0"/>
      <p:bldP spid="142366" grpId="1"/>
      <p:bldP spid="142367" grpId="0" animBg="1"/>
      <p:bldP spid="142367" grpId="1" animBg="1"/>
      <p:bldP spid="142368" grpId="0" animBg="1"/>
      <p:bldP spid="142368" grpId="1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10. Число, к которому стремится бесконечный сходящийся ряд называется…</a:t>
            </a:r>
          </a:p>
        </p:txBody>
      </p:sp>
      <p:sp>
        <p:nvSpPr>
          <p:cNvPr id="43725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725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725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725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725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725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финиш </a:t>
            </a:r>
          </a:p>
        </p:txBody>
      </p:sp>
      <p:sp>
        <p:nvSpPr>
          <p:cNvPr id="43725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725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725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726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726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726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предел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726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3726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726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726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726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726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3726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край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3727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3727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727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727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727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727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3727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3727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37278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37279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бесконечность</a:t>
            </a:r>
            <a:r>
              <a:rPr lang="ru-RU" altLang="ru-RU" sz="32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3728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7281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33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37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7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37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6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37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372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37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372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37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37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7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37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372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372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372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5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37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37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37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372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6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372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37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37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372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7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37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37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37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37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37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7263"/>
                  </p:tgtEl>
                </p:cond>
              </p:nextCondLst>
            </p:seq>
          </p:childTnLst>
        </p:cTn>
      </p:par>
    </p:tnLst>
    <p:bldLst>
      <p:bldP spid="437256" grpId="0"/>
      <p:bldP spid="437262" grpId="0"/>
      <p:bldP spid="437262" grpId="1"/>
      <p:bldP spid="437264" grpId="0" animBg="1"/>
      <p:bldP spid="437267" grpId="0" animBg="1"/>
      <p:bldP spid="437268" grpId="0"/>
      <p:bldP spid="437269" grpId="0"/>
      <p:bldP spid="437269" grpId="1"/>
      <p:bldP spid="437270" grpId="0" animBg="1"/>
      <p:bldP spid="437273" grpId="0" animBg="1"/>
      <p:bldP spid="437279" grpId="0"/>
      <p:bldP spid="437279" grpId="1"/>
      <p:bldP spid="437280" grpId="0" animBg="1"/>
      <p:bldP spid="437280" grpId="1" animBg="1"/>
      <p:bldP spid="437281" grpId="0" animBg="1"/>
      <p:bldP spid="437281" grpId="1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39299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439300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39301" name="AutoShape 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439302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3311234869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439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300" grpId="0" animBg="1"/>
      <p:bldP spid="439300" grpId="1" animBg="1"/>
      <p:bldP spid="439301" grpId="0" animBg="1"/>
      <p:bldP spid="439302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11. Что такое «лемма»?</a:t>
            </a:r>
          </a:p>
        </p:txBody>
      </p:sp>
      <p:sp>
        <p:nvSpPr>
          <p:cNvPr id="44032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032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032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032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032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032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теорема-признак</a:t>
            </a:r>
          </a:p>
        </p:txBody>
      </p:sp>
      <p:sp>
        <p:nvSpPr>
          <p:cNvPr id="44032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033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033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033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033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0334" name="Text Box 14"/>
          <p:cNvSpPr txBox="1">
            <a:spLocks noChangeArrowheads="1"/>
          </p:cNvSpPr>
          <p:nvPr/>
        </p:nvSpPr>
        <p:spPr bwMode="auto">
          <a:xfrm>
            <a:off x="6527800" y="3141664"/>
            <a:ext cx="3816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теорема-свойство</a:t>
            </a:r>
            <a:endParaRPr lang="ru-RU" altLang="ru-RU" sz="2800">
              <a:solidFill>
                <a:srgbClr val="FFFFFF"/>
              </a:solidFill>
            </a:endParaRPr>
          </a:p>
        </p:txBody>
      </p:sp>
      <p:sp>
        <p:nvSpPr>
          <p:cNvPr id="44033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4033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033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033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033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034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034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7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вспомогат.теорема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034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034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034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034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034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034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034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4034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4035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4067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7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теорема-следст.</a:t>
            </a:r>
            <a:endParaRPr lang="ru-RU" altLang="ru-RU" sz="2700">
              <a:solidFill>
                <a:srgbClr val="FFFFFF"/>
              </a:solidFill>
            </a:endParaRPr>
          </a:p>
        </p:txBody>
      </p:sp>
      <p:sp>
        <p:nvSpPr>
          <p:cNvPr id="44035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035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035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6213089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0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4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403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403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403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403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40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403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403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403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403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40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40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40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403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40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40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403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2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403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403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403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403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4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40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403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403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403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5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403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40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40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403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40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35"/>
                  </p:tgtEl>
                </p:cond>
              </p:nextCondLst>
            </p:seq>
          </p:childTnLst>
        </p:cTn>
      </p:par>
    </p:tnLst>
    <p:bldLst>
      <p:bldP spid="440323" grpId="0" animBg="1"/>
      <p:bldP spid="440326" grpId="0" animBg="1"/>
      <p:bldP spid="440327" grpId="0"/>
      <p:bldP spid="440328" grpId="0"/>
      <p:bldP spid="440328" grpId="1"/>
      <p:bldP spid="440329" grpId="0" animBg="1"/>
      <p:bldP spid="440332" grpId="0" animBg="1"/>
      <p:bldP spid="440333" grpId="0"/>
      <p:bldP spid="440334" grpId="0"/>
      <p:bldP spid="440334" grpId="1"/>
      <p:bldP spid="440341" grpId="0"/>
      <p:bldP spid="440341" grpId="1"/>
      <p:bldP spid="440350" grpId="0"/>
      <p:bldP spid="440351" grpId="0" animBg="1"/>
      <p:bldP spid="440351" grpId="1" animBg="1"/>
      <p:bldP spid="440352" grpId="0" animBg="1"/>
      <p:bldP spid="440352" grpId="1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12. Корень из произведения двух чисел называется  …</a:t>
            </a:r>
          </a:p>
        </p:txBody>
      </p:sp>
      <p:sp>
        <p:nvSpPr>
          <p:cNvPr id="44237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237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237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237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237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237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887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сред.геометрическим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4237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237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237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238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238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238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889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сред.алгебраическим</a:t>
            </a:r>
            <a:endParaRPr lang="ru-RU" altLang="ru-RU" sz="32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238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4238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238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238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238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238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238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сред.арифметическим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4239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239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239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239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239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239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239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4239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42398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42399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4067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сред.аналитическим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4240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2401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774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2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23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42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42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42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42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238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42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423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423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423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423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423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423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423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239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42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423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423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423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237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2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42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42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423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238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423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42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42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423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239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42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42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42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42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42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2383"/>
                  </p:tgtEl>
                </p:cond>
              </p:nextCondLst>
            </p:seq>
          </p:childTnLst>
        </p:cTn>
      </p:par>
    </p:tnLst>
    <p:bldLst>
      <p:bldP spid="442376" grpId="0"/>
      <p:bldP spid="442376" grpId="1"/>
      <p:bldP spid="442382" grpId="0"/>
      <p:bldP spid="442384" grpId="0" animBg="1"/>
      <p:bldP spid="442387" grpId="0" animBg="1"/>
      <p:bldP spid="442388" grpId="0"/>
      <p:bldP spid="442389" grpId="0"/>
      <p:bldP spid="442389" grpId="1"/>
      <p:bldP spid="442390" grpId="0" animBg="1"/>
      <p:bldP spid="442393" grpId="0" animBg="1"/>
      <p:bldP spid="442399" grpId="0"/>
      <p:bldP spid="442399" grpId="1"/>
      <p:bldP spid="442400" grpId="0" animBg="1"/>
      <p:bldP spid="442400" grpId="1" animBg="1"/>
      <p:bldP spid="442401" grpId="0" animBg="1"/>
      <p:bldP spid="442401" grpId="1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13. Это понятие в переводе с греческого означает «натянутая тетива».</a:t>
            </a:r>
          </a:p>
        </p:txBody>
      </p:sp>
      <p:sp>
        <p:nvSpPr>
          <p:cNvPr id="44441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442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442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442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442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442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медиана </a:t>
            </a:r>
          </a:p>
        </p:txBody>
      </p:sp>
      <p:sp>
        <p:nvSpPr>
          <p:cNvPr id="44442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442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442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442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442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443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биссектриса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4443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4443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443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443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443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443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443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диагональ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443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443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444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444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444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444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444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4444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4444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гипотенуза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444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444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444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7409199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4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444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444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444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444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444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44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444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444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444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444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444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44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44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444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444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444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444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444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444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442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44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444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444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444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443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44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444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444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444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444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444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44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44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44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44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4431"/>
                  </p:tgtEl>
                </p:cond>
              </p:nextCondLst>
            </p:seq>
          </p:childTnLst>
        </p:cTn>
      </p:par>
    </p:tnLst>
    <p:bldLst>
      <p:bldP spid="444419" grpId="0" animBg="1"/>
      <p:bldP spid="444422" grpId="0" animBg="1"/>
      <p:bldP spid="444423" grpId="0"/>
      <p:bldP spid="444424" grpId="0"/>
      <p:bldP spid="444424" grpId="1"/>
      <p:bldP spid="444425" grpId="0" animBg="1"/>
      <p:bldP spid="444428" grpId="0" animBg="1"/>
      <p:bldP spid="444429" grpId="0"/>
      <p:bldP spid="444430" grpId="0"/>
      <p:bldP spid="444430" grpId="1"/>
      <p:bldP spid="444437" grpId="0"/>
      <p:bldP spid="444446" grpId="0"/>
      <p:bldP spid="444446" grpId="1"/>
      <p:bldP spid="444447" grpId="0" animBg="1"/>
      <p:bldP spid="444447" grpId="1" animBg="1"/>
      <p:bldP spid="444448" grpId="0" animBg="1"/>
      <p:bldP spid="444448" grpId="1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324975" cy="1728787"/>
          </a:xfrm>
        </p:spPr>
        <p:txBody>
          <a:bodyPr/>
          <a:lstStyle/>
          <a:p>
            <a:pPr marL="838200" indent="-838200"/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2800" b="1" i="1">
                <a:solidFill>
                  <a:schemeClr val="tx1"/>
                </a:solidFill>
                <a:latin typeface="Comic Sans MS" panose="030F0702030302020204" pitchFamily="66" charset="0"/>
              </a:rPr>
              <a:t>	14. Каково взаимное расположение прямых, одна из которых лежит в плоскости, а другая пересекает эту плоскость в точке, не принадлежащей первой прямой?</a:t>
            </a:r>
          </a:p>
        </p:txBody>
      </p:sp>
      <p:sp>
        <p:nvSpPr>
          <p:cNvPr id="44646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646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646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647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647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647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пересекаются </a:t>
            </a:r>
          </a:p>
        </p:txBody>
      </p:sp>
      <p:sp>
        <p:nvSpPr>
          <p:cNvPr id="44647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647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647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647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647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647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совпадают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647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4648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648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648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648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648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648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скрещиваются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4648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648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648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648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649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649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649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4649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46494" name="Text Box 30"/>
          <p:cNvSpPr txBox="1">
            <a:spLocks noChangeArrowheads="1"/>
          </p:cNvSpPr>
          <p:nvPr/>
        </p:nvSpPr>
        <p:spPr bwMode="auto">
          <a:xfrm>
            <a:off x="6600825" y="4365625"/>
            <a:ext cx="3887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9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параллельны</a:t>
            </a:r>
            <a:endParaRPr lang="ru-RU" altLang="ru-RU" sz="2800">
              <a:solidFill>
                <a:srgbClr val="FFFFFF"/>
              </a:solidFill>
            </a:endParaRPr>
          </a:p>
        </p:txBody>
      </p:sp>
      <p:sp>
        <p:nvSpPr>
          <p:cNvPr id="44649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649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649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1531035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6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49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464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4464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4464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4464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47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46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46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46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464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46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4464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4464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4464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49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46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4464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4464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4464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47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46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4464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4464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4464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48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46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446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446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4464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49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464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46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446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46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4464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479"/>
                  </p:tgtEl>
                </p:cond>
              </p:nextCondLst>
            </p:seq>
          </p:childTnLst>
        </p:cTn>
      </p:par>
    </p:tnLst>
    <p:bldLst>
      <p:bldP spid="446467" grpId="0" animBg="1"/>
      <p:bldP spid="446470" grpId="0" animBg="1"/>
      <p:bldP spid="446471" grpId="0"/>
      <p:bldP spid="446472" grpId="0"/>
      <p:bldP spid="446472" grpId="1"/>
      <p:bldP spid="446473" grpId="0" animBg="1"/>
      <p:bldP spid="446476" grpId="0" animBg="1"/>
      <p:bldP spid="446477" grpId="0"/>
      <p:bldP spid="446478" grpId="0"/>
      <p:bldP spid="446478" grpId="1"/>
      <p:bldP spid="446485" grpId="0"/>
      <p:bldP spid="446485" grpId="1"/>
      <p:bldP spid="446494" grpId="0"/>
      <p:bldP spid="446495" grpId="0" animBg="1"/>
      <p:bldP spid="446495" grpId="1" animBg="1"/>
      <p:bldP spid="446496" grpId="0" animBg="1"/>
      <p:bldP spid="446496" grpId="1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2800" b="1" i="1">
                <a:solidFill>
                  <a:schemeClr val="tx1"/>
                </a:solidFill>
                <a:latin typeface="Comic Sans MS" panose="030F0702030302020204" pitchFamily="66" charset="0"/>
              </a:rPr>
              <a:t>15. Этому родоначальнику греческой философии и науки приписывают открытия о равенстве вертикальных углов и углов при основании равнобедренного треугольника.</a:t>
            </a:r>
            <a:r>
              <a:rPr lang="ru-RU" altLang="ru-RU" sz="2400" b="1" i="1">
                <a:solidFill>
                  <a:schemeClr val="tx1"/>
                </a:solidFill>
                <a:latin typeface="Comic Sans MS" panose="030F0702030302020204" pitchFamily="66" charset="0"/>
              </a:rPr>
              <a:t> Кто это?</a:t>
            </a:r>
            <a:endParaRPr lang="ru-RU" altLang="ru-RU" sz="3600" b="1" i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4851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851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851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851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851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852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Фалес</a:t>
            </a:r>
          </a:p>
        </p:txBody>
      </p:sp>
      <p:sp>
        <p:nvSpPr>
          <p:cNvPr id="44852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852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852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852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852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852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Пифагор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44852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44852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852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853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853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853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853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Евклид</a:t>
            </a:r>
          </a:p>
        </p:txBody>
      </p:sp>
      <p:sp>
        <p:nvSpPr>
          <p:cNvPr id="44853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44853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853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853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853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853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4854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44854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448542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48543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4067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Эратосфен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44854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48545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5759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48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853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485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48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448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4485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85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485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854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4485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448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85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485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4485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4485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4485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853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485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4485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4485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4485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854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485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48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44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48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448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8527"/>
                  </p:tgtEl>
                </p:cond>
              </p:nextCondLst>
            </p:seq>
          </p:childTnLst>
        </p:cTn>
      </p:par>
    </p:tnLst>
    <p:bldLst>
      <p:bldP spid="448520" grpId="0"/>
      <p:bldP spid="448520" grpId="1"/>
      <p:bldP spid="448526" grpId="0"/>
      <p:bldP spid="448528" grpId="0" animBg="1"/>
      <p:bldP spid="448531" grpId="0" animBg="1"/>
      <p:bldP spid="448532" grpId="0"/>
      <p:bldP spid="448533" grpId="0"/>
      <p:bldP spid="448533" grpId="1"/>
      <p:bldP spid="448534" grpId="0" animBg="1"/>
      <p:bldP spid="448537" grpId="0" animBg="1"/>
      <p:bldP spid="448543" grpId="0"/>
      <p:bldP spid="448543" grpId="1"/>
      <p:bldP spid="448544" grpId="0" animBg="1"/>
      <p:bldP spid="448544" grpId="1" animBg="1"/>
      <p:bldP spid="448545" grpId="0" animBg="1"/>
      <p:bldP spid="448545" grpId="1" animBg="1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450563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Оценка-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55</a:t>
            </a:r>
          </a:p>
        </p:txBody>
      </p:sp>
      <p:sp>
        <p:nvSpPr>
          <p:cNvPr id="450564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50565" name="AutoShape 5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3995106254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0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4" grpId="0" animBg="1"/>
      <p:bldP spid="450564" grpId="1" animBg="1"/>
      <p:bldP spid="450565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2636839"/>
            <a:ext cx="8229600" cy="1139825"/>
          </a:xfrm>
        </p:spPr>
        <p:txBody>
          <a:bodyPr/>
          <a:lstStyle/>
          <a:p>
            <a:r>
              <a:rPr lang="ru-RU" altLang="ru-RU" sz="7200" b="1" i="1">
                <a:latin typeface="Arial Black" panose="020B0A04020102020204" pitchFamily="34" charset="0"/>
              </a:rPr>
              <a:t>Конец</a:t>
            </a:r>
          </a:p>
        </p:txBody>
      </p:sp>
      <p:sp>
        <p:nvSpPr>
          <p:cNvPr id="453635" name="AutoShape 3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1524000" y="6426200"/>
            <a:ext cx="433388" cy="431800"/>
          </a:xfrm>
          <a:prstGeom prst="actionButtonReturn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646459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1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4" grpId="0"/>
      <p:bldP spid="45363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9. Какая из ниже перечисленных дисциплин не является разделом математики»?</a:t>
            </a:r>
          </a:p>
        </p:txBody>
      </p:sp>
      <p:sp>
        <p:nvSpPr>
          <p:cNvPr id="8294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294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94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95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логика </a:t>
            </a:r>
          </a:p>
        </p:txBody>
      </p:sp>
      <p:sp>
        <p:nvSpPr>
          <p:cNvPr id="8295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295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95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95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95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сопромат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8295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8296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296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96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96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296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5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теория вероятностей</a:t>
            </a:r>
            <a:r>
              <a:rPr lang="ru-RU" alt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</a:p>
        </p:txBody>
      </p:sp>
      <p:sp>
        <p:nvSpPr>
          <p:cNvPr id="8296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296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96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96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97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297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297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8297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8297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82975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комбинаторика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297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977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68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29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7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29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5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2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7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29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5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829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6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82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829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829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829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7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29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82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82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82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82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59"/>
                  </p:tgtEl>
                </p:cond>
              </p:nextCondLst>
            </p:seq>
          </p:childTnLst>
        </p:cTn>
      </p:par>
    </p:tnLst>
    <p:bldLst>
      <p:bldP spid="82947" grpId="0" animBg="1"/>
      <p:bldP spid="82950" grpId="0" animBg="1"/>
      <p:bldP spid="82951" grpId="0"/>
      <p:bldP spid="82952" grpId="0"/>
      <p:bldP spid="82952" grpId="1"/>
      <p:bldP spid="82958" grpId="0"/>
      <p:bldP spid="82958" grpId="1"/>
      <p:bldP spid="82960" grpId="0" animBg="1"/>
      <p:bldP spid="82963" grpId="0" animBg="1"/>
      <p:bldP spid="82964" grpId="0"/>
      <p:bldP spid="82965" grpId="0"/>
      <p:bldP spid="82965" grpId="1"/>
      <p:bldP spid="82975" grpId="0"/>
      <p:bldP spid="82976" grpId="0" animBg="1"/>
      <p:bldP spid="82976" grpId="1" animBg="1"/>
      <p:bldP spid="82977" grpId="0" animBg="1"/>
      <p:bldP spid="8297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10. Что такое «тарабарская грамота»?</a:t>
            </a:r>
          </a:p>
        </p:txBody>
      </p:sp>
      <p:sp>
        <p:nvSpPr>
          <p:cNvPr id="8089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090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90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90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древнеегипетская </a:t>
            </a:r>
          </a:p>
        </p:txBody>
      </p:sp>
      <p:sp>
        <p:nvSpPr>
          <p:cNvPr id="8090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090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90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90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0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091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вавилонская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8091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8091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091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91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91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1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091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арабская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091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091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92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92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2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092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092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8092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8092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зашифрованная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092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2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092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9779988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09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92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09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9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09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09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09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09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09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9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09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90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809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91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809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92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09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80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80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80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80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911"/>
                  </p:tgtEl>
                </p:cond>
              </p:nextCondLst>
            </p:seq>
          </p:childTnLst>
        </p:cTn>
      </p:par>
    </p:tnLst>
    <p:bldLst>
      <p:bldP spid="80899" grpId="0" animBg="1"/>
      <p:bldP spid="80902" grpId="0" animBg="1"/>
      <p:bldP spid="80903" grpId="0"/>
      <p:bldP spid="80904" grpId="0"/>
      <p:bldP spid="80904" grpId="1"/>
      <p:bldP spid="80910" grpId="0"/>
      <p:bldP spid="80912" grpId="0" animBg="1"/>
      <p:bldP spid="80915" grpId="0" animBg="1"/>
      <p:bldP spid="80916" grpId="0"/>
      <p:bldP spid="80917" grpId="0"/>
      <p:bldP spid="80917" grpId="1"/>
      <p:bldP spid="80926" grpId="0"/>
      <p:bldP spid="80926" grpId="1"/>
      <p:bldP spid="80927" grpId="0" animBg="1"/>
      <p:bldP spid="80927" grpId="1" animBg="1"/>
      <p:bldP spid="80928" grpId="0" animBg="1"/>
      <p:bldP spid="8092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499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8499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075035979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6" grpId="1" animBg="1"/>
      <p:bldP spid="84997" grpId="0" animBg="1"/>
      <p:bldP spid="8499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11. В доме 100 квартир. Сколько раз на табличках написана цифра «9»? </a:t>
            </a:r>
          </a:p>
        </p:txBody>
      </p:sp>
      <p:sp>
        <p:nvSpPr>
          <p:cNvPr id="14438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438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38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439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439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18 </a:t>
            </a:r>
          </a:p>
        </p:txBody>
      </p:sp>
      <p:sp>
        <p:nvSpPr>
          <p:cNvPr id="14439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439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39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439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439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19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439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4440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440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40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440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440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440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440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440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40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440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441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441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441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4441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44414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21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441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441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441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646246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4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4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4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39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4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44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41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4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39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444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444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40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4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444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41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43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4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4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44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4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399"/>
                  </p:tgtEl>
                </p:cond>
              </p:nextCondLst>
            </p:seq>
          </p:childTnLst>
        </p:cTn>
      </p:par>
    </p:tnLst>
    <p:bldLst>
      <p:bldP spid="144392" grpId="0"/>
      <p:bldP spid="144393" grpId="0" animBg="1"/>
      <p:bldP spid="144396" grpId="0" animBg="1"/>
      <p:bldP spid="144397" grpId="0"/>
      <p:bldP spid="144398" grpId="0"/>
      <p:bldP spid="144398" grpId="1"/>
      <p:bldP spid="144405" grpId="0"/>
      <p:bldP spid="144405" grpId="1"/>
      <p:bldP spid="144406" grpId="0" animBg="1"/>
      <p:bldP spid="144409" grpId="0" animBg="1"/>
      <p:bldP spid="144414" grpId="0"/>
      <p:bldP spid="144414" grpId="1"/>
      <p:bldP spid="144415" grpId="0" animBg="1"/>
      <p:bldP spid="144415" grpId="1" animBg="1"/>
      <p:bldP spid="144416" grpId="0" animBg="1"/>
      <p:bldP spid="14441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12.Продолжите выражение:      «Математика – царица наук, ее возлюбленный - …» </a:t>
            </a:r>
          </a:p>
        </p:txBody>
      </p:sp>
      <p:sp>
        <p:nvSpPr>
          <p:cNvPr id="8806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806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06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07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ложь </a:t>
            </a:r>
          </a:p>
        </p:txBody>
      </p:sp>
      <p:sp>
        <p:nvSpPr>
          <p:cNvPr id="8807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807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07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07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807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истина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8807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8808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808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08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08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808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808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ум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</a:p>
        </p:txBody>
      </p:sp>
      <p:sp>
        <p:nvSpPr>
          <p:cNvPr id="8808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808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08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808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809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809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809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8809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8809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88095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опыт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809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8097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055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8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9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8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8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9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8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88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8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880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880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9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8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88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88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88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88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9"/>
                  </p:tgtEl>
                </p:cond>
              </p:nextCondLst>
            </p:seq>
          </p:childTnLst>
        </p:cTn>
      </p:par>
    </p:tnLst>
    <p:bldLst>
      <p:bldP spid="88067" grpId="0" animBg="1"/>
      <p:bldP spid="88070" grpId="0" animBg="1"/>
      <p:bldP spid="88071" grpId="0"/>
      <p:bldP spid="88072" grpId="0"/>
      <p:bldP spid="88072" grpId="1"/>
      <p:bldP spid="88078" grpId="0"/>
      <p:bldP spid="88078" grpId="1"/>
      <p:bldP spid="88080" grpId="0" animBg="1"/>
      <p:bldP spid="88083" grpId="0" animBg="1"/>
      <p:bldP spid="88084" grpId="0"/>
      <p:bldP spid="88085" grpId="0"/>
      <p:bldP spid="88085" grpId="1"/>
      <p:bldP spid="88095" grpId="0"/>
      <p:bldP spid="88096" grpId="0" animBg="1"/>
      <p:bldP spid="88096" grpId="1" animBg="1"/>
      <p:bldP spid="88097" grpId="0" animBg="1"/>
      <p:bldP spid="8809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467850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chemeClr val="tx1"/>
                </a:solidFill>
                <a:latin typeface="Comic Sans MS" panose="030F0702030302020204" pitchFamily="66" charset="0"/>
              </a:rPr>
              <a:t>13. Двое друзей договорились встретиться в пятом вагоне электрички, но не договорились с конца или с начала поезда. Но они встретились. Сколько вагонов в электричке?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9216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216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16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16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5 </a:t>
            </a:r>
          </a:p>
        </p:txBody>
      </p:sp>
      <p:sp>
        <p:nvSpPr>
          <p:cNvPr id="9216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217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17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17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217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9217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9217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217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17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17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18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</a:p>
        </p:txBody>
      </p:sp>
      <p:sp>
        <p:nvSpPr>
          <p:cNvPr id="9218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218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18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18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18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218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218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9218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92190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92191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11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219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2193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097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2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7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2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2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6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92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92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2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92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92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92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92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75"/>
                  </p:tgtEl>
                </p:cond>
              </p:nextCondLst>
            </p:seq>
          </p:childTnLst>
        </p:cTn>
      </p:par>
    </p:tnLst>
    <p:bldLst>
      <p:bldP spid="92163" grpId="0" animBg="1"/>
      <p:bldP spid="92166" grpId="0" animBg="1"/>
      <p:bldP spid="92167" grpId="0"/>
      <p:bldP spid="92168" grpId="0"/>
      <p:bldP spid="92168" grpId="1"/>
      <p:bldP spid="92174" grpId="0"/>
      <p:bldP spid="92174" grpId="1"/>
      <p:bldP spid="92176" grpId="0" animBg="1"/>
      <p:bldP spid="92179" grpId="0" animBg="1"/>
      <p:bldP spid="92180" grpId="0"/>
      <p:bldP spid="92181" grpId="0"/>
      <p:bldP spid="92181" grpId="1"/>
      <p:bldP spid="92191" grpId="0"/>
      <p:bldP spid="92192" grpId="0" animBg="1"/>
      <p:bldP spid="92192" grpId="1" animBg="1"/>
      <p:bldP spid="92193" grpId="0" animBg="1"/>
      <p:bldP spid="9219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08050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14. Какой математический термин происходит от латинского слова «четыре»?</a:t>
            </a:r>
          </a:p>
        </p:txBody>
      </p:sp>
      <p:sp>
        <p:nvSpPr>
          <p:cNvPr id="14643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643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43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643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квадрат </a:t>
            </a:r>
          </a:p>
        </p:txBody>
      </p:sp>
      <p:sp>
        <p:nvSpPr>
          <p:cNvPr id="14644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644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44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644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644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644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трапеция  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644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4644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644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45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645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6452" name="Text Box 20"/>
          <p:cNvSpPr txBox="1">
            <a:spLocks noChangeArrowheads="1"/>
          </p:cNvSpPr>
          <p:nvPr/>
        </p:nvSpPr>
        <p:spPr bwMode="auto">
          <a:xfrm>
            <a:off x="2566988" y="3284538"/>
            <a:ext cx="3471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645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четырехугольник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645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645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45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645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645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645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646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4646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4646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ромб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646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646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646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46466" name="Text Box 34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0066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кваттуор </a:t>
            </a:r>
          </a:p>
        </p:txBody>
      </p:sp>
    </p:spTree>
    <p:extLst>
      <p:ext uri="{BB962C8B-B14F-4D97-AF65-F5344CB8AC3E}">
        <p14:creationId xmlns:p14="http://schemas.microsoft.com/office/powerpoint/2010/main" val="26133023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6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5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64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4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6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6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64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indefinite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5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46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 nodeType="clickPar">
                      <p:stCondLst>
                        <p:cond delay="0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indefinite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6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464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46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15000"/>
                                        <p:tgtEl>
                                          <p:spTgt spid="146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146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146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4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46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 nodeType="clickPar">
                      <p:stCondLst>
                        <p:cond delay="0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indefinite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4" dur="indefinite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indefinite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466"/>
                  </p:tgtEl>
                </p:cond>
              </p:nextCondLst>
            </p:seq>
          </p:childTnLst>
        </p:cTn>
      </p:par>
    </p:tnLst>
    <p:bldLst>
      <p:bldP spid="146440" grpId="0" build="allAtOnce"/>
      <p:bldP spid="146440" grpId="1" build="allAtOnce"/>
      <p:bldP spid="146441" grpId="0" animBg="1"/>
      <p:bldP spid="146444" grpId="0" animBg="1"/>
      <p:bldP spid="146445" grpId="0"/>
      <p:bldP spid="146446" grpId="0"/>
      <p:bldP spid="146446" grpId="1"/>
      <p:bldP spid="146453" grpId="0"/>
      <p:bldP spid="146454" grpId="0" animBg="1"/>
      <p:bldP spid="146457" grpId="0" animBg="1"/>
      <p:bldP spid="146462" grpId="0"/>
      <p:bldP spid="146462" grpId="1"/>
      <p:bldP spid="146463" grpId="0" animBg="1"/>
      <p:bldP spid="146463" grpId="1" animBg="1"/>
      <p:bldP spid="146464" grpId="0" animBg="1"/>
      <p:bldP spid="146464" grpId="1" animBg="1"/>
      <p:bldP spid="14646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33375"/>
            <a:ext cx="8208963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Расположите эти функции 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в порядке их изучения 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в средней школе:</a:t>
            </a:r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2998788" y="436562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4276" name="AutoShape 4"/>
          <p:cNvCxnSpPr>
            <a:cxnSpLocks noChangeShapeType="1"/>
          </p:cNvCxnSpPr>
          <p:nvPr/>
        </p:nvCxnSpPr>
        <p:spPr bwMode="auto">
          <a:xfrm>
            <a:off x="3287714" y="43656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277" name="AutoShape 5"/>
          <p:cNvCxnSpPr>
            <a:cxnSpLocks noChangeShapeType="1"/>
          </p:cNvCxnSpPr>
          <p:nvPr/>
        </p:nvCxnSpPr>
        <p:spPr bwMode="auto">
          <a:xfrm>
            <a:off x="3287714" y="50133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278" name="AutoShape 6"/>
          <p:cNvSpPr>
            <a:spLocks noChangeArrowheads="1"/>
          </p:cNvSpPr>
          <p:nvPr/>
        </p:nvSpPr>
        <p:spPr bwMode="auto">
          <a:xfrm>
            <a:off x="3216275" y="465296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3359150" y="4437064"/>
            <a:ext cx="5329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квадратичная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4281" name="AutoShape 9"/>
          <p:cNvSpPr>
            <a:spLocks noChangeArrowheads="1"/>
          </p:cNvSpPr>
          <p:nvPr/>
        </p:nvSpPr>
        <p:spPr bwMode="auto">
          <a:xfrm>
            <a:off x="2998788" y="530066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4282" name="AutoShape 10"/>
          <p:cNvCxnSpPr>
            <a:cxnSpLocks noChangeShapeType="1"/>
          </p:cNvCxnSpPr>
          <p:nvPr/>
        </p:nvCxnSpPr>
        <p:spPr bwMode="auto">
          <a:xfrm>
            <a:off x="3287714" y="53006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283" name="AutoShape 11"/>
          <p:cNvCxnSpPr>
            <a:cxnSpLocks noChangeShapeType="1"/>
          </p:cNvCxnSpPr>
          <p:nvPr/>
        </p:nvCxnSpPr>
        <p:spPr bwMode="auto">
          <a:xfrm>
            <a:off x="3287714" y="59483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284" name="AutoShape 12"/>
          <p:cNvSpPr>
            <a:spLocks noChangeArrowheads="1"/>
          </p:cNvSpPr>
          <p:nvPr/>
        </p:nvSpPr>
        <p:spPr bwMode="auto">
          <a:xfrm>
            <a:off x="3216275" y="558800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3359150" y="5373689"/>
            <a:ext cx="5329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показательная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4299" name="AutoShape 27"/>
          <p:cNvSpPr>
            <a:spLocks noChangeArrowheads="1"/>
          </p:cNvSpPr>
          <p:nvPr/>
        </p:nvSpPr>
        <p:spPr bwMode="auto">
          <a:xfrm>
            <a:off x="2998788" y="249237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4300" name="AutoShape 28"/>
          <p:cNvCxnSpPr>
            <a:cxnSpLocks noChangeShapeType="1"/>
          </p:cNvCxnSpPr>
          <p:nvPr/>
        </p:nvCxnSpPr>
        <p:spPr bwMode="auto">
          <a:xfrm>
            <a:off x="3287714" y="2492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301" name="AutoShape 29"/>
          <p:cNvCxnSpPr>
            <a:cxnSpLocks noChangeShapeType="1"/>
          </p:cNvCxnSpPr>
          <p:nvPr/>
        </p:nvCxnSpPr>
        <p:spPr bwMode="auto">
          <a:xfrm>
            <a:off x="3287714" y="3140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302" name="AutoShape 30"/>
          <p:cNvSpPr>
            <a:spLocks noChangeArrowheads="1"/>
          </p:cNvSpPr>
          <p:nvPr/>
        </p:nvSpPr>
        <p:spPr bwMode="auto">
          <a:xfrm>
            <a:off x="3216275" y="2779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4304" name="Text Box 32"/>
          <p:cNvSpPr txBox="1">
            <a:spLocks noChangeArrowheads="1"/>
          </p:cNvSpPr>
          <p:nvPr/>
        </p:nvSpPr>
        <p:spPr bwMode="auto">
          <a:xfrm>
            <a:off x="3359150" y="2565400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линейная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54305" name="AutoShape 33"/>
          <p:cNvSpPr>
            <a:spLocks noChangeArrowheads="1"/>
          </p:cNvSpPr>
          <p:nvPr/>
        </p:nvSpPr>
        <p:spPr bwMode="auto">
          <a:xfrm>
            <a:off x="2998788" y="342741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54306" name="AutoShape 34"/>
          <p:cNvCxnSpPr>
            <a:cxnSpLocks noChangeShapeType="1"/>
          </p:cNvCxnSpPr>
          <p:nvPr/>
        </p:nvCxnSpPr>
        <p:spPr bwMode="auto">
          <a:xfrm>
            <a:off x="3287714" y="34274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307" name="AutoShape 35"/>
          <p:cNvCxnSpPr>
            <a:cxnSpLocks noChangeShapeType="1"/>
          </p:cNvCxnSpPr>
          <p:nvPr/>
        </p:nvCxnSpPr>
        <p:spPr bwMode="auto">
          <a:xfrm>
            <a:off x="3287714" y="4075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308" name="AutoShape 36"/>
          <p:cNvSpPr>
            <a:spLocks noChangeArrowheads="1"/>
          </p:cNvSpPr>
          <p:nvPr/>
        </p:nvSpPr>
        <p:spPr bwMode="auto">
          <a:xfrm>
            <a:off x="3216275" y="37147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4310" name="Text Box 38"/>
          <p:cNvSpPr txBox="1">
            <a:spLocks noChangeArrowheads="1"/>
          </p:cNvSpPr>
          <p:nvPr/>
        </p:nvSpPr>
        <p:spPr bwMode="auto">
          <a:xfrm>
            <a:off x="3287714" y="3500439"/>
            <a:ext cx="6264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7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обратная пропорциональность</a:t>
            </a:r>
          </a:p>
        </p:txBody>
      </p:sp>
      <p:sp>
        <p:nvSpPr>
          <p:cNvPr id="54311" name="AutoShape 3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1524000" y="6426200"/>
            <a:ext cx="433388" cy="431800"/>
          </a:xfrm>
          <a:prstGeom prst="actionButtonReturn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860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4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nimBg="1"/>
      <p:bldP spid="54278" grpId="0" animBg="1"/>
      <p:bldP spid="54280" grpId="0"/>
      <p:bldP spid="54281" grpId="0" animBg="1"/>
      <p:bldP spid="54284" grpId="0" animBg="1"/>
      <p:bldP spid="54286" grpId="0"/>
      <p:bldP spid="54299" grpId="0" animBg="1"/>
      <p:bldP spid="54302" grpId="0" animBg="1"/>
      <p:bldP spid="54305" grpId="0" animBg="1"/>
      <p:bldP spid="54308" grpId="0" animBg="1"/>
      <p:bldP spid="543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11600" y="1052513"/>
            <a:ext cx="82804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15. Гений состоит из одного процента вдохновения и 99% …</a:t>
            </a:r>
          </a:p>
        </p:txBody>
      </p:sp>
      <p:sp>
        <p:nvSpPr>
          <p:cNvPr id="9011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011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11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11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хотения </a:t>
            </a:r>
          </a:p>
        </p:txBody>
      </p:sp>
      <p:sp>
        <p:nvSpPr>
          <p:cNvPr id="9012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012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12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12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везения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9012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9012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012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13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13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013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013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удачливости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9013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013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13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13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013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013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014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9014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9014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потения 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014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014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014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345475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0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3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0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0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901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90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901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90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4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0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2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90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3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90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4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0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90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90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90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90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127"/>
                  </p:tgtEl>
                </p:cond>
              </p:nextCondLst>
            </p:seq>
          </p:childTnLst>
        </p:cTn>
      </p:par>
    </p:tnLst>
    <p:bldLst>
      <p:bldP spid="90115" grpId="0" animBg="1"/>
      <p:bldP spid="90118" grpId="0" animBg="1"/>
      <p:bldP spid="90119" grpId="0"/>
      <p:bldP spid="90120" grpId="0"/>
      <p:bldP spid="90120" grpId="1"/>
      <p:bldP spid="90126" grpId="0"/>
      <p:bldP spid="90128" grpId="0" animBg="1"/>
      <p:bldP spid="90131" grpId="0" animBg="1"/>
      <p:bldP spid="90132" grpId="0"/>
      <p:bldP spid="90133" grpId="0"/>
      <p:bldP spid="90133" grpId="1"/>
      <p:bldP spid="90142" grpId="0"/>
      <p:bldP spid="90142" grpId="1"/>
      <p:bldP spid="90143" grpId="0" animBg="1"/>
      <p:bldP spid="90143" grpId="1" animBg="1"/>
      <p:bldP spid="90144" grpId="0" animBg="1"/>
      <p:bldP spid="90144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Оценка-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55</a:t>
            </a:r>
          </a:p>
        </p:txBody>
      </p:sp>
      <p:sp>
        <p:nvSpPr>
          <p:cNvPr id="96260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626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378907499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 animBg="1"/>
      <p:bldP spid="96260" grpId="1" animBg="1"/>
      <p:bldP spid="9626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33375"/>
            <a:ext cx="8208963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	Расположите эти дроби в порядке возрастания:</a:t>
            </a:r>
          </a:p>
        </p:txBody>
      </p:sp>
      <p:sp>
        <p:nvSpPr>
          <p:cNvPr id="97283" name="AutoShape 3"/>
          <p:cNvSpPr>
            <a:spLocks noChangeArrowheads="1"/>
          </p:cNvSpPr>
          <p:nvPr/>
        </p:nvSpPr>
        <p:spPr bwMode="auto">
          <a:xfrm>
            <a:off x="3019426" y="2551113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7284" name="AutoShape 4"/>
          <p:cNvCxnSpPr>
            <a:cxnSpLocks noChangeShapeType="1"/>
          </p:cNvCxnSpPr>
          <p:nvPr/>
        </p:nvCxnSpPr>
        <p:spPr bwMode="auto">
          <a:xfrm>
            <a:off x="3308351" y="2551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285" name="AutoShape 5"/>
          <p:cNvCxnSpPr>
            <a:cxnSpLocks noChangeShapeType="1"/>
          </p:cNvCxnSpPr>
          <p:nvPr/>
        </p:nvCxnSpPr>
        <p:spPr bwMode="auto">
          <a:xfrm>
            <a:off x="3308351" y="31988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286" name="AutoShape 6"/>
          <p:cNvSpPr>
            <a:spLocks noChangeArrowheads="1"/>
          </p:cNvSpPr>
          <p:nvPr/>
        </p:nvSpPr>
        <p:spPr bwMode="auto">
          <a:xfrm>
            <a:off x="3236913" y="28384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3719514" y="2565401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3379789" y="2551114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0,75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289" name="AutoShape 9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7290" name="AutoShape 10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291" name="AutoShape 11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292" name="AutoShape 12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3719514" y="3500438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294" name="Text Box 14"/>
          <p:cNvSpPr txBox="1">
            <a:spLocks noChangeArrowheads="1"/>
          </p:cNvSpPr>
          <p:nvPr/>
        </p:nvSpPr>
        <p:spPr bwMode="auto">
          <a:xfrm>
            <a:off x="3379789" y="3486150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3/25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295" name="AutoShape 15"/>
          <p:cNvSpPr>
            <a:spLocks noChangeArrowheads="1"/>
          </p:cNvSpPr>
          <p:nvPr/>
        </p:nvSpPr>
        <p:spPr bwMode="auto">
          <a:xfrm>
            <a:off x="3019426" y="4351338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7296" name="AutoShape 16"/>
          <p:cNvCxnSpPr>
            <a:cxnSpLocks noChangeShapeType="1"/>
          </p:cNvCxnSpPr>
          <p:nvPr/>
        </p:nvCxnSpPr>
        <p:spPr bwMode="auto">
          <a:xfrm>
            <a:off x="3308351" y="43513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297" name="AutoShape 17"/>
          <p:cNvCxnSpPr>
            <a:cxnSpLocks noChangeShapeType="1"/>
          </p:cNvCxnSpPr>
          <p:nvPr/>
        </p:nvCxnSpPr>
        <p:spPr bwMode="auto">
          <a:xfrm>
            <a:off x="3308351" y="49990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298" name="AutoShape 18"/>
          <p:cNvSpPr>
            <a:spLocks noChangeArrowheads="1"/>
          </p:cNvSpPr>
          <p:nvPr/>
        </p:nvSpPr>
        <p:spPr bwMode="auto">
          <a:xfrm>
            <a:off x="3236913" y="4638675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7299" name="Text Box 19"/>
          <p:cNvSpPr txBox="1">
            <a:spLocks noChangeArrowheads="1"/>
          </p:cNvSpPr>
          <p:nvPr/>
        </p:nvSpPr>
        <p:spPr bwMode="auto">
          <a:xfrm>
            <a:off x="3719514" y="4365626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300" name="Text Box 20"/>
          <p:cNvSpPr txBox="1">
            <a:spLocks noChangeArrowheads="1"/>
          </p:cNvSpPr>
          <p:nvPr/>
        </p:nvSpPr>
        <p:spPr bwMode="auto">
          <a:xfrm>
            <a:off x="3379789" y="435133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4/5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301" name="AutoShape 21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7302" name="AutoShape 22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303" name="AutoShape 23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304" name="AutoShape 24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7305" name="Text Box 25"/>
          <p:cNvSpPr txBox="1">
            <a:spLocks noChangeArrowheads="1"/>
          </p:cNvSpPr>
          <p:nvPr/>
        </p:nvSpPr>
        <p:spPr bwMode="auto">
          <a:xfrm>
            <a:off x="3719514" y="5300663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7306" name="Text Box 26"/>
          <p:cNvSpPr txBox="1">
            <a:spLocks noChangeArrowheads="1"/>
          </p:cNvSpPr>
          <p:nvPr/>
        </p:nvSpPr>
        <p:spPr bwMode="auto">
          <a:xfrm>
            <a:off x="3359151" y="5300664"/>
            <a:ext cx="6264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1/2</a:t>
            </a:r>
            <a:endParaRPr lang="ru-RU" altLang="ru-RU" sz="27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8597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7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7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7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7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7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7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7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7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7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7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7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7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7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7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7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7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7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animBg="1"/>
      <p:bldP spid="97286" grpId="0" animBg="1"/>
      <p:bldP spid="97287" grpId="0"/>
      <p:bldP spid="97288" grpId="0"/>
      <p:bldP spid="97289" grpId="0" animBg="1"/>
      <p:bldP spid="97292" grpId="0" animBg="1"/>
      <p:bldP spid="97293" grpId="0"/>
      <p:bldP spid="97294" grpId="0"/>
      <p:bldP spid="97295" grpId="0" animBg="1"/>
      <p:bldP spid="97298" grpId="0" animBg="1"/>
      <p:bldP spid="97299" grpId="0"/>
      <p:bldP spid="97300" grpId="0"/>
      <p:bldP spid="97301" grpId="0" animBg="1"/>
      <p:bldP spid="97304" grpId="0" animBg="1"/>
      <p:bldP spid="97305" grpId="0"/>
      <p:bldP spid="973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AutoShape 3"/>
          <p:cNvSpPr>
            <a:spLocks noChangeArrowheads="1"/>
          </p:cNvSpPr>
          <p:nvPr/>
        </p:nvSpPr>
        <p:spPr bwMode="auto">
          <a:xfrm>
            <a:off x="2998788" y="436562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9332" name="AutoShape 4"/>
          <p:cNvCxnSpPr>
            <a:cxnSpLocks noChangeShapeType="1"/>
          </p:cNvCxnSpPr>
          <p:nvPr/>
        </p:nvCxnSpPr>
        <p:spPr bwMode="auto">
          <a:xfrm>
            <a:off x="3287714" y="43656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333" name="AutoShape 5"/>
          <p:cNvCxnSpPr>
            <a:cxnSpLocks noChangeShapeType="1"/>
          </p:cNvCxnSpPr>
          <p:nvPr/>
        </p:nvCxnSpPr>
        <p:spPr bwMode="auto">
          <a:xfrm>
            <a:off x="3287714" y="50133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334" name="AutoShape 6"/>
          <p:cNvSpPr>
            <a:spLocks noChangeArrowheads="1"/>
          </p:cNvSpPr>
          <p:nvPr/>
        </p:nvSpPr>
        <p:spPr bwMode="auto">
          <a:xfrm>
            <a:off x="3216275" y="465296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3698875" y="437991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3359150" y="4365625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0,75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9337" name="AutoShape 9"/>
          <p:cNvSpPr>
            <a:spLocks noChangeArrowheads="1"/>
          </p:cNvSpPr>
          <p:nvPr/>
        </p:nvSpPr>
        <p:spPr bwMode="auto">
          <a:xfrm>
            <a:off x="2998788" y="530066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9338" name="AutoShape 10"/>
          <p:cNvCxnSpPr>
            <a:cxnSpLocks noChangeShapeType="1"/>
          </p:cNvCxnSpPr>
          <p:nvPr/>
        </p:nvCxnSpPr>
        <p:spPr bwMode="auto">
          <a:xfrm>
            <a:off x="3287714" y="53006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339" name="AutoShape 11"/>
          <p:cNvCxnSpPr>
            <a:cxnSpLocks noChangeShapeType="1"/>
          </p:cNvCxnSpPr>
          <p:nvPr/>
        </p:nvCxnSpPr>
        <p:spPr bwMode="auto">
          <a:xfrm>
            <a:off x="3287714" y="59483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340" name="AutoShape 12"/>
          <p:cNvSpPr>
            <a:spLocks noChangeArrowheads="1"/>
          </p:cNvSpPr>
          <p:nvPr/>
        </p:nvSpPr>
        <p:spPr bwMode="auto">
          <a:xfrm>
            <a:off x="3216275" y="558800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>
            <a:off x="3698875" y="5314951"/>
            <a:ext cx="4916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3359150" y="5300664"/>
            <a:ext cx="5329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4/5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9343" name="AutoShape 15"/>
          <p:cNvSpPr>
            <a:spLocks noChangeArrowheads="1"/>
          </p:cNvSpPr>
          <p:nvPr/>
        </p:nvSpPr>
        <p:spPr bwMode="auto">
          <a:xfrm>
            <a:off x="2998788" y="249237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9344" name="AutoShape 16"/>
          <p:cNvCxnSpPr>
            <a:cxnSpLocks noChangeShapeType="1"/>
          </p:cNvCxnSpPr>
          <p:nvPr/>
        </p:nvCxnSpPr>
        <p:spPr bwMode="auto">
          <a:xfrm>
            <a:off x="3287714" y="2492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345" name="AutoShape 17"/>
          <p:cNvCxnSpPr>
            <a:cxnSpLocks noChangeShapeType="1"/>
          </p:cNvCxnSpPr>
          <p:nvPr/>
        </p:nvCxnSpPr>
        <p:spPr bwMode="auto">
          <a:xfrm>
            <a:off x="3287714" y="3140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346" name="AutoShape 18"/>
          <p:cNvSpPr>
            <a:spLocks noChangeArrowheads="1"/>
          </p:cNvSpPr>
          <p:nvPr/>
        </p:nvSpPr>
        <p:spPr bwMode="auto">
          <a:xfrm>
            <a:off x="3216275" y="2779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9347" name="Text Box 19"/>
          <p:cNvSpPr txBox="1">
            <a:spLocks noChangeArrowheads="1"/>
          </p:cNvSpPr>
          <p:nvPr/>
        </p:nvSpPr>
        <p:spPr bwMode="auto">
          <a:xfrm>
            <a:off x="3698875" y="250666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9348" name="Text Box 20"/>
          <p:cNvSpPr txBox="1">
            <a:spLocks noChangeArrowheads="1"/>
          </p:cNvSpPr>
          <p:nvPr/>
        </p:nvSpPr>
        <p:spPr bwMode="auto">
          <a:xfrm>
            <a:off x="3359150" y="2492375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3/25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9349" name="AutoShape 21"/>
          <p:cNvSpPr>
            <a:spLocks noChangeArrowheads="1"/>
          </p:cNvSpPr>
          <p:nvPr/>
        </p:nvSpPr>
        <p:spPr bwMode="auto">
          <a:xfrm>
            <a:off x="2998788" y="342741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99350" name="AutoShape 22"/>
          <p:cNvCxnSpPr>
            <a:cxnSpLocks noChangeShapeType="1"/>
          </p:cNvCxnSpPr>
          <p:nvPr/>
        </p:nvCxnSpPr>
        <p:spPr bwMode="auto">
          <a:xfrm>
            <a:off x="3287714" y="34274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351" name="AutoShape 23"/>
          <p:cNvCxnSpPr>
            <a:cxnSpLocks noChangeShapeType="1"/>
          </p:cNvCxnSpPr>
          <p:nvPr/>
        </p:nvCxnSpPr>
        <p:spPr bwMode="auto">
          <a:xfrm>
            <a:off x="3287714" y="4075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9352" name="AutoShape 24"/>
          <p:cNvSpPr>
            <a:spLocks noChangeArrowheads="1"/>
          </p:cNvSpPr>
          <p:nvPr/>
        </p:nvSpPr>
        <p:spPr bwMode="auto">
          <a:xfrm>
            <a:off x="3216275" y="37147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9353" name="Text Box 25"/>
          <p:cNvSpPr txBox="1">
            <a:spLocks noChangeArrowheads="1"/>
          </p:cNvSpPr>
          <p:nvPr/>
        </p:nvSpPr>
        <p:spPr bwMode="auto">
          <a:xfrm>
            <a:off x="3698875" y="3441701"/>
            <a:ext cx="4916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99354" name="Text Box 26"/>
          <p:cNvSpPr txBox="1">
            <a:spLocks noChangeArrowheads="1"/>
          </p:cNvSpPr>
          <p:nvPr/>
        </p:nvSpPr>
        <p:spPr bwMode="auto">
          <a:xfrm>
            <a:off x="3338514" y="3441700"/>
            <a:ext cx="62642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                 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1/2</a:t>
            </a:r>
          </a:p>
        </p:txBody>
      </p:sp>
      <p:sp>
        <p:nvSpPr>
          <p:cNvPr id="99355" name="Rectangle 27"/>
          <p:cNvSpPr>
            <a:spLocks noChangeArrowheads="1"/>
          </p:cNvSpPr>
          <p:nvPr/>
        </p:nvSpPr>
        <p:spPr bwMode="auto">
          <a:xfrm>
            <a:off x="1774826" y="333375"/>
            <a:ext cx="8208963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12954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17526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22098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26670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FFFFFF"/>
                </a:solidFill>
                <a:latin typeface="Comic Sans MS" panose="030F0702030302020204" pitchFamily="66" charset="0"/>
              </a:rPr>
              <a:t>		Расположите эти дроби в порядке возрастания:</a:t>
            </a:r>
          </a:p>
        </p:txBody>
      </p:sp>
    </p:spTree>
    <p:extLst>
      <p:ext uri="{BB962C8B-B14F-4D97-AF65-F5344CB8AC3E}">
        <p14:creationId xmlns:p14="http://schemas.microsoft.com/office/powerpoint/2010/main" val="33039105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9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9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9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9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9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9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9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9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9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9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9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9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9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9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9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9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9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nimBg="1"/>
      <p:bldP spid="99334" grpId="0" animBg="1"/>
      <p:bldP spid="99335" grpId="0"/>
      <p:bldP spid="99336" grpId="0"/>
      <p:bldP spid="99337" grpId="0" animBg="1"/>
      <p:bldP spid="99340" grpId="0" animBg="1"/>
      <p:bldP spid="99342" grpId="0"/>
      <p:bldP spid="99343" grpId="0" animBg="1"/>
      <p:bldP spid="99346" grpId="0" animBg="1"/>
      <p:bldP spid="99349" grpId="0" animBg="1"/>
      <p:bldP spid="99352" grpId="0" animBg="1"/>
      <p:bldP spid="99353" grpId="0"/>
      <p:bldP spid="993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1. Назовите самое маленькое натуральное число? </a:t>
            </a:r>
          </a:p>
        </p:txBody>
      </p:sp>
      <p:sp>
        <p:nvSpPr>
          <p:cNvPr id="10547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0547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47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47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-∞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0548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0548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48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48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548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0548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0548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49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49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549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0549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549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0549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49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49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549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549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550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0550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0550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-0, 000001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0550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550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550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330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5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9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5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8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5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50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054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8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5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9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5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50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05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05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05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05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05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487"/>
                  </p:tgtEl>
                </p:cond>
              </p:nextCondLst>
            </p:seq>
          </p:childTnLst>
        </p:cTn>
      </p:par>
    </p:tnLst>
    <p:bldLst>
      <p:bldP spid="105475" grpId="0" animBg="1"/>
      <p:bldP spid="105478" grpId="0" animBg="1"/>
      <p:bldP spid="105479" grpId="0"/>
      <p:bldP spid="105480" grpId="0"/>
      <p:bldP spid="105480" grpId="1"/>
      <p:bldP spid="105486" grpId="0"/>
      <p:bldP spid="105486" grpId="1"/>
      <p:bldP spid="105493" grpId="0"/>
      <p:bldP spid="105494" grpId="0" animBg="1"/>
      <p:bldP spid="105497" grpId="0" animBg="1"/>
      <p:bldP spid="105502" grpId="0"/>
      <p:bldP spid="105502" grpId="1"/>
      <p:bldP spid="105503" grpId="0" animBg="1"/>
      <p:bldP spid="105503" grpId="1" animBg="1"/>
      <p:bldP spid="105504" grpId="0" animBg="1"/>
      <p:bldP spid="105504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2. Сколько цифр используется в употребляемой нами арабской системе счисления? </a:t>
            </a:r>
          </a:p>
        </p:txBody>
      </p:sp>
      <p:sp>
        <p:nvSpPr>
          <p:cNvPr id="14848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848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48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48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848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848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2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4848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849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49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49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849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849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849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4849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849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49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49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850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4850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850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4850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50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50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850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850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4850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4850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4851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бесконечно много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14851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851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4851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9845866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8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50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84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49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8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485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50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48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484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48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485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484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50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8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485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485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485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51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84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48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48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48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48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495"/>
                  </p:tgtEl>
                </p:cond>
              </p:nextCondLst>
            </p:seq>
          </p:childTnLst>
        </p:cTn>
      </p:par>
    </p:tnLst>
    <p:bldLst>
      <p:bldP spid="148483" grpId="0" animBg="1"/>
      <p:bldP spid="148486" grpId="0" animBg="1"/>
      <p:bldP spid="148487" grpId="0"/>
      <p:bldP spid="148488" grpId="0"/>
      <p:bldP spid="148488" grpId="1"/>
      <p:bldP spid="148494" grpId="0"/>
      <p:bldP spid="148501" grpId="0"/>
      <p:bldP spid="148501" grpId="1"/>
      <p:bldP spid="148502" grpId="0" animBg="1"/>
      <p:bldP spid="148505" grpId="0" animBg="1"/>
      <p:bldP spid="148510" grpId="0"/>
      <p:bldP spid="148510" grpId="1"/>
      <p:bldP spid="148511" grpId="0" animBg="1"/>
      <p:bldP spid="148511" grpId="1" animBg="1"/>
      <p:bldP spid="148512" grpId="0" animBg="1"/>
      <p:bldP spid="148512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3.Как называется сумма длин всех сторон многоугольника? </a:t>
            </a:r>
          </a:p>
        </p:txBody>
      </p:sp>
      <p:sp>
        <p:nvSpPr>
          <p:cNvPr id="15053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053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53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53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053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0536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периметр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053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053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53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54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054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054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площадь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054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5054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054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54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54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объем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055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055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55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55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055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055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055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5055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5055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длина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15055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056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056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657822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05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5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05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505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4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0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5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05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3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505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4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50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505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5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05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50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50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50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50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543"/>
                  </p:tgtEl>
                </p:cond>
              </p:nextCondLst>
            </p:seq>
          </p:childTnLst>
        </p:cTn>
      </p:par>
    </p:tnLst>
    <p:bldLst>
      <p:bldP spid="150536" grpId="0"/>
      <p:bldP spid="150536" grpId="1"/>
      <p:bldP spid="150537" grpId="0" animBg="1"/>
      <p:bldP spid="150540" grpId="0" animBg="1"/>
      <p:bldP spid="150541" grpId="0"/>
      <p:bldP spid="150542" grpId="0"/>
      <p:bldP spid="150542" grpId="1"/>
      <p:bldP spid="150544" grpId="0" animBg="1"/>
      <p:bldP spid="150547" grpId="0" animBg="1"/>
      <p:bldP spid="150548" grpId="0"/>
      <p:bldP spid="150549" grpId="0"/>
      <p:bldP spid="150549" grpId="1"/>
      <p:bldP spid="150558" grpId="0"/>
      <p:bldP spid="150559" grpId="0" animBg="1"/>
      <p:bldP spid="150559" grpId="1" animBg="1"/>
      <p:bldP spid="150560" grpId="0" animBg="1"/>
      <p:bldP spid="150560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4. Летела стая гусей, всего одиннадцать. Одного убили, сколько гусей осталось? </a:t>
            </a:r>
          </a:p>
        </p:txBody>
      </p:sp>
      <p:sp>
        <p:nvSpPr>
          <p:cNvPr id="15462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462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62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63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463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4632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463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463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63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63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463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463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11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463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5464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464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64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64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464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464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64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64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465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465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465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5465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54654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15465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465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465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782116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46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46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546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3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4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4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3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546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4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54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546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5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46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54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54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54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54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39"/>
                  </p:tgtEl>
                </p:cond>
              </p:nextCondLst>
            </p:seq>
          </p:childTnLst>
        </p:cTn>
      </p:par>
    </p:tnLst>
    <p:bldLst>
      <p:bldP spid="154632" grpId="0"/>
      <p:bldP spid="154633" grpId="0" animBg="1"/>
      <p:bldP spid="154636" grpId="0" animBg="1"/>
      <p:bldP spid="154637" grpId="0"/>
      <p:bldP spid="154638" grpId="0"/>
      <p:bldP spid="154638" grpId="1"/>
      <p:bldP spid="154640" grpId="0" animBg="1"/>
      <p:bldP spid="154643" grpId="0" animBg="1"/>
      <p:bldP spid="154644" grpId="0"/>
      <p:bldP spid="154645" grpId="0"/>
      <p:bldP spid="154645" grpId="1"/>
      <p:bldP spid="154654" grpId="0"/>
      <p:bldP spid="154654" grpId="1"/>
      <p:bldP spid="154655" grpId="0" animBg="1"/>
      <p:bldP spid="154655" grpId="1" animBg="1"/>
      <p:bldP spid="154656" grpId="0" animBg="1"/>
      <p:bldP spid="154656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5.Какова градусная мера тупого угла? </a:t>
            </a:r>
          </a:p>
        </p:txBody>
      </p:sp>
      <p:sp>
        <p:nvSpPr>
          <p:cNvPr id="15257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258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58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258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2584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меньше 90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º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258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258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58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258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258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259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90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º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5259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5259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259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59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259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259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259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&gt;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90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º,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но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&lt;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180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º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259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259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60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260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260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260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260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5260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5260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180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º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15260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260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260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8891429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2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60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2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525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59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26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525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60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525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58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25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52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59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2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52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60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525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52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52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52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2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591"/>
                  </p:tgtEl>
                </p:cond>
              </p:nextCondLst>
            </p:seq>
          </p:childTnLst>
        </p:cTn>
      </p:par>
    </p:tnLst>
    <p:bldLst>
      <p:bldP spid="152579" grpId="0" animBg="1"/>
      <p:bldP spid="152582" grpId="0" animBg="1"/>
      <p:bldP spid="152583" grpId="0"/>
      <p:bldP spid="152584" grpId="0"/>
      <p:bldP spid="152584" grpId="1"/>
      <p:bldP spid="152590" grpId="0"/>
      <p:bldP spid="152597" grpId="0"/>
      <p:bldP spid="152597" grpId="1"/>
      <p:bldP spid="152598" grpId="0" animBg="1"/>
      <p:bldP spid="152601" grpId="0" animBg="1"/>
      <p:bldP spid="152606" grpId="0"/>
      <p:bldP spid="152606" grpId="1"/>
      <p:bldP spid="152607" grpId="0" animBg="1"/>
      <p:bldP spid="152607" grpId="1" animBg="1"/>
      <p:bldP spid="152608" grpId="0" animBg="1"/>
      <p:bldP spid="152608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111620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162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11162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2563178014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animBg="1"/>
      <p:bldP spid="111620" grpId="1" animBg="1"/>
      <p:bldP spid="111621" grpId="0" animBg="1"/>
      <p:bldP spid="1116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08050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1. Сколько углов в квадратной комнате? </a:t>
            </a:r>
          </a:p>
        </p:txBody>
      </p:sp>
      <p:sp>
        <p:nvSpPr>
          <p:cNvPr id="13619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619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19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619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4 </a:t>
            </a:r>
          </a:p>
        </p:txBody>
      </p:sp>
      <p:sp>
        <p:nvSpPr>
          <p:cNvPr id="13620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620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20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620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3620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3620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620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21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621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6213" name="Text Box 21"/>
          <p:cNvSpPr txBox="1">
            <a:spLocks noChangeArrowheads="1"/>
          </p:cNvSpPr>
          <p:nvPr/>
        </p:nvSpPr>
        <p:spPr bwMode="auto">
          <a:xfrm>
            <a:off x="2135189" y="4437064"/>
            <a:ext cx="3887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8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621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621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21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621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621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8301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621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622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3622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36222" name="Text Box 30"/>
          <p:cNvSpPr txBox="1">
            <a:spLocks noChangeArrowheads="1"/>
          </p:cNvSpPr>
          <p:nvPr/>
        </p:nvSpPr>
        <p:spPr bwMode="auto">
          <a:xfrm>
            <a:off x="6527801" y="44370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12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3622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622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622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36226" name="AutoShape 3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1524000" y="6426200"/>
            <a:ext cx="433388" cy="431800"/>
          </a:xfrm>
          <a:prstGeom prst="actionButtonReturn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01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6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21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6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20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6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1362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136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362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36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2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6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indefinite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indefinite"/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20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6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indefinite"/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indefinite"/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indefinite"/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2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6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/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indefinite"/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indefinite"/>
                                        <p:tgtEl>
                                          <p:spTgt spid="1362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22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36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36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15000"/>
                                        <p:tgtEl>
                                          <p:spTgt spid="136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36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136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207"/>
                  </p:tgtEl>
                </p:cond>
              </p:nextCondLst>
            </p:seq>
          </p:childTnLst>
        </p:cTn>
      </p:par>
    </p:tnLst>
    <p:bldLst>
      <p:bldP spid="136200" grpId="0"/>
      <p:bldP spid="136201" grpId="0" animBg="1"/>
      <p:bldP spid="136204" grpId="0" animBg="1"/>
      <p:bldP spid="136206" grpId="0"/>
      <p:bldP spid="136206" grpId="1"/>
      <p:bldP spid="136213" grpId="0"/>
      <p:bldP spid="136213" grpId="1"/>
      <p:bldP spid="136214" grpId="0" animBg="1"/>
      <p:bldP spid="136217" grpId="0" animBg="1"/>
      <p:bldP spid="136222" grpId="0"/>
      <p:bldP spid="136222" grpId="1"/>
      <p:bldP spid="136223" grpId="0" animBg="1"/>
      <p:bldP spid="136223" grpId="1" animBg="1"/>
      <p:bldP spid="136224" grpId="0" animBg="1"/>
      <p:bldP spid="136224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2279651" y="3573464"/>
            <a:ext cx="734536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2000" b="1" i="1">
                <a:solidFill>
                  <a:srgbClr val="FF33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112644" name="AutoShape 4"/>
          <p:cNvSpPr>
            <a:spLocks noChangeArrowheads="1"/>
          </p:cNvSpPr>
          <p:nvPr/>
        </p:nvSpPr>
        <p:spPr bwMode="auto">
          <a:xfrm>
            <a:off x="4151314" y="3141664"/>
            <a:ext cx="3959225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1264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28026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594034119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animBg="1"/>
      <p:bldP spid="112644" grpId="1" animBg="1"/>
      <p:bldP spid="11264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US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6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. Алгебра держится на четырех китах: уравнение, число, тождество и … Назовите четвертого.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667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667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67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667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667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6680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переменная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5668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668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68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668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668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прогрессия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5668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5668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668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69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669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669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669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функция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669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669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69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669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669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669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670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5670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5670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тригонометрия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15670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670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670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2109211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6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9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6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8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567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566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70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56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8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6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566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9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6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566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70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566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56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56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56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56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687"/>
                  </p:tgtEl>
                </p:cond>
              </p:nextCondLst>
            </p:seq>
          </p:childTnLst>
        </p:cTn>
      </p:par>
    </p:tnLst>
    <p:bldLst>
      <p:bldP spid="156675" grpId="0" animBg="1"/>
      <p:bldP spid="156678" grpId="0" animBg="1"/>
      <p:bldP spid="156679" grpId="0"/>
      <p:bldP spid="156680" grpId="0"/>
      <p:bldP spid="156680" grpId="1"/>
      <p:bldP spid="156686" grpId="0"/>
      <p:bldP spid="156693" grpId="0"/>
      <p:bldP spid="156693" grpId="1"/>
      <p:bldP spid="156694" grpId="0" animBg="1"/>
      <p:bldP spid="156697" grpId="0" animBg="1"/>
      <p:bldP spid="156702" grpId="0"/>
      <p:bldP spid="156702" grpId="1"/>
      <p:bldP spid="156703" grpId="0" animBg="1"/>
      <p:bldP spid="156703" grpId="1" animBg="1"/>
      <p:bldP spid="156704" grpId="0" animBg="1"/>
      <p:bldP spid="156704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7. Графиком какой функции является гипербола?  </a:t>
            </a:r>
          </a:p>
        </p:txBody>
      </p:sp>
      <p:sp>
        <p:nvSpPr>
          <p:cNvPr id="15872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872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72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72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прямой  пропор.</a:t>
            </a:r>
          </a:p>
        </p:txBody>
      </p:sp>
      <p:sp>
        <p:nvSpPr>
          <p:cNvPr id="15872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873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73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73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873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90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квадратичной 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873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5873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873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73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73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874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5874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у=х</a:t>
            </a:r>
            <a:r>
              <a:rPr lang="ru-RU" altLang="ru-RU" sz="3200" b="1" i="1" baseline="30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874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5874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74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74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874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874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874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5874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58750" name="Text Box 30"/>
          <p:cNvSpPr txBox="1">
            <a:spLocks noChangeArrowheads="1"/>
          </p:cNvSpPr>
          <p:nvPr/>
        </p:nvSpPr>
        <p:spPr bwMode="auto">
          <a:xfrm>
            <a:off x="6527801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обратной пропор.</a:t>
            </a:r>
            <a:endParaRPr lang="ru-RU" altLang="ru-RU" sz="32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5875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875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5875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492573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87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4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8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8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58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58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587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58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8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2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587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4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587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587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5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87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58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58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587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58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35"/>
                  </p:tgtEl>
                </p:cond>
              </p:nextCondLst>
            </p:seq>
          </p:childTnLst>
        </p:cTn>
      </p:par>
    </p:tnLst>
    <p:bldLst>
      <p:bldP spid="158728" grpId="0"/>
      <p:bldP spid="158729" grpId="0" animBg="1"/>
      <p:bldP spid="158732" grpId="0" animBg="1"/>
      <p:bldP spid="158733" grpId="0"/>
      <p:bldP spid="158734" grpId="0"/>
      <p:bldP spid="158734" grpId="1"/>
      <p:bldP spid="158736" grpId="0" animBg="1"/>
      <p:bldP spid="158739" grpId="0" animBg="1"/>
      <p:bldP spid="158740" grpId="0"/>
      <p:bldP spid="158741" grpId="0"/>
      <p:bldP spid="158741" grpId="1"/>
      <p:bldP spid="158750" grpId="0"/>
      <p:bldP spid="158750" grpId="1"/>
      <p:bldP spid="158751" grpId="0" animBg="1"/>
      <p:bldP spid="158751" grpId="1" animBg="1"/>
      <p:bldP spid="158752" grpId="0" animBg="1"/>
      <p:bldP spid="158752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8. В древней Руси для обозначения цифр использовали буквы, только над ними ставили волнистую линию. Как она называлась?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16077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077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77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077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0776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апостроф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6077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077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77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078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078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078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титло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078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6078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078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78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078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078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078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слэш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079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079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79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079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079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079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079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6079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6079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индекс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079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080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080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749740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07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7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07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78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607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79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607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77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607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78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0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607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79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607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6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60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608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783"/>
                  </p:tgtEl>
                </p:cond>
              </p:nextCondLst>
            </p:seq>
          </p:childTnLst>
        </p:cTn>
      </p:par>
    </p:tnLst>
    <p:bldLst>
      <p:bldP spid="160771" grpId="0" animBg="1"/>
      <p:bldP spid="160774" grpId="0" animBg="1"/>
      <p:bldP spid="160775" grpId="0"/>
      <p:bldP spid="160776" grpId="0"/>
      <p:bldP spid="160776" grpId="1"/>
      <p:bldP spid="160782" grpId="0"/>
      <p:bldP spid="160782" grpId="1"/>
      <p:bldP spid="160789" grpId="0"/>
      <p:bldP spid="160790" grpId="0" animBg="1"/>
      <p:bldP spid="160793" grpId="0" animBg="1"/>
      <p:bldP spid="160798" grpId="0"/>
      <p:bldP spid="160798" grpId="1"/>
      <p:bldP spid="160799" grpId="0" animBg="1"/>
      <p:bldP spid="160799" grpId="1" animBg="1"/>
      <p:bldP spid="160800" grpId="0" animBg="1"/>
      <p:bldP spid="160800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2016125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9. Числом Пи выражается отношение… </a:t>
            </a:r>
            <a:b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(</a:t>
            </a:r>
            <a:r>
              <a:rPr lang="en-US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R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 - радиус</a:t>
            </a:r>
            <a:r>
              <a:rPr lang="en-US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, D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 - диаметр</a:t>
            </a:r>
            <a:r>
              <a:rPr lang="en-US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, 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US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L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 – длина окр</a:t>
            </a:r>
            <a:r>
              <a:rPr lang="en-US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, S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 – площадь круга</a:t>
            </a:r>
            <a:r>
              <a:rPr lang="en-US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)</a:t>
            </a:r>
            <a:endParaRPr lang="ru-RU" altLang="ru-RU" sz="3200" b="1" i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6281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282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82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282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L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R</a:t>
            </a:r>
            <a:endParaRPr lang="ru-RU" altLang="ru-RU" sz="28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2824" name="AutoShape 8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2825" name="AutoShape 9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826" name="AutoShape 10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2827" name="AutoShape 11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2828" name="Text Box 12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2829" name="Text Box 13"/>
          <p:cNvSpPr txBox="1">
            <a:spLocks noChangeArrowheads="1"/>
          </p:cNvSpPr>
          <p:nvPr/>
        </p:nvSpPr>
        <p:spPr bwMode="auto">
          <a:xfrm>
            <a:off x="6527801" y="3141664"/>
            <a:ext cx="3529013" cy="90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S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R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2830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62831" name="AutoShape 15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2832" name="AutoShape 16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833" name="AutoShape 17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2834" name="AutoShape 18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2835" name="Text Box 19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2836" name="Text Box 20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S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2837" name="AutoShape 21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2838" name="AutoShape 22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839" name="AutoShape 23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2840" name="AutoShape 24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2841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284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2843" name="AutoShape 27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62844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62845" name="Text Box 29"/>
          <p:cNvSpPr txBox="1">
            <a:spLocks noChangeArrowheads="1"/>
          </p:cNvSpPr>
          <p:nvPr/>
        </p:nvSpPr>
        <p:spPr bwMode="auto">
          <a:xfrm>
            <a:off x="6527801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L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endParaRPr lang="ru-RU" altLang="ru-RU" sz="32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2846" name="Oval 30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284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2848" name="AutoShape 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881991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28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4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28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628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28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628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628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628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628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4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28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2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628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628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3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2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4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2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62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62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62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62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830"/>
                  </p:tgtEl>
                </p:cond>
              </p:nextCondLst>
            </p:seq>
          </p:childTnLst>
        </p:cTn>
      </p:par>
    </p:tnLst>
    <p:bldLst>
      <p:bldP spid="162823" grpId="0"/>
      <p:bldP spid="162824" grpId="0" animBg="1"/>
      <p:bldP spid="162827" grpId="0" animBg="1"/>
      <p:bldP spid="162828" grpId="0"/>
      <p:bldP spid="162829" grpId="0"/>
      <p:bldP spid="162829" grpId="1"/>
      <p:bldP spid="162831" grpId="0" animBg="1"/>
      <p:bldP spid="162834" grpId="0" animBg="1"/>
      <p:bldP spid="162835" grpId="0"/>
      <p:bldP spid="162836" grpId="0"/>
      <p:bldP spid="162836" grpId="1"/>
      <p:bldP spid="162845" grpId="0"/>
      <p:bldP spid="162845" grpId="1"/>
      <p:bldP spid="162846" grpId="0" animBg="1"/>
      <p:bldP spid="162846" grpId="1" animBg="1"/>
      <p:bldP spid="162847" grpId="0" animBg="1"/>
      <p:bldP spid="162847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48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10. Что такое «полином»? </a:t>
            </a:r>
          </a:p>
        </p:txBody>
      </p:sp>
      <p:sp>
        <p:nvSpPr>
          <p:cNvPr id="16486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486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86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87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многочлен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6487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487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87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87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7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487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одночлен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487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6488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488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88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88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8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488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двучлен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488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488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88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88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9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489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489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6489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64894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трехчлен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16489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9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489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456937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48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89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48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87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48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89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48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87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648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648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88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4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648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648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648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89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48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64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64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64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64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879"/>
                  </p:tgtEl>
                </p:cond>
              </p:nextCondLst>
            </p:seq>
          </p:childTnLst>
        </p:cTn>
      </p:par>
    </p:tnLst>
    <p:bldLst>
      <p:bldP spid="164872" grpId="0"/>
      <p:bldP spid="164872" grpId="1"/>
      <p:bldP spid="164873" grpId="0" animBg="1"/>
      <p:bldP spid="164876" grpId="0" animBg="1"/>
      <p:bldP spid="164877" grpId="0"/>
      <p:bldP spid="164878" grpId="0"/>
      <p:bldP spid="164878" grpId="1"/>
      <p:bldP spid="164880" grpId="0" animBg="1"/>
      <p:bldP spid="164883" grpId="0" animBg="1"/>
      <p:bldP spid="164884" grpId="0"/>
      <p:bldP spid="164885" grpId="0"/>
      <p:bldP spid="164885" grpId="1"/>
      <p:bldP spid="164894" grpId="0"/>
      <p:bldP spid="164895" grpId="0" animBg="1"/>
      <p:bldP spid="164895" grpId="1" animBg="1"/>
      <p:bldP spid="164896" grpId="0" animBg="1"/>
      <p:bldP spid="164896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123908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2390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12391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3572590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 animBg="1"/>
      <p:bldP spid="123908" grpId="1" animBg="1"/>
      <p:bldP spid="123909" grpId="0" animBg="1"/>
      <p:bldP spid="1239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11. Строительство домов из бревен в древности привело к появлению новой фигуры в геометрии. Какой?         </a:t>
            </a:r>
            <a:b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16691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691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91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691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29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параллелепипед</a:t>
            </a:r>
            <a:r>
              <a:rPr lang="ru-RU" altLang="ru-RU" sz="3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6692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692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92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692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692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цилиндр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692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6692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692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93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693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куб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693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693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93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693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693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693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694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6694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6694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призма</a:t>
            </a:r>
            <a:endParaRPr lang="ru-RU" altLang="ru-RU">
              <a:solidFill>
                <a:srgbClr val="FFFFFF"/>
              </a:solidFill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694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694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694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351627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69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93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69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9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669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94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66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669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9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669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93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69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94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669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66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66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66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66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927"/>
                  </p:tgtEl>
                </p:cond>
              </p:nextCondLst>
            </p:seq>
          </p:childTnLst>
        </p:cTn>
      </p:par>
    </p:tnLst>
    <p:bldLst>
      <p:bldP spid="166915" grpId="0" animBg="1"/>
      <p:bldP spid="166918" grpId="0" animBg="1"/>
      <p:bldP spid="166919" grpId="0"/>
      <p:bldP spid="166920" grpId="0"/>
      <p:bldP spid="166920" grpId="1"/>
      <p:bldP spid="166926" grpId="0"/>
      <p:bldP spid="166926" grpId="1"/>
      <p:bldP spid="166933" grpId="0"/>
      <p:bldP spid="166934" grpId="0" animBg="1"/>
      <p:bldP spid="166937" grpId="0" animBg="1"/>
      <p:bldP spid="166942" grpId="0"/>
      <p:bldP spid="166942" grpId="1"/>
      <p:bldP spid="166943" grpId="0" animBg="1"/>
      <p:bldP spid="166943" grpId="1" animBg="1"/>
      <p:bldP spid="166944" grpId="0" animBg="1"/>
      <p:bldP spid="166944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48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12. Какое еще латинское название имеет число миллиард? </a:t>
            </a:r>
          </a:p>
        </p:txBody>
      </p:sp>
      <p:sp>
        <p:nvSpPr>
          <p:cNvPr id="16896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896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96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896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биллион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6896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897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97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897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897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897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октиллион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897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6897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897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97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897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898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6898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дециллион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6898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6898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98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898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898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898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898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6898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6899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квинтиллион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16899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899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899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4429040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689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98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89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689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97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8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68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98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689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96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689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98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68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689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689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689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99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89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68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68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68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68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975"/>
                  </p:tgtEl>
                </p:cond>
              </p:nextCondLst>
            </p:seq>
          </p:childTnLst>
        </p:cTn>
      </p:par>
    </p:tnLst>
    <p:bldLst>
      <p:bldP spid="168968" grpId="0"/>
      <p:bldP spid="168968" grpId="1"/>
      <p:bldP spid="168969" grpId="0" animBg="1"/>
      <p:bldP spid="168972" grpId="0" animBg="1"/>
      <p:bldP spid="168973" grpId="0"/>
      <p:bldP spid="168974" grpId="0"/>
      <p:bldP spid="168974" grpId="1"/>
      <p:bldP spid="168976" grpId="0" animBg="1"/>
      <p:bldP spid="168979" grpId="0" animBg="1"/>
      <p:bldP spid="168980" grpId="0"/>
      <p:bldP spid="168981" grpId="0"/>
      <p:bldP spid="168981" grpId="1"/>
      <p:bldP spid="168990" grpId="0"/>
      <p:bldP spid="168991" grpId="0" animBg="1"/>
      <p:bldP spid="168991" grpId="1" animBg="1"/>
      <p:bldP spid="168992" grpId="0" animBg="1"/>
      <p:bldP spid="168992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13. Как называются числа, которые равны сумме всех своих делителей? </a:t>
            </a:r>
          </a:p>
        </p:txBody>
      </p:sp>
      <p:sp>
        <p:nvSpPr>
          <p:cNvPr id="17101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101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01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01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комплексные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7101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101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01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02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102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44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дружественные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102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7102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102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02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02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102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102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совершенные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103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103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03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03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103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103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103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7103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7103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кратные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17103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104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104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8056976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03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710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02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7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7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7102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7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03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10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01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02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7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03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710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7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7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7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7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023"/>
                  </p:tgtEl>
                </p:cond>
              </p:nextCondLst>
            </p:seq>
          </p:childTnLst>
        </p:cTn>
      </p:par>
    </p:tnLst>
    <p:bldLst>
      <p:bldP spid="171011" grpId="0" animBg="1"/>
      <p:bldP spid="171014" grpId="0" animBg="1"/>
      <p:bldP spid="171015" grpId="0"/>
      <p:bldP spid="171016" grpId="0"/>
      <p:bldP spid="171016" grpId="1"/>
      <p:bldP spid="171022" grpId="0"/>
      <p:bldP spid="171029" grpId="0"/>
      <p:bldP spid="171029" grpId="1"/>
      <p:bldP spid="171030" grpId="0" animBg="1"/>
      <p:bldP spid="171033" grpId="0" animBg="1"/>
      <p:bldP spid="171038" grpId="0"/>
      <p:bldP spid="171038" grpId="1"/>
      <p:bldP spid="171039" grpId="0" animBg="1"/>
      <p:bldP spid="171039" grpId="1" animBg="1"/>
      <p:bldP spid="171040" grpId="0" animBg="1"/>
      <p:bldP spid="17104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08050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2. Квадратное уравнение имеет два корня, если его дискриминант… </a:t>
            </a:r>
          </a:p>
        </p:txBody>
      </p:sp>
      <p:sp>
        <p:nvSpPr>
          <p:cNvPr id="13824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824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4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24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положителен </a:t>
            </a:r>
          </a:p>
        </p:txBody>
      </p:sp>
      <p:sp>
        <p:nvSpPr>
          <p:cNvPr id="13824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825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5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25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5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3825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отрицателен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3825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3825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825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5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25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6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неотрицателен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826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3826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26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26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6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826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3826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3826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3827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равен нулю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3827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7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827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420755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8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26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8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2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8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26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8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24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38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38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26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8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38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27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38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38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38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38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38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255"/>
                  </p:tgtEl>
                </p:cond>
              </p:nextCondLst>
            </p:seq>
          </p:childTnLst>
        </p:cTn>
      </p:par>
    </p:tnLst>
    <p:bldLst>
      <p:bldP spid="138248" grpId="0"/>
      <p:bldP spid="138248" grpId="1"/>
      <p:bldP spid="138249" grpId="0" animBg="1"/>
      <p:bldP spid="138252" grpId="0" animBg="1"/>
      <p:bldP spid="138253" grpId="0"/>
      <p:bldP spid="138254" grpId="0"/>
      <p:bldP spid="138254" grpId="1"/>
      <p:bldP spid="138261" grpId="0"/>
      <p:bldP spid="138262" grpId="0" animBg="1"/>
      <p:bldP spid="138265" grpId="0" animBg="1"/>
      <p:bldP spid="138270" grpId="0"/>
      <p:bldP spid="138270" grpId="1"/>
      <p:bldP spid="138271" grpId="0" animBg="1"/>
      <p:bldP spid="138271" grpId="1" animBg="1"/>
      <p:bldP spid="138272" grpId="0" animBg="1"/>
      <p:bldP spid="138272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14. Сколько нулей в квадриллионе? </a:t>
            </a:r>
          </a:p>
        </p:txBody>
      </p:sp>
      <p:sp>
        <p:nvSpPr>
          <p:cNvPr id="17305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306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6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6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2135189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</a:t>
            </a:r>
          </a:p>
        </p:txBody>
      </p:sp>
      <p:sp>
        <p:nvSpPr>
          <p:cNvPr id="17306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306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6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6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44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	    12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7307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7307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307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7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7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3077" name="Text Box 21"/>
          <p:cNvSpPr txBox="1">
            <a:spLocks noChangeArrowheads="1"/>
          </p:cNvSpPr>
          <p:nvPr/>
        </p:nvSpPr>
        <p:spPr bwMode="auto">
          <a:xfrm>
            <a:off x="2208214" y="4437064"/>
            <a:ext cx="3887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15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307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307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8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8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308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308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308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7308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7308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18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17308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308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308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0760373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08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73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07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7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08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73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06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07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73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73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730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08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730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7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7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73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73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071"/>
                  </p:tgtEl>
                </p:cond>
              </p:nextCondLst>
            </p:seq>
          </p:childTnLst>
        </p:cTn>
      </p:par>
    </p:tnLst>
    <p:bldLst>
      <p:bldP spid="173059" grpId="0" animBg="1"/>
      <p:bldP spid="173062" grpId="0" animBg="1"/>
      <p:bldP spid="173063" grpId="0"/>
      <p:bldP spid="173064" grpId="0"/>
      <p:bldP spid="173064" grpId="1"/>
      <p:bldP spid="173070" grpId="0"/>
      <p:bldP spid="173077" grpId="0"/>
      <p:bldP spid="173077" grpId="1"/>
      <p:bldP spid="173078" grpId="0" animBg="1"/>
      <p:bldP spid="173081" grpId="0" animBg="1"/>
      <p:bldP spid="173086" grpId="0"/>
      <p:bldP spid="173086" grpId="1"/>
      <p:bldP spid="173087" grpId="0" animBg="1"/>
      <p:bldP spid="173087" grpId="1" animBg="1"/>
      <p:bldP spid="173088" grpId="0" animBg="1"/>
      <p:bldP spid="173088" grpId="1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2016125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15. Кто является автором первого учебника арифметики в России? </a:t>
            </a:r>
          </a:p>
        </p:txBody>
      </p:sp>
      <p:sp>
        <p:nvSpPr>
          <p:cNvPr id="17510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510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10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11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2135189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Ломоносов</a:t>
            </a:r>
            <a:endParaRPr lang="ru-RU" altLang="ru-RU" sz="28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5112" name="AutoShape 8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5113" name="AutoShape 9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114" name="AutoShape 10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115" name="AutoShape 11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5116" name="Text Box 12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5117" name="Text Box 13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Петр I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5118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75119" name="AutoShape 15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5120" name="AutoShape 16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121" name="AutoShape 17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122" name="AutoShape 18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5123" name="Text Box 19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5124" name="Text Box 20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Ковалевская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5125" name="AutoShape 21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5126" name="AutoShape 22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127" name="AutoShape 23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128" name="AutoShape 24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5129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513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5131" name="AutoShape 27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75132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75133" name="Text Box 29"/>
          <p:cNvSpPr txBox="1">
            <a:spLocks noChangeArrowheads="1"/>
          </p:cNvSpPr>
          <p:nvPr/>
        </p:nvSpPr>
        <p:spPr bwMode="auto">
          <a:xfrm>
            <a:off x="6527801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Магницкий</a:t>
            </a:r>
            <a:endParaRPr lang="ru-RU" altLang="ru-RU" sz="32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5134" name="Oval 30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513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5136" name="AutoShape 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0969080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5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12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75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75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1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5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751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75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751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75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13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5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11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7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12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75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13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75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7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7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75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75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118"/>
                  </p:tgtEl>
                </p:cond>
              </p:nextCondLst>
            </p:seq>
          </p:childTnLst>
        </p:cTn>
      </p:par>
    </p:tnLst>
    <p:bldLst>
      <p:bldP spid="175111" grpId="0"/>
      <p:bldP spid="175112" grpId="0" animBg="1"/>
      <p:bldP spid="175115" grpId="0" animBg="1"/>
      <p:bldP spid="175116" grpId="0"/>
      <p:bldP spid="175117" grpId="0"/>
      <p:bldP spid="175117" grpId="1"/>
      <p:bldP spid="175119" grpId="0" animBg="1"/>
      <p:bldP spid="175122" grpId="0" animBg="1"/>
      <p:bldP spid="175123" grpId="0"/>
      <p:bldP spid="175124" grpId="0"/>
      <p:bldP spid="175124" grpId="1"/>
      <p:bldP spid="175133" grpId="0"/>
      <p:bldP spid="175133" grpId="1"/>
      <p:bldP spid="175134" grpId="0" animBg="1"/>
      <p:bldP spid="175134" grpId="1" animBg="1"/>
      <p:bldP spid="175135" grpId="0" animBg="1"/>
      <p:bldP spid="175135" grpId="1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Оценка-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55</a:t>
            </a:r>
          </a:p>
        </p:txBody>
      </p:sp>
      <p:sp>
        <p:nvSpPr>
          <p:cNvPr id="135172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517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410713361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 animBg="1"/>
      <p:bldP spid="135172" grpId="1" animBg="1"/>
      <p:bldP spid="13517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33375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Расположите множества чисел в порядке их изучения  в школе:</a:t>
            </a:r>
          </a:p>
        </p:txBody>
      </p:sp>
      <p:sp>
        <p:nvSpPr>
          <p:cNvPr id="177155" name="AutoShape 3"/>
          <p:cNvSpPr>
            <a:spLocks noChangeArrowheads="1"/>
          </p:cNvSpPr>
          <p:nvPr/>
        </p:nvSpPr>
        <p:spPr bwMode="auto">
          <a:xfrm>
            <a:off x="3019426" y="2551113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7156" name="AutoShape 4"/>
          <p:cNvCxnSpPr>
            <a:cxnSpLocks noChangeShapeType="1"/>
          </p:cNvCxnSpPr>
          <p:nvPr/>
        </p:nvCxnSpPr>
        <p:spPr bwMode="auto">
          <a:xfrm>
            <a:off x="3308351" y="2551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7157" name="AutoShape 5"/>
          <p:cNvCxnSpPr>
            <a:cxnSpLocks noChangeShapeType="1"/>
          </p:cNvCxnSpPr>
          <p:nvPr/>
        </p:nvCxnSpPr>
        <p:spPr bwMode="auto">
          <a:xfrm>
            <a:off x="3308351" y="31988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158" name="AutoShape 6"/>
          <p:cNvSpPr>
            <a:spLocks noChangeArrowheads="1"/>
          </p:cNvSpPr>
          <p:nvPr/>
        </p:nvSpPr>
        <p:spPr bwMode="auto">
          <a:xfrm>
            <a:off x="3236913" y="28384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3719514" y="2565401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3379789" y="2551114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рациональные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7161" name="AutoShape 9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7162" name="AutoShape 10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7163" name="AutoShape 11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164" name="AutoShape 12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7165" name="Text Box 13"/>
          <p:cNvSpPr txBox="1">
            <a:spLocks noChangeArrowheads="1"/>
          </p:cNvSpPr>
          <p:nvPr/>
        </p:nvSpPr>
        <p:spPr bwMode="auto">
          <a:xfrm>
            <a:off x="3719514" y="3500438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3379789" y="3486150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целые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7167" name="AutoShape 15"/>
          <p:cNvSpPr>
            <a:spLocks noChangeArrowheads="1"/>
          </p:cNvSpPr>
          <p:nvPr/>
        </p:nvSpPr>
        <p:spPr bwMode="auto">
          <a:xfrm>
            <a:off x="3019426" y="4351338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7168" name="AutoShape 16"/>
          <p:cNvCxnSpPr>
            <a:cxnSpLocks noChangeShapeType="1"/>
          </p:cNvCxnSpPr>
          <p:nvPr/>
        </p:nvCxnSpPr>
        <p:spPr bwMode="auto">
          <a:xfrm>
            <a:off x="3308351" y="43513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7169" name="AutoShape 17"/>
          <p:cNvCxnSpPr>
            <a:cxnSpLocks noChangeShapeType="1"/>
          </p:cNvCxnSpPr>
          <p:nvPr/>
        </p:nvCxnSpPr>
        <p:spPr bwMode="auto">
          <a:xfrm>
            <a:off x="3308351" y="49990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170" name="AutoShape 18"/>
          <p:cNvSpPr>
            <a:spLocks noChangeArrowheads="1"/>
          </p:cNvSpPr>
          <p:nvPr/>
        </p:nvSpPr>
        <p:spPr bwMode="auto">
          <a:xfrm>
            <a:off x="3236913" y="4638675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7171" name="Text Box 19"/>
          <p:cNvSpPr txBox="1">
            <a:spLocks noChangeArrowheads="1"/>
          </p:cNvSpPr>
          <p:nvPr/>
        </p:nvSpPr>
        <p:spPr bwMode="auto">
          <a:xfrm>
            <a:off x="3719514" y="4365626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7172" name="Text Box 20"/>
          <p:cNvSpPr txBox="1">
            <a:spLocks noChangeArrowheads="1"/>
          </p:cNvSpPr>
          <p:nvPr/>
        </p:nvSpPr>
        <p:spPr bwMode="auto">
          <a:xfrm>
            <a:off x="3379789" y="435133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натуральные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7173" name="AutoShape 21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7174" name="AutoShape 22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7175" name="AutoShape 23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7176" name="AutoShape 24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7177" name="Text Box 25"/>
          <p:cNvSpPr txBox="1">
            <a:spLocks noChangeArrowheads="1"/>
          </p:cNvSpPr>
          <p:nvPr/>
        </p:nvSpPr>
        <p:spPr bwMode="auto">
          <a:xfrm>
            <a:off x="3719514" y="5300663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7178" name="Text Box 26"/>
          <p:cNvSpPr txBox="1">
            <a:spLocks noChangeArrowheads="1"/>
          </p:cNvSpPr>
          <p:nvPr/>
        </p:nvSpPr>
        <p:spPr bwMode="auto">
          <a:xfrm>
            <a:off x="3359150" y="5300664"/>
            <a:ext cx="5689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действительные</a:t>
            </a:r>
            <a:endParaRPr lang="ru-RU" altLang="ru-RU" sz="27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275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7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7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7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7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7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7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animBg="1"/>
      <p:bldP spid="177158" grpId="0" animBg="1"/>
      <p:bldP spid="177159" grpId="0"/>
      <p:bldP spid="177160" grpId="0"/>
      <p:bldP spid="177161" grpId="0" animBg="1"/>
      <p:bldP spid="177164" grpId="0" animBg="1"/>
      <p:bldP spid="177165" grpId="0"/>
      <p:bldP spid="177166" grpId="0"/>
      <p:bldP spid="177167" grpId="0" animBg="1"/>
      <p:bldP spid="177170" grpId="0" animBg="1"/>
      <p:bldP spid="177171" grpId="0"/>
      <p:bldP spid="177172" grpId="0"/>
      <p:bldP spid="177173" grpId="0" animBg="1"/>
      <p:bldP spid="177176" grpId="0" animBg="1"/>
      <p:bldP spid="177177" grpId="0"/>
      <p:bldP spid="17717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AutoShape 3"/>
          <p:cNvSpPr>
            <a:spLocks noChangeArrowheads="1"/>
          </p:cNvSpPr>
          <p:nvPr/>
        </p:nvSpPr>
        <p:spPr bwMode="auto">
          <a:xfrm>
            <a:off x="2998788" y="436562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9204" name="AutoShape 4"/>
          <p:cNvCxnSpPr>
            <a:cxnSpLocks noChangeShapeType="1"/>
          </p:cNvCxnSpPr>
          <p:nvPr/>
        </p:nvCxnSpPr>
        <p:spPr bwMode="auto">
          <a:xfrm>
            <a:off x="3287714" y="43656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9205" name="AutoShape 5"/>
          <p:cNvCxnSpPr>
            <a:cxnSpLocks noChangeShapeType="1"/>
          </p:cNvCxnSpPr>
          <p:nvPr/>
        </p:nvCxnSpPr>
        <p:spPr bwMode="auto">
          <a:xfrm>
            <a:off x="3287714" y="50133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9206" name="AutoShape 6"/>
          <p:cNvSpPr>
            <a:spLocks noChangeArrowheads="1"/>
          </p:cNvSpPr>
          <p:nvPr/>
        </p:nvSpPr>
        <p:spPr bwMode="auto">
          <a:xfrm>
            <a:off x="3216275" y="465296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3698875" y="437991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3359150" y="4365625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рациональные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9209" name="AutoShape 9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9210" name="AutoShape 10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9211" name="AutoShape 11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9212" name="AutoShape 12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3719514" y="3500438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3379789" y="3486150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целые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9215" name="AutoShape 15"/>
          <p:cNvSpPr>
            <a:spLocks noChangeArrowheads="1"/>
          </p:cNvSpPr>
          <p:nvPr/>
        </p:nvSpPr>
        <p:spPr bwMode="auto">
          <a:xfrm>
            <a:off x="2998788" y="249237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9216" name="AutoShape 16"/>
          <p:cNvCxnSpPr>
            <a:cxnSpLocks noChangeShapeType="1"/>
          </p:cNvCxnSpPr>
          <p:nvPr/>
        </p:nvCxnSpPr>
        <p:spPr bwMode="auto">
          <a:xfrm>
            <a:off x="3287714" y="2492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9217" name="AutoShape 17"/>
          <p:cNvCxnSpPr>
            <a:cxnSpLocks noChangeShapeType="1"/>
          </p:cNvCxnSpPr>
          <p:nvPr/>
        </p:nvCxnSpPr>
        <p:spPr bwMode="auto">
          <a:xfrm>
            <a:off x="3287714" y="3140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9218" name="AutoShape 18"/>
          <p:cNvSpPr>
            <a:spLocks noChangeArrowheads="1"/>
          </p:cNvSpPr>
          <p:nvPr/>
        </p:nvSpPr>
        <p:spPr bwMode="auto">
          <a:xfrm>
            <a:off x="3216275" y="2779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9219" name="Text Box 19"/>
          <p:cNvSpPr txBox="1">
            <a:spLocks noChangeArrowheads="1"/>
          </p:cNvSpPr>
          <p:nvPr/>
        </p:nvSpPr>
        <p:spPr bwMode="auto">
          <a:xfrm>
            <a:off x="3698875" y="250666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9220" name="Text Box 20"/>
          <p:cNvSpPr txBox="1">
            <a:spLocks noChangeArrowheads="1"/>
          </p:cNvSpPr>
          <p:nvPr/>
        </p:nvSpPr>
        <p:spPr bwMode="auto">
          <a:xfrm>
            <a:off x="3359150" y="2492375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натуральные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9221" name="AutoShape 21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79222" name="AutoShape 22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9223" name="AutoShape 23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9224" name="AutoShape 24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9225" name="Text Box 25"/>
          <p:cNvSpPr txBox="1">
            <a:spLocks noChangeArrowheads="1"/>
          </p:cNvSpPr>
          <p:nvPr/>
        </p:nvSpPr>
        <p:spPr bwMode="auto">
          <a:xfrm>
            <a:off x="3719514" y="5300663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79226" name="Text Box 26"/>
          <p:cNvSpPr txBox="1">
            <a:spLocks noChangeArrowheads="1"/>
          </p:cNvSpPr>
          <p:nvPr/>
        </p:nvSpPr>
        <p:spPr bwMode="auto">
          <a:xfrm>
            <a:off x="3359150" y="5300664"/>
            <a:ext cx="5689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действительные</a:t>
            </a:r>
            <a:endParaRPr lang="ru-RU" altLang="ru-RU" sz="27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9227" name="Rectangle 27"/>
          <p:cNvSpPr>
            <a:spLocks noChangeArrowheads="1"/>
          </p:cNvSpPr>
          <p:nvPr/>
        </p:nvSpPr>
        <p:spPr bwMode="auto">
          <a:xfrm>
            <a:off x="1524000" y="333375"/>
            <a:ext cx="9144000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12954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17526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22098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26670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FFFFFF"/>
                </a:solidFill>
                <a:latin typeface="Comic Sans MS" panose="030F0702030302020204" pitchFamily="66" charset="0"/>
              </a:rPr>
              <a:t>	</a:t>
            </a:r>
            <a:r>
              <a:rPr lang="ru-RU" altLang="ru-RU" sz="3600" b="1" i="1">
                <a:solidFill>
                  <a:srgbClr val="FFFFFF"/>
                </a:solidFill>
                <a:latin typeface="Comic Sans MS" panose="030F0702030302020204" pitchFamily="66" charset="0"/>
              </a:rPr>
              <a:t>Расположите множества чисел в порядке их изучения  в школе:</a:t>
            </a:r>
          </a:p>
        </p:txBody>
      </p:sp>
    </p:spTree>
    <p:extLst>
      <p:ext uri="{BB962C8B-B14F-4D97-AF65-F5344CB8AC3E}">
        <p14:creationId xmlns:p14="http://schemas.microsoft.com/office/powerpoint/2010/main" val="474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9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9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animBg="1"/>
      <p:bldP spid="179206" grpId="0" animBg="1"/>
      <p:bldP spid="179207" grpId="0"/>
      <p:bldP spid="179208" grpId="0"/>
      <p:bldP spid="179209" grpId="0" animBg="1"/>
      <p:bldP spid="179212" grpId="0" animBg="1"/>
      <p:bldP spid="179213" grpId="0"/>
      <p:bldP spid="179214" grpId="0"/>
      <p:bldP spid="179215" grpId="0" animBg="1"/>
      <p:bldP spid="179218" grpId="0" animBg="1"/>
      <p:bldP spid="179219" grpId="0"/>
      <p:bldP spid="179220" grpId="0"/>
      <p:bldP spid="179221" grpId="0" animBg="1"/>
      <p:bldP spid="179224" grpId="0" animBg="1"/>
      <p:bldP spid="179225" grpId="0"/>
      <p:bldP spid="17922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 algn="l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   1. Какой системой счисления мы пользуемся?</a:t>
            </a:r>
          </a:p>
        </p:txBody>
      </p:sp>
      <p:sp>
        <p:nvSpPr>
          <p:cNvPr id="18125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125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125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125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125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десятичной </a:t>
            </a:r>
          </a:p>
        </p:txBody>
      </p:sp>
      <p:sp>
        <p:nvSpPr>
          <p:cNvPr id="18125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125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125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126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126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126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двоичной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126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8126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126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126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126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126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126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шестидесятеричной</a:t>
            </a:r>
          </a:p>
        </p:txBody>
      </p:sp>
      <p:sp>
        <p:nvSpPr>
          <p:cNvPr id="18127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127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127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127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127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127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127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8127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81278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81279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пятеричной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128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1281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912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1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27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1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812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26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1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81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27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81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812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25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1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26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12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812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27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812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8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8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81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81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263"/>
                  </p:tgtEl>
                </p:cond>
              </p:nextCondLst>
            </p:seq>
          </p:childTnLst>
        </p:cTn>
      </p:par>
    </p:tnLst>
    <p:bldLst>
      <p:bldP spid="181256" grpId="0"/>
      <p:bldP spid="181256" grpId="1"/>
      <p:bldP spid="181262" grpId="0"/>
      <p:bldP spid="181264" grpId="0" animBg="1"/>
      <p:bldP spid="181267" grpId="0" animBg="1"/>
      <p:bldP spid="181268" grpId="0"/>
      <p:bldP spid="181269" grpId="0"/>
      <p:bldP spid="181269" grpId="1"/>
      <p:bldP spid="181270" grpId="0" animBg="1"/>
      <p:bldP spid="181273" grpId="0" animBg="1"/>
      <p:bldP spid="181279" grpId="0"/>
      <p:bldP spid="181279" grpId="1"/>
      <p:bldP spid="181280" grpId="0" animBg="1"/>
      <p:bldP spid="181280" grpId="1" animBg="1"/>
      <p:bldP spid="181281" grpId="0" animBg="1"/>
      <p:bldP spid="181281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 algn="l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   2. Какому числу соответствует «дюжина»?</a:t>
            </a:r>
          </a:p>
        </p:txBody>
      </p:sp>
      <p:sp>
        <p:nvSpPr>
          <p:cNvPr id="18329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330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330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330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330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 </a:t>
            </a:r>
          </a:p>
        </p:txBody>
      </p:sp>
      <p:sp>
        <p:nvSpPr>
          <p:cNvPr id="18330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330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330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330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330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331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20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331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8331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331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331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331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331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12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331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331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332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332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332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332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332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8332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8332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332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332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332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814230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3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2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83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33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3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0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8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1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833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2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833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8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8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83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83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311"/>
                  </p:tgtEl>
                </p:cond>
              </p:nextCondLst>
            </p:seq>
          </p:childTnLst>
        </p:cTn>
      </p:par>
    </p:tnLst>
    <p:bldLst>
      <p:bldP spid="183299" grpId="0" animBg="1"/>
      <p:bldP spid="183302" grpId="0" animBg="1"/>
      <p:bldP spid="183303" grpId="0"/>
      <p:bldP spid="183304" grpId="0"/>
      <p:bldP spid="183304" grpId="1"/>
      <p:bldP spid="183305" grpId="0" animBg="1"/>
      <p:bldP spid="183308" grpId="0" animBg="1"/>
      <p:bldP spid="183309" grpId="0"/>
      <p:bldP spid="183310" grpId="0"/>
      <p:bldP spid="183310" grpId="1"/>
      <p:bldP spid="183317" grpId="0"/>
      <p:bldP spid="183317" grpId="1"/>
      <p:bldP spid="183326" grpId="0"/>
      <p:bldP spid="183327" grpId="0" animBg="1"/>
      <p:bldP spid="183327" grpId="1" animBg="1"/>
      <p:bldP spid="183328" grpId="0" animBg="1"/>
      <p:bldP spid="183328" grpId="1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3. Какое из чисел не является простым?  </a:t>
            </a:r>
          </a:p>
        </p:txBody>
      </p:sp>
      <p:sp>
        <p:nvSpPr>
          <p:cNvPr id="18534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534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534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535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535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535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 </a:t>
            </a:r>
          </a:p>
        </p:txBody>
      </p:sp>
      <p:sp>
        <p:nvSpPr>
          <p:cNvPr id="18535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535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535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535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535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535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5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535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8536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536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536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536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536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536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7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536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536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536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536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537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537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537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8537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8537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85375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17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537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5377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34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7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5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5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853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7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853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853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5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853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853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853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6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85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85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853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7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853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8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8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8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8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59"/>
                  </p:tgtEl>
                </p:cond>
              </p:nextCondLst>
            </p:seq>
          </p:childTnLst>
        </p:cTn>
      </p:par>
    </p:tnLst>
    <p:bldLst>
      <p:bldP spid="185352" grpId="0"/>
      <p:bldP spid="185352" grpId="1"/>
      <p:bldP spid="185358" grpId="0"/>
      <p:bldP spid="185360" grpId="0" animBg="1"/>
      <p:bldP spid="185363" grpId="0" animBg="1"/>
      <p:bldP spid="185364" grpId="0"/>
      <p:bldP spid="185365" grpId="0"/>
      <p:bldP spid="185365" grpId="1"/>
      <p:bldP spid="185366" grpId="0" animBg="1"/>
      <p:bldP spid="185369" grpId="0" animBg="1"/>
      <p:bldP spid="185375" grpId="0"/>
      <p:bldP spid="185375" grpId="1"/>
      <p:bldP spid="185376" grpId="0" animBg="1"/>
      <p:bldP spid="185376" grpId="1" animBg="1"/>
      <p:bldP spid="185377" grpId="0" animBg="1"/>
      <p:bldP spid="185377" grpId="1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4. Какое число называют числом Шахерезады? </a:t>
            </a:r>
          </a:p>
        </p:txBody>
      </p:sp>
      <p:sp>
        <p:nvSpPr>
          <p:cNvPr id="18739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739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39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739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739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740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7 </a:t>
            </a:r>
          </a:p>
        </p:txBody>
      </p:sp>
      <p:sp>
        <p:nvSpPr>
          <p:cNvPr id="18740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740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40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740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740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740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13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740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8740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740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41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741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741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741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101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741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741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41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741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741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741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742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8742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8742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1001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742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742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742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569460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7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41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874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40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74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87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87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874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87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4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7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40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8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874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874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874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4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87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874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42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874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8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8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87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8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407"/>
                  </p:tgtEl>
                </p:cond>
              </p:nextCondLst>
            </p:seq>
          </p:childTnLst>
        </p:cTn>
      </p:par>
    </p:tnLst>
    <p:bldLst>
      <p:bldP spid="187395" grpId="0" animBg="1"/>
      <p:bldP spid="187398" grpId="0" animBg="1"/>
      <p:bldP spid="187399" grpId="0"/>
      <p:bldP spid="187400" grpId="0"/>
      <p:bldP spid="187400" grpId="1"/>
      <p:bldP spid="187401" grpId="0" animBg="1"/>
      <p:bldP spid="187404" grpId="0" animBg="1"/>
      <p:bldP spid="187405" grpId="0"/>
      <p:bldP spid="187406" grpId="0"/>
      <p:bldP spid="187406" grpId="1"/>
      <p:bldP spid="187413" grpId="0"/>
      <p:bldP spid="187422" grpId="0"/>
      <p:bldP spid="187422" grpId="1"/>
      <p:bldP spid="187423" grpId="0" animBg="1"/>
      <p:bldP spid="187423" grpId="1" animBg="1"/>
      <p:bldP spid="187424" grpId="0" animBg="1"/>
      <p:bldP spid="187424" grpId="1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125538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5. Какую часть числа называют  «процент»? </a:t>
            </a:r>
          </a:p>
        </p:txBody>
      </p:sp>
      <p:sp>
        <p:nvSpPr>
          <p:cNvPr id="18944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944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944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44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944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944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десятую </a:t>
            </a:r>
          </a:p>
        </p:txBody>
      </p:sp>
      <p:sp>
        <p:nvSpPr>
          <p:cNvPr id="18944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945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945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45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945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945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сотую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945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8945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945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945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45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946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8946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тысячную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946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8946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946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46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946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946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946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8946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89470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89471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десятитысячную</a:t>
            </a:r>
            <a:r>
              <a:rPr lang="ru-RU" altLang="ru-RU" sz="28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947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9473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720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46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9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4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46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894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44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894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46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9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47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894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8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8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89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89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455"/>
                  </p:tgtEl>
                </p:cond>
              </p:nextCondLst>
            </p:seq>
          </p:childTnLst>
        </p:cTn>
      </p:par>
    </p:tnLst>
    <p:bldLst>
      <p:bldP spid="189448" grpId="0"/>
      <p:bldP spid="189454" grpId="0"/>
      <p:bldP spid="189454" grpId="1"/>
      <p:bldP spid="189456" grpId="0" animBg="1"/>
      <p:bldP spid="189459" grpId="0" animBg="1"/>
      <p:bldP spid="189460" grpId="0"/>
      <p:bldP spid="189461" grpId="0"/>
      <p:bldP spid="189461" grpId="1"/>
      <p:bldP spid="189462" grpId="0" animBg="1"/>
      <p:bldP spid="189465" grpId="0" animBg="1"/>
      <p:bldP spid="189471" grpId="0"/>
      <p:bldP spid="189471" grpId="1"/>
      <p:bldP spid="189472" grpId="0" animBg="1"/>
      <p:bldP spid="189472" grpId="1" animBg="1"/>
      <p:bldP spid="189473" grpId="0" animBg="1"/>
      <p:bldP spid="18947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3. Результат какого действия называется разностью?</a:t>
            </a:r>
          </a:p>
        </p:txBody>
      </p:sp>
      <p:sp>
        <p:nvSpPr>
          <p:cNvPr id="6656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656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56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656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сложение </a:t>
            </a:r>
          </a:p>
        </p:txBody>
      </p:sp>
      <p:sp>
        <p:nvSpPr>
          <p:cNvPr id="6656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657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57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57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вычитание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657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6657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657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57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57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658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658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умножение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658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658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58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58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658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658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658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6658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66591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деление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659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6593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6594" name="AutoShape 3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66595" name="AutoShape 3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1524000" y="6426200"/>
            <a:ext cx="433388" cy="431800"/>
          </a:xfrm>
          <a:prstGeom prst="actionButtonReturn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31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65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8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65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7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65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65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8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65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6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665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8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665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665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665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665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9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6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6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66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66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66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575"/>
                  </p:tgtEl>
                </p:cond>
              </p:nextCondLst>
            </p:seq>
          </p:childTnLst>
        </p:cTn>
      </p:par>
    </p:tnLst>
    <p:bldLst>
      <p:bldP spid="66563" grpId="0" animBg="1"/>
      <p:bldP spid="66566" grpId="0" animBg="1"/>
      <p:bldP spid="66567" grpId="0"/>
      <p:bldP spid="66568" grpId="0"/>
      <p:bldP spid="66568" grpId="1"/>
      <p:bldP spid="66574" grpId="0"/>
      <p:bldP spid="66574" grpId="1"/>
      <p:bldP spid="66576" grpId="0" animBg="1"/>
      <p:bldP spid="66579" grpId="0" animBg="1"/>
      <p:bldP spid="66580" grpId="0"/>
      <p:bldP spid="66581" grpId="0"/>
      <p:bldP spid="66581" grpId="1"/>
      <p:bldP spid="66591" grpId="0"/>
      <p:bldP spid="66592" grpId="0" animBg="1"/>
      <p:bldP spid="66592" grpId="1" animBg="1"/>
      <p:bldP spid="66593" grpId="0" animBg="1"/>
      <p:bldP spid="66593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191492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149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19149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358875429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2" grpId="0" animBg="1"/>
      <p:bldP spid="191492" grpId="1" animBg="1"/>
      <p:bldP spid="191493" grpId="0" animBg="1"/>
      <p:bldP spid="19149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2279651" y="3573464"/>
            <a:ext cx="734536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2000" b="1" i="1">
                <a:solidFill>
                  <a:srgbClr val="FF33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192516" name="AutoShape 4"/>
          <p:cNvSpPr>
            <a:spLocks noChangeArrowheads="1"/>
          </p:cNvSpPr>
          <p:nvPr/>
        </p:nvSpPr>
        <p:spPr bwMode="auto">
          <a:xfrm>
            <a:off x="4151314" y="3141664"/>
            <a:ext cx="3959225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251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28026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3019119078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 animBg="1"/>
      <p:bldP spid="192516" grpId="1" animBg="1"/>
      <p:bldP spid="19251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125538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6. Как называют угол, смежный с углом треугольника при данной вершине?</a:t>
            </a:r>
          </a:p>
        </p:txBody>
      </p:sp>
      <p:sp>
        <p:nvSpPr>
          <p:cNvPr id="19353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354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354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54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354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односторонний </a:t>
            </a:r>
          </a:p>
        </p:txBody>
      </p:sp>
      <p:sp>
        <p:nvSpPr>
          <p:cNvPr id="19354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354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354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54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внешний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355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9355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355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355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55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355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355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вписанный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355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355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356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356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356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356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356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9356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93566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93567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соответственный</a:t>
            </a:r>
            <a:r>
              <a:rPr lang="ru-RU" altLang="ru-RU" sz="28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356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3569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368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35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6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93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5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6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935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4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9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5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93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935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935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935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6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935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9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9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93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93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551"/>
                  </p:tgtEl>
                </p:cond>
              </p:nextCondLst>
            </p:seq>
          </p:childTnLst>
        </p:cTn>
      </p:par>
    </p:tnLst>
    <p:bldLst>
      <p:bldP spid="193544" grpId="0"/>
      <p:bldP spid="193550" grpId="0"/>
      <p:bldP spid="193550" grpId="1"/>
      <p:bldP spid="193552" grpId="0" animBg="1"/>
      <p:bldP spid="193555" grpId="0" animBg="1"/>
      <p:bldP spid="193556" grpId="0"/>
      <p:bldP spid="193557" grpId="0"/>
      <p:bldP spid="193557" grpId="1"/>
      <p:bldP spid="193558" grpId="0" animBg="1"/>
      <p:bldP spid="193561" grpId="0" animBg="1"/>
      <p:bldP spid="193567" grpId="0"/>
      <p:bldP spid="193567" grpId="1"/>
      <p:bldP spid="193568" grpId="0" animBg="1"/>
      <p:bldP spid="193568" grpId="1" animBg="1"/>
      <p:bldP spid="193569" grpId="0" animBg="1"/>
      <p:bldP spid="193569" grpId="1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7. Центром окружности, вписанной в треугольник, является точка пересечения его…</a:t>
            </a:r>
          </a:p>
        </p:txBody>
      </p:sp>
      <p:sp>
        <p:nvSpPr>
          <p:cNvPr id="19558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558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558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559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559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биссектрис </a:t>
            </a:r>
          </a:p>
        </p:txBody>
      </p:sp>
      <p:sp>
        <p:nvSpPr>
          <p:cNvPr id="19559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559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559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559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559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559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серед.перп-ров</a:t>
            </a:r>
            <a:r>
              <a:rPr lang="ru-RU" altLang="ru-RU" sz="32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559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9560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560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560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560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560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560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медиан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560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560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560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560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561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561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561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9561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9561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195615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высот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561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5617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4211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56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6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955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59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56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61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955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59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956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60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956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61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955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9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19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956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95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5599"/>
                  </p:tgtEl>
                </p:cond>
              </p:nextCondLst>
            </p:seq>
          </p:childTnLst>
        </p:cTn>
      </p:par>
    </p:tnLst>
    <p:bldLst>
      <p:bldP spid="195592" grpId="0"/>
      <p:bldP spid="195592" grpId="1"/>
      <p:bldP spid="195598" grpId="0"/>
      <p:bldP spid="195600" grpId="0" animBg="1"/>
      <p:bldP spid="195603" grpId="0" animBg="1"/>
      <p:bldP spid="195604" grpId="0"/>
      <p:bldP spid="195605" grpId="0"/>
      <p:bldP spid="195605" grpId="1"/>
      <p:bldP spid="195606" grpId="0" animBg="1"/>
      <p:bldP spid="195609" grpId="0" animBg="1"/>
      <p:bldP spid="195615" grpId="0"/>
      <p:bldP spid="195615" grpId="1"/>
      <p:bldP spid="195616" grpId="0" animBg="1"/>
      <p:bldP spid="195616" grpId="1" animBg="1"/>
      <p:bldP spid="195617" grpId="0" animBg="1"/>
      <p:bldP spid="195617" grpId="1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8. Какая из функций не является ограниченной? </a:t>
            </a:r>
          </a:p>
        </p:txBody>
      </p:sp>
      <p:sp>
        <p:nvSpPr>
          <p:cNvPr id="19763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763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63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763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764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квадратичная </a:t>
            </a:r>
          </a:p>
        </p:txBody>
      </p:sp>
      <p:sp>
        <p:nvSpPr>
          <p:cNvPr id="19764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764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64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764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764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у=√х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764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9764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764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65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765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765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765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=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sin x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765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765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65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765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765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765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766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9766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9766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обратная пропор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.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766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766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766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7679567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76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65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76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64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76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1976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1976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1976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66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76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976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64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97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65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976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976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976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976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66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976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9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9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97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976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7647"/>
                  </p:tgtEl>
                </p:cond>
              </p:nextCondLst>
            </p:seq>
          </p:childTnLst>
        </p:cTn>
      </p:par>
    </p:tnLst>
    <p:bldLst>
      <p:bldP spid="197635" grpId="0" animBg="1"/>
      <p:bldP spid="197638" grpId="0" animBg="1"/>
      <p:bldP spid="197639" grpId="0"/>
      <p:bldP spid="197640" grpId="0"/>
      <p:bldP spid="197640" grpId="1"/>
      <p:bldP spid="197641" grpId="0" animBg="1"/>
      <p:bldP spid="197644" grpId="0" animBg="1"/>
      <p:bldP spid="197645" grpId="0"/>
      <p:bldP spid="197646" grpId="0"/>
      <p:bldP spid="197646" grpId="1"/>
      <p:bldP spid="197653" grpId="0"/>
      <p:bldP spid="197662" grpId="0"/>
      <p:bldP spid="197662" grpId="1"/>
      <p:bldP spid="197663" grpId="0" animBg="1"/>
      <p:bldP spid="197663" grpId="1" animBg="1"/>
      <p:bldP spid="197664" grpId="0" animBg="1"/>
      <p:bldP spid="197664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</a:t>
            </a:r>
            <a:r>
              <a:rPr lang="en-US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9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. Три курицы за три дня снесли 3 яйца. Сколько яиц снесут 12 кур за 12 дней?</a:t>
            </a:r>
          </a:p>
        </p:txBody>
      </p:sp>
      <p:sp>
        <p:nvSpPr>
          <p:cNvPr id="19968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968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68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68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968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3</a:t>
            </a:r>
          </a:p>
        </p:txBody>
      </p:sp>
      <p:sp>
        <p:nvSpPr>
          <p:cNvPr id="19968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969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69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69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969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969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24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9969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19969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969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69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69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970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970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48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970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19970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970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970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970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970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9970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19970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19971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12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19971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971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971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3232081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97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70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99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69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97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70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96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68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99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70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997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7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99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9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19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99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997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9695"/>
                  </p:tgtEl>
                </p:cond>
              </p:nextCondLst>
            </p:seq>
          </p:childTnLst>
        </p:cTn>
      </p:par>
    </p:tnLst>
    <p:bldLst>
      <p:bldP spid="199683" grpId="0" animBg="1"/>
      <p:bldP spid="199686" grpId="0" animBg="1"/>
      <p:bldP spid="199687" grpId="0"/>
      <p:bldP spid="199688" grpId="0"/>
      <p:bldP spid="199688" grpId="1"/>
      <p:bldP spid="199689" grpId="0" animBg="1"/>
      <p:bldP spid="199692" grpId="0" animBg="1"/>
      <p:bldP spid="199693" grpId="0"/>
      <p:bldP spid="199694" grpId="0"/>
      <p:bldP spid="199694" grpId="1"/>
      <p:bldP spid="199701" grpId="0"/>
      <p:bldP spid="199701" grpId="1"/>
      <p:bldP spid="199710" grpId="0"/>
      <p:bldP spid="199711" grpId="0" animBg="1"/>
      <p:bldP spid="199711" grpId="1" animBg="1"/>
      <p:bldP spid="199712" grpId="0" animBg="1"/>
      <p:bldP spid="199712" grpId="1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125538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10. В переводе с латинского этот термин означает «спица колеса». Что это?</a:t>
            </a:r>
          </a:p>
        </p:txBody>
      </p:sp>
      <p:sp>
        <p:nvSpPr>
          <p:cNvPr id="20173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173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73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173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173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173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диаметр </a:t>
            </a:r>
          </a:p>
        </p:txBody>
      </p:sp>
      <p:sp>
        <p:nvSpPr>
          <p:cNvPr id="20173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173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73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174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174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174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радиус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174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20174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174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74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174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174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174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хорда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175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175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75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175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175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175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175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20175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201758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201759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сектор</a:t>
            </a:r>
            <a:r>
              <a:rPr lang="ru-RU" altLang="ru-RU" sz="32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176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1761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153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17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75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17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74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17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17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2017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75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17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73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17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2017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74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17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201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201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2017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75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017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0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20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201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01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1743"/>
                  </p:tgtEl>
                </p:cond>
              </p:nextCondLst>
            </p:seq>
          </p:childTnLst>
        </p:cTn>
      </p:par>
    </p:tnLst>
    <p:bldLst>
      <p:bldP spid="201736" grpId="0"/>
      <p:bldP spid="201742" grpId="0"/>
      <p:bldP spid="201742" grpId="1"/>
      <p:bldP spid="201744" grpId="0" animBg="1"/>
      <p:bldP spid="201747" grpId="0" animBg="1"/>
      <p:bldP spid="201748" grpId="0"/>
      <p:bldP spid="201749" grpId="0"/>
      <p:bldP spid="201749" grpId="1"/>
      <p:bldP spid="201750" grpId="0" animBg="1"/>
      <p:bldP spid="201753" grpId="0" animBg="1"/>
      <p:bldP spid="201759" grpId="0"/>
      <p:bldP spid="201759" grpId="1"/>
      <p:bldP spid="201760" grpId="0" animBg="1"/>
      <p:bldP spid="201760" grpId="1" animBg="1"/>
      <p:bldP spid="201761" grpId="0" animBg="1"/>
      <p:bldP spid="201761" grpId="1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203779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203780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378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203782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2259070237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0" grpId="0" animBg="1"/>
      <p:bldP spid="203780" grpId="1" animBg="1"/>
      <p:bldP spid="203781" grpId="0" animBg="1"/>
      <p:bldP spid="20378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11. Какое число на Руси называли  «тьма»?</a:t>
            </a:r>
          </a:p>
        </p:txBody>
      </p:sp>
      <p:sp>
        <p:nvSpPr>
          <p:cNvPr id="20480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480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0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80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480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 </a:t>
            </a:r>
          </a:p>
        </p:txBody>
      </p:sp>
      <p:sp>
        <p:nvSpPr>
          <p:cNvPr id="20480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481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1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81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81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481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1000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481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20481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481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1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81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82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482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10000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482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482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482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82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82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482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482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20482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20483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1000000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483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83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483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543365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4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048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48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2048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048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2048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048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48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0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048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04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2048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2048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2048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3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048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0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20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204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204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15"/>
                  </p:tgtEl>
                </p:cond>
              </p:nextCondLst>
            </p:seq>
          </p:childTnLst>
        </p:cTn>
      </p:par>
    </p:tnLst>
    <p:bldLst>
      <p:bldP spid="204803" grpId="0" animBg="1"/>
      <p:bldP spid="204806" grpId="0" animBg="1"/>
      <p:bldP spid="204807" grpId="0"/>
      <p:bldP spid="204808" grpId="0"/>
      <p:bldP spid="204808" grpId="1"/>
      <p:bldP spid="204809" grpId="0" animBg="1"/>
      <p:bldP spid="204812" grpId="0" animBg="1"/>
      <p:bldP spid="204813" grpId="0"/>
      <p:bldP spid="204814" grpId="0"/>
      <p:bldP spid="204814" grpId="1"/>
      <p:bldP spid="204821" grpId="0"/>
      <p:bldP spid="204821" grpId="1"/>
      <p:bldP spid="204830" grpId="0"/>
      <p:bldP spid="204831" grpId="0" animBg="1"/>
      <p:bldP spid="204831" grpId="1" animBg="1"/>
      <p:bldP spid="204832" grpId="0" animBg="1"/>
      <p:bldP spid="204832" grpId="1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12. Какие числа в истории развития математики возникли позже остальных?</a:t>
            </a:r>
          </a:p>
        </p:txBody>
      </p:sp>
      <p:sp>
        <p:nvSpPr>
          <p:cNvPr id="20685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685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85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85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6856" name="Text Box 8"/>
          <p:cNvSpPr txBox="1">
            <a:spLocks noChangeArrowheads="1"/>
          </p:cNvSpPr>
          <p:nvPr/>
        </p:nvSpPr>
        <p:spPr bwMode="auto">
          <a:xfrm>
            <a:off x="2208214" y="3141663"/>
            <a:ext cx="369093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отрицательные </a:t>
            </a:r>
          </a:p>
        </p:txBody>
      </p:sp>
      <p:sp>
        <p:nvSpPr>
          <p:cNvPr id="20685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685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85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86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686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дробные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686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20686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686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86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86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686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686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натуральные</a:t>
            </a:r>
          </a:p>
        </p:txBody>
      </p:sp>
      <p:sp>
        <p:nvSpPr>
          <p:cNvPr id="20687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687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87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687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687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687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687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20687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206878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206879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4067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иррациональные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688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6881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6241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68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7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68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6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68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7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068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5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68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2068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6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68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2068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7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068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0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20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206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068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63"/>
                  </p:tgtEl>
                </p:cond>
              </p:nextCondLst>
            </p:seq>
          </p:childTnLst>
        </p:cTn>
      </p:par>
    </p:tnLst>
    <p:bldLst>
      <p:bldP spid="206856" grpId="0"/>
      <p:bldP spid="206856" grpId="1"/>
      <p:bldP spid="206862" grpId="0"/>
      <p:bldP spid="206864" grpId="0" animBg="1"/>
      <p:bldP spid="206867" grpId="0" animBg="1"/>
      <p:bldP spid="206868" grpId="0"/>
      <p:bldP spid="206869" grpId="0"/>
      <p:bldP spid="206869" grpId="1"/>
      <p:bldP spid="206870" grpId="0" animBg="1"/>
      <p:bldP spid="206873" grpId="0" animBg="1"/>
      <p:bldP spid="206879" grpId="0"/>
      <p:bldP spid="206879" grpId="1"/>
      <p:bldP spid="206880" grpId="0" animBg="1"/>
      <p:bldP spid="206880" grpId="1" animBg="1"/>
      <p:bldP spid="206881" grpId="0" animBg="1"/>
      <p:bldP spid="20688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4. Что такое отношение?</a:t>
            </a:r>
          </a:p>
        </p:txBody>
      </p:sp>
      <p:sp>
        <p:nvSpPr>
          <p:cNvPr id="6861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861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61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61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сумма </a:t>
            </a:r>
          </a:p>
        </p:txBody>
      </p:sp>
      <p:sp>
        <p:nvSpPr>
          <p:cNvPr id="6861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861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61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62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разность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6862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6862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862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62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62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862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862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произведение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863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6863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63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63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863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863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863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6863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68639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частное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864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8641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8642" name="AutoShape 3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800066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86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3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86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86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686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686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86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3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86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1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68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2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686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686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39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686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8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68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68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68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623"/>
                  </p:tgtEl>
                </p:cond>
              </p:nextCondLst>
            </p:seq>
          </p:childTnLst>
        </p:cTn>
      </p:par>
    </p:tnLst>
    <p:bldLst>
      <p:bldP spid="68611" grpId="0" animBg="1"/>
      <p:bldP spid="68614" grpId="0" animBg="1"/>
      <p:bldP spid="68615" grpId="0"/>
      <p:bldP spid="68616" grpId="0"/>
      <p:bldP spid="68616" grpId="1"/>
      <p:bldP spid="68622" grpId="0"/>
      <p:bldP spid="68624" grpId="0" animBg="1"/>
      <p:bldP spid="68627" grpId="0" animBg="1"/>
      <p:bldP spid="68628" grpId="0"/>
      <p:bldP spid="68629" grpId="0"/>
      <p:bldP spid="68629" grpId="1"/>
      <p:bldP spid="68639" grpId="0"/>
      <p:bldP spid="68639" grpId="1"/>
      <p:bldP spid="68640" grpId="0" animBg="1"/>
      <p:bldP spid="68640" grpId="1" animBg="1"/>
      <p:bldP spid="68641" grpId="0" animBg="1"/>
      <p:bldP spid="68641" grpId="1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13. Алгоритм Евклида позволяет вычислять : </a:t>
            </a:r>
          </a:p>
        </p:txBody>
      </p:sp>
      <p:sp>
        <p:nvSpPr>
          <p:cNvPr id="20889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890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90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890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890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квадрат числа </a:t>
            </a:r>
          </a:p>
        </p:txBody>
      </p:sp>
      <p:sp>
        <p:nvSpPr>
          <p:cNvPr id="20890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890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90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890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890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891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корень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из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числа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891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20891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891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91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891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891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891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НОК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0891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0891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92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892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892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892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0892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20892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20892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НОД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0892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892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892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3420434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89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2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089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89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89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0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089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2089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2089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2089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1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089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2089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2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089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0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20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208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208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11"/>
                  </p:tgtEl>
                </p:cond>
              </p:nextCondLst>
            </p:seq>
          </p:childTnLst>
        </p:cTn>
      </p:par>
    </p:tnLst>
    <p:bldLst>
      <p:bldP spid="208899" grpId="0" animBg="1"/>
      <p:bldP spid="208902" grpId="0" animBg="1"/>
      <p:bldP spid="208903" grpId="0"/>
      <p:bldP spid="208904" grpId="0"/>
      <p:bldP spid="208904" grpId="1"/>
      <p:bldP spid="208905" grpId="0" animBg="1"/>
      <p:bldP spid="208908" grpId="0" animBg="1"/>
      <p:bldP spid="208909" grpId="0"/>
      <p:bldP spid="208910" grpId="0"/>
      <p:bldP spid="208910" grpId="1"/>
      <p:bldP spid="208917" grpId="0"/>
      <p:bldP spid="208926" grpId="0"/>
      <p:bldP spid="208926" grpId="1"/>
      <p:bldP spid="208927" grpId="0" animBg="1"/>
      <p:bldP spid="208927" grpId="1" animBg="1"/>
      <p:bldP spid="208928" grpId="0" animBg="1"/>
      <p:bldP spid="208928" grpId="1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324975" cy="1728787"/>
          </a:xfrm>
        </p:spPr>
        <p:txBody>
          <a:bodyPr/>
          <a:lstStyle/>
          <a:p>
            <a:pPr marL="838200" indent="-838200"/>
            <a:r>
              <a:rPr lang="ru-RU" altLang="ru-RU" sz="3200" b="1" i="1">
                <a:solidFill>
                  <a:schemeClr val="tx1"/>
                </a:solidFill>
                <a:latin typeface="Comic Sans MS" panose="030F0702030302020204" pitchFamily="66" charset="0"/>
              </a:rPr>
              <a:t>		</a:t>
            </a:r>
            <a:r>
              <a:rPr lang="ru-RU" altLang="ru-RU" sz="2800" b="1" i="1">
                <a:solidFill>
                  <a:schemeClr val="tx1"/>
                </a:solidFill>
                <a:latin typeface="Comic Sans MS" panose="030F0702030302020204" pitchFamily="66" charset="0"/>
              </a:rPr>
              <a:t>14. 100 кг железных гвоздей уравновешены на весах железными гирями. Все поместили в воду. Сохранится ли равновесие на весах под водой?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1094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094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94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95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неизвестно </a:t>
            </a:r>
          </a:p>
        </p:txBody>
      </p:sp>
      <p:sp>
        <p:nvSpPr>
          <p:cNvPr id="21095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095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95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95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095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1095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сохранится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1095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21096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096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96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96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096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1096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перевесят гири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1096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096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96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096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097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097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097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21097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210974" name="Text Box 30"/>
          <p:cNvSpPr txBox="1">
            <a:spLocks noChangeArrowheads="1"/>
          </p:cNvSpPr>
          <p:nvPr/>
        </p:nvSpPr>
        <p:spPr bwMode="auto">
          <a:xfrm>
            <a:off x="6600825" y="4365625"/>
            <a:ext cx="3887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9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перевесят гвозди</a:t>
            </a:r>
            <a:endParaRPr lang="ru-RU" altLang="ru-RU" sz="2800">
              <a:solidFill>
                <a:srgbClr val="FFFFFF"/>
              </a:solidFill>
            </a:endParaRPr>
          </a:p>
        </p:txBody>
      </p:sp>
      <p:sp>
        <p:nvSpPr>
          <p:cNvPr id="21097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097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097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754545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09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7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109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5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0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2109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109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21096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109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66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7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09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5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109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6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109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2109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2109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2109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7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109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1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21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210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2109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59"/>
                  </p:tgtEl>
                </p:cond>
              </p:nextCondLst>
            </p:seq>
          </p:childTnLst>
        </p:cTn>
      </p:par>
    </p:tnLst>
    <p:bldLst>
      <p:bldP spid="210947" grpId="0" animBg="1"/>
      <p:bldP spid="210950" grpId="0" animBg="1"/>
      <p:bldP spid="210951" grpId="0"/>
      <p:bldP spid="210952" grpId="0"/>
      <p:bldP spid="210952" grpId="1"/>
      <p:bldP spid="210953" grpId="0" animBg="1"/>
      <p:bldP spid="210956" grpId="0" animBg="1"/>
      <p:bldP spid="210957" grpId="0"/>
      <p:bldP spid="210958" grpId="0"/>
      <p:bldP spid="210958" grpId="1"/>
      <p:bldP spid="210965" grpId="0"/>
      <p:bldP spid="210965" grpId="1"/>
      <p:bldP spid="210974" grpId="0"/>
      <p:bldP spid="210975" grpId="0" animBg="1"/>
      <p:bldP spid="210975" grpId="1" animBg="1"/>
      <p:bldP spid="210976" grpId="0" animBg="1"/>
      <p:bldP spid="210976" grpId="1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2400" b="1" i="1">
                <a:solidFill>
                  <a:schemeClr val="tx1"/>
                </a:solidFill>
                <a:latin typeface="Comic Sans MS" panose="030F0702030302020204" pitchFamily="66" charset="0"/>
              </a:rPr>
              <a:t>15. «Человек подобен дроби, числитель которой есть то, что представляет собой человек, а знаменатель – то, что он о себе думает. Чем большего мнения о себе человек, тем больше знаменатель, а значит меньше дробь»  Чьи это слова?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1299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299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299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299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299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1300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Толстого </a:t>
            </a:r>
          </a:p>
        </p:txBody>
      </p:sp>
      <p:sp>
        <p:nvSpPr>
          <p:cNvPr id="21300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300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300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00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300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1300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Достоевского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1300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21300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300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301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01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301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21301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Островского</a:t>
            </a:r>
          </a:p>
        </p:txBody>
      </p:sp>
      <p:sp>
        <p:nvSpPr>
          <p:cNvPr id="21301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21301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301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01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301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301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302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21302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213022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213023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40671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Дюма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1302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3025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567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13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01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130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00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130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02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130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00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30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0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30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2130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2130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2130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02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130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1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21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2130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13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007"/>
                  </p:tgtEl>
                </p:cond>
              </p:nextCondLst>
            </p:seq>
          </p:childTnLst>
        </p:cTn>
      </p:par>
    </p:tnLst>
    <p:bldLst>
      <p:bldP spid="213000" grpId="0"/>
      <p:bldP spid="213000" grpId="1"/>
      <p:bldP spid="213006" grpId="0"/>
      <p:bldP spid="213008" grpId="0" animBg="1"/>
      <p:bldP spid="213011" grpId="0" animBg="1"/>
      <p:bldP spid="213012" grpId="0"/>
      <p:bldP spid="213013" grpId="0"/>
      <p:bldP spid="213013" grpId="1"/>
      <p:bldP spid="213014" grpId="0" animBg="1"/>
      <p:bldP spid="213017" grpId="0" animBg="1"/>
      <p:bldP spid="213023" grpId="0"/>
      <p:bldP spid="213023" grpId="1"/>
      <p:bldP spid="213024" grpId="0" animBg="1"/>
      <p:bldP spid="213024" grpId="1" animBg="1"/>
      <p:bldP spid="213025" grpId="0" animBg="1"/>
      <p:bldP spid="213025" grpId="1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Оценка-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55</a:t>
            </a:r>
          </a:p>
        </p:txBody>
      </p:sp>
      <p:sp>
        <p:nvSpPr>
          <p:cNvPr id="215044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504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129698120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215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4" grpId="0" animBg="1"/>
      <p:bldP spid="215044" grpId="1" animBg="1"/>
      <p:bldP spid="21504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7" name="Rectangle 3"/>
          <p:cNvSpPr>
            <a:spLocks noGrp="1" noChangeArrowheads="1"/>
          </p:cNvSpPr>
          <p:nvPr>
            <p:ph idx="1"/>
          </p:nvPr>
        </p:nvSpPr>
        <p:spPr>
          <a:xfrm>
            <a:off x="1992313" y="549276"/>
            <a:ext cx="8229600" cy="4822825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7200" b="1" i="1">
                <a:solidFill>
                  <a:srgbClr val="FF3300"/>
                </a:solidFill>
                <a:latin typeface="Comic Sans MS" panose="030F0702030302020204" pitchFamily="66" charset="0"/>
              </a:rPr>
              <a:t>О, счастливчик!</a:t>
            </a:r>
            <a:r>
              <a:rPr lang="ru-RU" altLang="ru-RU" sz="4400" b="1" i="1">
                <a:solidFill>
                  <a:srgbClr val="FF3300"/>
                </a:solidFill>
                <a:latin typeface="Comic Sans MS" panose="030F0702030302020204" pitchFamily="66" charset="0"/>
              </a:rPr>
              <a:t>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4400" b="1" i="1">
                <a:solidFill>
                  <a:srgbClr val="FF3300"/>
                </a:solidFill>
                <a:latin typeface="Comic Sans MS" panose="030F0702030302020204" pitchFamily="66" charset="0"/>
              </a:rPr>
              <a:t>или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7200" b="1" i="1">
                <a:solidFill>
                  <a:srgbClr val="FF3300"/>
                </a:solidFill>
                <a:latin typeface="Comic Sans MS" panose="030F0702030302020204" pitchFamily="66" charset="0"/>
              </a:rPr>
              <a:t>Кто хочет стать отличником?</a:t>
            </a:r>
          </a:p>
        </p:txBody>
      </p:sp>
      <p:sp>
        <p:nvSpPr>
          <p:cNvPr id="216069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17863327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16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16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16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7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476250"/>
            <a:ext cx="8208963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	Расположите углы в порядке уменьшения  их градусной меры: </a:t>
            </a:r>
          </a:p>
        </p:txBody>
      </p:sp>
      <p:sp>
        <p:nvSpPr>
          <p:cNvPr id="334851" name="AutoShape 3"/>
          <p:cNvSpPr>
            <a:spLocks noChangeArrowheads="1"/>
          </p:cNvSpPr>
          <p:nvPr/>
        </p:nvSpPr>
        <p:spPr bwMode="auto">
          <a:xfrm>
            <a:off x="3019426" y="2551113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4852" name="AutoShape 4"/>
          <p:cNvCxnSpPr>
            <a:cxnSpLocks noChangeShapeType="1"/>
          </p:cNvCxnSpPr>
          <p:nvPr/>
        </p:nvCxnSpPr>
        <p:spPr bwMode="auto">
          <a:xfrm>
            <a:off x="3308351" y="2551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853" name="AutoShape 5"/>
          <p:cNvCxnSpPr>
            <a:cxnSpLocks noChangeShapeType="1"/>
          </p:cNvCxnSpPr>
          <p:nvPr/>
        </p:nvCxnSpPr>
        <p:spPr bwMode="auto">
          <a:xfrm>
            <a:off x="3308351" y="31988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4854" name="AutoShape 6"/>
          <p:cNvSpPr>
            <a:spLocks noChangeArrowheads="1"/>
          </p:cNvSpPr>
          <p:nvPr/>
        </p:nvSpPr>
        <p:spPr bwMode="auto">
          <a:xfrm>
            <a:off x="3236913" y="28384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4855" name="Text Box 7"/>
          <p:cNvSpPr txBox="1">
            <a:spLocks noChangeArrowheads="1"/>
          </p:cNvSpPr>
          <p:nvPr/>
        </p:nvSpPr>
        <p:spPr bwMode="auto">
          <a:xfrm>
            <a:off x="3379789" y="2551114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тупой</a:t>
            </a:r>
          </a:p>
        </p:txBody>
      </p:sp>
      <p:sp>
        <p:nvSpPr>
          <p:cNvPr id="334856" name="AutoShape 8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4857" name="AutoShape 9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858" name="AutoShape 10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4859" name="AutoShape 11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4860" name="Text Box 12"/>
          <p:cNvSpPr txBox="1">
            <a:spLocks noChangeArrowheads="1"/>
          </p:cNvSpPr>
          <p:nvPr/>
        </p:nvSpPr>
        <p:spPr bwMode="auto">
          <a:xfrm>
            <a:off x="3379789" y="3486150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развернутый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334861" name="AutoShape 13"/>
          <p:cNvSpPr>
            <a:spLocks noChangeArrowheads="1"/>
          </p:cNvSpPr>
          <p:nvPr/>
        </p:nvSpPr>
        <p:spPr bwMode="auto">
          <a:xfrm>
            <a:off x="3019426" y="4351338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4862" name="AutoShape 14"/>
          <p:cNvCxnSpPr>
            <a:cxnSpLocks noChangeShapeType="1"/>
          </p:cNvCxnSpPr>
          <p:nvPr/>
        </p:nvCxnSpPr>
        <p:spPr bwMode="auto">
          <a:xfrm>
            <a:off x="3308351" y="43513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863" name="AutoShape 15"/>
          <p:cNvCxnSpPr>
            <a:cxnSpLocks noChangeShapeType="1"/>
          </p:cNvCxnSpPr>
          <p:nvPr/>
        </p:nvCxnSpPr>
        <p:spPr bwMode="auto">
          <a:xfrm>
            <a:off x="3308351" y="49990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4864" name="AutoShape 16"/>
          <p:cNvSpPr>
            <a:spLocks noChangeArrowheads="1"/>
          </p:cNvSpPr>
          <p:nvPr/>
        </p:nvSpPr>
        <p:spPr bwMode="auto">
          <a:xfrm>
            <a:off x="3236913" y="4638675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4865" name="Text Box 17"/>
          <p:cNvSpPr txBox="1">
            <a:spLocks noChangeArrowheads="1"/>
          </p:cNvSpPr>
          <p:nvPr/>
        </p:nvSpPr>
        <p:spPr bwMode="auto">
          <a:xfrm>
            <a:off x="3379789" y="435133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острый</a:t>
            </a:r>
          </a:p>
        </p:txBody>
      </p:sp>
      <p:sp>
        <p:nvSpPr>
          <p:cNvPr id="334866" name="AutoShape 18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4867" name="AutoShape 19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4868" name="AutoShape 20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4869" name="AutoShape 21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4870" name="Text Box 22"/>
          <p:cNvSpPr txBox="1">
            <a:spLocks noChangeArrowheads="1"/>
          </p:cNvSpPr>
          <p:nvPr/>
        </p:nvSpPr>
        <p:spPr bwMode="auto">
          <a:xfrm>
            <a:off x="3359150" y="5300664"/>
            <a:ext cx="5689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прямой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7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7552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4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4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4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4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4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4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4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4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4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4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4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4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4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4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4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4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4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4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4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4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4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1" grpId="0" animBg="1"/>
      <p:bldP spid="334854" grpId="0" animBg="1"/>
      <p:bldP spid="334855" grpId="0"/>
      <p:bldP spid="334856" grpId="0" animBg="1"/>
      <p:bldP spid="334859" grpId="0" animBg="1"/>
      <p:bldP spid="334860" grpId="0"/>
      <p:bldP spid="334861" grpId="0" animBg="1"/>
      <p:bldP spid="334864" grpId="0" animBg="1"/>
      <p:bldP spid="334865" grpId="0"/>
      <p:bldP spid="334866" grpId="0" animBg="1"/>
      <p:bldP spid="334869" grpId="0" animBg="1"/>
      <p:bldP spid="334870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AutoShape 2"/>
          <p:cNvSpPr>
            <a:spLocks noChangeArrowheads="1"/>
          </p:cNvSpPr>
          <p:nvPr/>
        </p:nvSpPr>
        <p:spPr bwMode="auto">
          <a:xfrm>
            <a:off x="2998788" y="436562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6899" name="AutoShape 3"/>
          <p:cNvCxnSpPr>
            <a:cxnSpLocks noChangeShapeType="1"/>
          </p:cNvCxnSpPr>
          <p:nvPr/>
        </p:nvCxnSpPr>
        <p:spPr bwMode="auto">
          <a:xfrm>
            <a:off x="3287714" y="43656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900" name="AutoShape 4"/>
          <p:cNvCxnSpPr>
            <a:cxnSpLocks noChangeShapeType="1"/>
          </p:cNvCxnSpPr>
          <p:nvPr/>
        </p:nvCxnSpPr>
        <p:spPr bwMode="auto">
          <a:xfrm>
            <a:off x="3287714" y="50133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6901" name="AutoShape 5"/>
          <p:cNvSpPr>
            <a:spLocks noChangeArrowheads="1"/>
          </p:cNvSpPr>
          <p:nvPr/>
        </p:nvSpPr>
        <p:spPr bwMode="auto">
          <a:xfrm>
            <a:off x="3216275" y="465296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6902" name="AutoShape 6"/>
          <p:cNvSpPr>
            <a:spLocks noChangeArrowheads="1"/>
          </p:cNvSpPr>
          <p:nvPr/>
        </p:nvSpPr>
        <p:spPr bwMode="auto">
          <a:xfrm>
            <a:off x="2998788" y="530066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6903" name="AutoShape 7"/>
          <p:cNvCxnSpPr>
            <a:cxnSpLocks noChangeShapeType="1"/>
          </p:cNvCxnSpPr>
          <p:nvPr/>
        </p:nvCxnSpPr>
        <p:spPr bwMode="auto">
          <a:xfrm>
            <a:off x="3287714" y="53006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904" name="AutoShape 8"/>
          <p:cNvCxnSpPr>
            <a:cxnSpLocks noChangeShapeType="1"/>
          </p:cNvCxnSpPr>
          <p:nvPr/>
        </p:nvCxnSpPr>
        <p:spPr bwMode="auto">
          <a:xfrm>
            <a:off x="3287714" y="59483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6905" name="AutoShape 9"/>
          <p:cNvSpPr>
            <a:spLocks noChangeArrowheads="1"/>
          </p:cNvSpPr>
          <p:nvPr/>
        </p:nvSpPr>
        <p:spPr bwMode="auto">
          <a:xfrm>
            <a:off x="3216275" y="558800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6906" name="AutoShape 10"/>
          <p:cNvSpPr>
            <a:spLocks noChangeArrowheads="1"/>
          </p:cNvSpPr>
          <p:nvPr/>
        </p:nvSpPr>
        <p:spPr bwMode="auto">
          <a:xfrm>
            <a:off x="2998788" y="249237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6907" name="AutoShape 11"/>
          <p:cNvCxnSpPr>
            <a:cxnSpLocks noChangeShapeType="1"/>
          </p:cNvCxnSpPr>
          <p:nvPr/>
        </p:nvCxnSpPr>
        <p:spPr bwMode="auto">
          <a:xfrm>
            <a:off x="3287714" y="2492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908" name="AutoShape 12"/>
          <p:cNvCxnSpPr>
            <a:cxnSpLocks noChangeShapeType="1"/>
          </p:cNvCxnSpPr>
          <p:nvPr/>
        </p:nvCxnSpPr>
        <p:spPr bwMode="auto">
          <a:xfrm>
            <a:off x="3287714" y="3140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6909" name="AutoShape 13"/>
          <p:cNvSpPr>
            <a:spLocks noChangeArrowheads="1"/>
          </p:cNvSpPr>
          <p:nvPr/>
        </p:nvSpPr>
        <p:spPr bwMode="auto">
          <a:xfrm>
            <a:off x="3216275" y="2779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6910" name="AutoShape 14"/>
          <p:cNvSpPr>
            <a:spLocks noChangeArrowheads="1"/>
          </p:cNvSpPr>
          <p:nvPr/>
        </p:nvSpPr>
        <p:spPr bwMode="auto">
          <a:xfrm>
            <a:off x="2998788" y="342741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6911" name="AutoShape 15"/>
          <p:cNvCxnSpPr>
            <a:cxnSpLocks noChangeShapeType="1"/>
          </p:cNvCxnSpPr>
          <p:nvPr/>
        </p:nvCxnSpPr>
        <p:spPr bwMode="auto">
          <a:xfrm>
            <a:off x="3287714" y="34274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912" name="AutoShape 16"/>
          <p:cNvCxnSpPr>
            <a:cxnSpLocks noChangeShapeType="1"/>
          </p:cNvCxnSpPr>
          <p:nvPr/>
        </p:nvCxnSpPr>
        <p:spPr bwMode="auto">
          <a:xfrm>
            <a:off x="3287714" y="4075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6913" name="AutoShape 17"/>
          <p:cNvSpPr>
            <a:spLocks noChangeArrowheads="1"/>
          </p:cNvSpPr>
          <p:nvPr/>
        </p:nvSpPr>
        <p:spPr bwMode="auto">
          <a:xfrm>
            <a:off x="3216275" y="37147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6914" name="Rectangle 18"/>
          <p:cNvSpPr>
            <a:spLocks noChangeArrowheads="1"/>
          </p:cNvSpPr>
          <p:nvPr/>
        </p:nvSpPr>
        <p:spPr bwMode="auto">
          <a:xfrm>
            <a:off x="1774826" y="476250"/>
            <a:ext cx="8208963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12954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17526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22098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26670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>
                <a:solidFill>
                  <a:srgbClr val="FFFFFF"/>
                </a:solidFill>
                <a:latin typeface="Comic Sans MS" panose="030F0702030302020204" pitchFamily="66" charset="0"/>
              </a:rPr>
              <a:t>	Расположите углы в порядке уменьшения  их градусной меры: </a:t>
            </a:r>
          </a:p>
        </p:txBody>
      </p:sp>
      <p:sp>
        <p:nvSpPr>
          <p:cNvPr id="336915" name="Text Box 19"/>
          <p:cNvSpPr txBox="1">
            <a:spLocks noChangeArrowheads="1"/>
          </p:cNvSpPr>
          <p:nvPr/>
        </p:nvSpPr>
        <p:spPr bwMode="auto">
          <a:xfrm>
            <a:off x="3432175" y="2492375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развернутый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336916" name="Text Box 20"/>
          <p:cNvSpPr txBox="1">
            <a:spLocks noChangeArrowheads="1"/>
          </p:cNvSpPr>
          <p:nvPr/>
        </p:nvSpPr>
        <p:spPr bwMode="auto">
          <a:xfrm>
            <a:off x="3432175" y="3429000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тупой</a:t>
            </a:r>
          </a:p>
        </p:txBody>
      </p:sp>
      <p:sp>
        <p:nvSpPr>
          <p:cNvPr id="336917" name="Text Box 21"/>
          <p:cNvSpPr txBox="1">
            <a:spLocks noChangeArrowheads="1"/>
          </p:cNvSpPr>
          <p:nvPr/>
        </p:nvSpPr>
        <p:spPr bwMode="auto">
          <a:xfrm>
            <a:off x="3359150" y="4365625"/>
            <a:ext cx="5689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прямой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7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36918" name="Text Box 22"/>
          <p:cNvSpPr txBox="1">
            <a:spLocks noChangeArrowheads="1"/>
          </p:cNvSpPr>
          <p:nvPr/>
        </p:nvSpPr>
        <p:spPr bwMode="auto">
          <a:xfrm>
            <a:off x="3432175" y="5300664"/>
            <a:ext cx="5329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острый</a:t>
            </a:r>
          </a:p>
        </p:txBody>
      </p:sp>
    </p:spTree>
    <p:extLst>
      <p:ext uri="{BB962C8B-B14F-4D97-AF65-F5344CB8AC3E}">
        <p14:creationId xmlns:p14="http://schemas.microsoft.com/office/powerpoint/2010/main" val="27419168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6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6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6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6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6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6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6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6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6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6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6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6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6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6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6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6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6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6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6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6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6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6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6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6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898" grpId="0" animBg="1"/>
      <p:bldP spid="336901" grpId="0" animBg="1"/>
      <p:bldP spid="336902" grpId="0" animBg="1"/>
      <p:bldP spid="336905" grpId="0" animBg="1"/>
      <p:bldP spid="336906" grpId="0" animBg="1"/>
      <p:bldP spid="336909" grpId="0" animBg="1"/>
      <p:bldP spid="336910" grpId="0" animBg="1"/>
      <p:bldP spid="336913" grpId="0" animBg="1"/>
      <p:bldP spid="336915" grpId="0"/>
      <p:bldP spid="336916" grpId="0"/>
      <p:bldP spid="336917" grpId="0"/>
      <p:bldP spid="33691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1. Сколько лет рыбачил рыбак из сказки о Золотой рыбке, прежде чем поймал рыбку?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3894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894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94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895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8951" name="Text Box 7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 </a:t>
            </a:r>
          </a:p>
        </p:txBody>
      </p:sp>
      <p:sp>
        <p:nvSpPr>
          <p:cNvPr id="338952" name="AutoShape 8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8953" name="AutoShape 9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954" name="AutoShape 10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8955" name="AutoShape 11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8956" name="Text Box 12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30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3895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38958" name="AutoShape 14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8959" name="AutoShape 15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960" name="AutoShape 16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8961" name="AutoShape 17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8962" name="Text Box 18"/>
          <p:cNvSpPr txBox="1">
            <a:spLocks noChangeArrowheads="1"/>
          </p:cNvSpPr>
          <p:nvPr/>
        </p:nvSpPr>
        <p:spPr bwMode="auto">
          <a:xfrm>
            <a:off x="2135189" y="4437064"/>
            <a:ext cx="38877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33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38963" name="AutoShape 19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38964" name="AutoShape 20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8965" name="AutoShape 21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8966" name="AutoShape 22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8967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8301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8968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8969" name="AutoShape 25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38970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38971" name="Text Box 27"/>
          <p:cNvSpPr txBox="1">
            <a:spLocks noChangeArrowheads="1"/>
          </p:cNvSpPr>
          <p:nvPr/>
        </p:nvSpPr>
        <p:spPr bwMode="auto">
          <a:xfrm>
            <a:off x="6527801" y="44370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300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38972" name="Oval 28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8973" name="Oval 29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3897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136883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8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96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389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indefinite"/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indefinite"/>
                                        <p:tgtEl>
                                          <p:spTgt spid="3389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95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389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338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389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3389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3389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3389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3389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3389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96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389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indefinite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indefinite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95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389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indefinite"/>
                                        <p:tgtEl>
                                          <p:spTgt spid="3389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indefinite"/>
                                        <p:tgtEl>
                                          <p:spTgt spid="3389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indefinite"/>
                                        <p:tgtEl>
                                          <p:spTgt spid="3389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96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389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/>
                                        <p:tgtEl>
                                          <p:spTgt spid="3389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indefinite"/>
                                        <p:tgtEl>
                                          <p:spTgt spid="3389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indefinite"/>
                                        <p:tgtEl>
                                          <p:spTgt spid="3389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97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389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 nodeType="clickPar">
                      <p:stCondLst>
                        <p:cond delay="0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38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15000"/>
                                        <p:tgtEl>
                                          <p:spTgt spid="338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338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338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957"/>
                  </p:tgtEl>
                </p:cond>
              </p:nextCondLst>
            </p:seq>
          </p:childTnLst>
        </p:cTn>
      </p:par>
    </p:tnLst>
    <p:bldLst>
      <p:bldP spid="338951" grpId="0"/>
      <p:bldP spid="338952" grpId="0" animBg="1"/>
      <p:bldP spid="338955" grpId="0" animBg="1"/>
      <p:bldP spid="338956" grpId="0"/>
      <p:bldP spid="338956" grpId="1"/>
      <p:bldP spid="338962" grpId="0"/>
      <p:bldP spid="338962" grpId="1"/>
      <p:bldP spid="338963" grpId="0" animBg="1"/>
      <p:bldP spid="338966" grpId="0" animBg="1"/>
      <p:bldP spid="338971" grpId="0"/>
      <p:bldP spid="338971" grpId="1"/>
      <p:bldP spid="338972" grpId="0" animBg="1"/>
      <p:bldP spid="338972" grpId="1" animBg="1"/>
      <p:bldP spid="338973" grpId="0" animBg="1"/>
      <p:bldP spid="338973" grpId="1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2. У какого четырехугольника только две стороны параллельны?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4099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099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099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099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099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100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трапеция </a:t>
            </a:r>
          </a:p>
        </p:txBody>
      </p:sp>
      <p:sp>
        <p:nvSpPr>
          <p:cNvPr id="34100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100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100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100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100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100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прямоугольник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100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4100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100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101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101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1012" name="Text Box 20"/>
          <p:cNvSpPr txBox="1">
            <a:spLocks noChangeArrowheads="1"/>
          </p:cNvSpPr>
          <p:nvPr/>
        </p:nvSpPr>
        <p:spPr bwMode="auto">
          <a:xfrm>
            <a:off x="2135188" y="4365625"/>
            <a:ext cx="41767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параллелограмм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41013" name="AutoShape 21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1014" name="AutoShape 22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1015" name="AutoShape 23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1016" name="AutoShape 24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1017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101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1019" name="AutoShape 27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41020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41021" name="Text Box 29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ромб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1022" name="Oval 30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102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1024" name="AutoShape 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41448075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10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10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410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100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410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10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410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100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41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410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410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410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10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410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410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102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410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4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4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410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41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1007"/>
                  </p:tgtEl>
                </p:cond>
              </p:nextCondLst>
            </p:seq>
          </p:childTnLst>
        </p:cTn>
      </p:par>
    </p:tnLst>
    <p:bldLst>
      <p:bldP spid="341000" grpId="0"/>
      <p:bldP spid="341000" grpId="1"/>
      <p:bldP spid="341001" grpId="0" animBg="1"/>
      <p:bldP spid="341004" grpId="0" animBg="1"/>
      <p:bldP spid="341005" grpId="0"/>
      <p:bldP spid="341006" grpId="0"/>
      <p:bldP spid="341006" grpId="1"/>
      <p:bldP spid="341012" grpId="0"/>
      <p:bldP spid="341013" grpId="0" animBg="1"/>
      <p:bldP spid="341016" grpId="0" animBg="1"/>
      <p:bldP spid="341021" grpId="0"/>
      <p:bldP spid="341021" grpId="1"/>
      <p:bldP spid="341022" grpId="0" animBg="1"/>
      <p:bldP spid="341022" grpId="1" animBg="1"/>
      <p:bldP spid="341023" grpId="0" animBg="1"/>
      <p:bldP spid="341023" grpId="1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3. Какое число является делителем любого другого числа?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4304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304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04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304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304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304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0 </a:t>
            </a:r>
          </a:p>
        </p:txBody>
      </p:sp>
      <p:sp>
        <p:nvSpPr>
          <p:cNvPr id="34304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305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05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305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305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305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1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4305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4305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305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05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305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306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306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2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4306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306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06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306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306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306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306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4306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4307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никакое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307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307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307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9103429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3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6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43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5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3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6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3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4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43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6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43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7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43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43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4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43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43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055"/>
                  </p:tgtEl>
                </p:cond>
              </p:nextCondLst>
            </p:seq>
          </p:childTnLst>
        </p:cTn>
      </p:par>
    </p:tnLst>
    <p:bldLst>
      <p:bldP spid="343043" grpId="0" animBg="1"/>
      <p:bldP spid="343046" grpId="0" animBg="1"/>
      <p:bldP spid="343047" grpId="0"/>
      <p:bldP spid="343048" grpId="0"/>
      <p:bldP spid="343048" grpId="1"/>
      <p:bldP spid="343054" grpId="0"/>
      <p:bldP spid="343054" grpId="1"/>
      <p:bldP spid="343056" grpId="0" animBg="1"/>
      <p:bldP spid="343059" grpId="0" animBg="1"/>
      <p:bldP spid="343060" grpId="0"/>
      <p:bldP spid="343061" grpId="0"/>
      <p:bldP spid="343061" grpId="1"/>
      <p:bldP spid="343070" grpId="0"/>
      <p:bldP spid="343071" grpId="0" animBg="1"/>
      <p:bldP spid="343071" grpId="1" animBg="1"/>
      <p:bldP spid="343072" grpId="0" animBg="1"/>
      <p:bldP spid="34307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8366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5. Сколько делителей имеет любое простое число?</a:t>
            </a:r>
          </a:p>
        </p:txBody>
      </p:sp>
      <p:sp>
        <p:nvSpPr>
          <p:cNvPr id="7065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066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66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66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один </a:t>
            </a:r>
          </a:p>
        </p:txBody>
      </p:sp>
      <p:sp>
        <p:nvSpPr>
          <p:cNvPr id="7066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066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66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66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два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7067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7067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067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67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67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67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067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не имеет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7067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7067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68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68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68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068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068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7068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70686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70687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множество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068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0689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2154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0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8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06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7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0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8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06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6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06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7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06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706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8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06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7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70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706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706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71"/>
                  </p:tgtEl>
                </p:cond>
              </p:nextCondLst>
            </p:seq>
          </p:childTnLst>
        </p:cTn>
      </p:par>
    </p:tnLst>
    <p:bldLst>
      <p:bldP spid="70659" grpId="0" animBg="1"/>
      <p:bldP spid="70662" grpId="0" animBg="1"/>
      <p:bldP spid="70663" grpId="0"/>
      <p:bldP spid="70664" grpId="0"/>
      <p:bldP spid="70664" grpId="1"/>
      <p:bldP spid="70670" grpId="0"/>
      <p:bldP spid="70670" grpId="1"/>
      <p:bldP spid="70672" grpId="0" animBg="1"/>
      <p:bldP spid="70675" grpId="0" animBg="1"/>
      <p:bldP spid="70676" grpId="0"/>
      <p:bldP spid="70677" grpId="0"/>
      <p:bldP spid="70677" grpId="1"/>
      <p:bldP spid="70687" grpId="0"/>
      <p:bldP spid="70688" grpId="0" animBg="1"/>
      <p:bldP spid="70688" grpId="1" animBg="1"/>
      <p:bldP spid="70689" grpId="0" animBg="1"/>
      <p:bldP spid="70689" grpId="1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8496300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4. Каковы корни уравнения 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х</a:t>
            </a:r>
            <a:r>
              <a:rPr lang="ru-RU" altLang="ru-RU" sz="4000" b="1" i="1" baseline="30000">
                <a:solidFill>
                  <a:schemeClr val="tx1"/>
                </a:solidFill>
                <a:latin typeface="Comic Sans MS" panose="030F0702030302020204" pitchFamily="66" charset="0"/>
              </a:rPr>
              <a:t>2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-5х+6=0?</a:t>
            </a:r>
          </a:p>
        </p:txBody>
      </p:sp>
      <p:sp>
        <p:nvSpPr>
          <p:cNvPr id="34509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509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509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509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509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5096" name="Text Box 8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-1 и 6 </a:t>
            </a:r>
          </a:p>
        </p:txBody>
      </p:sp>
      <p:sp>
        <p:nvSpPr>
          <p:cNvPr id="34509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509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509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510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510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5102" name="Text Box 14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1 и 6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4510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4510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510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510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510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510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510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-2 и -3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4511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511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511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511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511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511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511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4511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45118" name="Text Box 30"/>
          <p:cNvSpPr txBox="1">
            <a:spLocks noChangeArrowheads="1"/>
          </p:cNvSpPr>
          <p:nvPr/>
        </p:nvSpPr>
        <p:spPr bwMode="auto">
          <a:xfrm>
            <a:off x="6600825" y="4437064"/>
            <a:ext cx="3671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 и 3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511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512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512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5341629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5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51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45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45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45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450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510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5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451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45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451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45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45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45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45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51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5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509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45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510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45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45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45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45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51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45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45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45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45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45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5103"/>
                  </p:tgtEl>
                </p:cond>
              </p:nextCondLst>
            </p:seq>
          </p:childTnLst>
        </p:cTn>
      </p:par>
    </p:tnLst>
    <p:bldLst>
      <p:bldP spid="345091" grpId="0" animBg="1"/>
      <p:bldP spid="345094" grpId="0" animBg="1"/>
      <p:bldP spid="345095" grpId="0"/>
      <p:bldP spid="345096" grpId="0"/>
      <p:bldP spid="345096" grpId="1"/>
      <p:bldP spid="345102" grpId="0"/>
      <p:bldP spid="345104" grpId="0" animBg="1"/>
      <p:bldP spid="345107" grpId="0" animBg="1"/>
      <p:bldP spid="345108" grpId="0"/>
      <p:bldP spid="345109" grpId="0"/>
      <p:bldP spid="345109" grpId="1"/>
      <p:bldP spid="345118" grpId="0"/>
      <p:bldP spid="345118" grpId="1"/>
      <p:bldP spid="345119" grpId="0" animBg="1"/>
      <p:bldP spid="345119" grpId="1" animBg="1"/>
      <p:bldP spid="345120" grpId="0" animBg="1"/>
      <p:bldP spid="345120" grpId="1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5. Над рекой летели птицы: голубь, утка, две синицы, три стрижа и 5 угрей. Сколько птиц, ответь скорей? </a:t>
            </a:r>
          </a:p>
        </p:txBody>
      </p:sp>
      <p:sp>
        <p:nvSpPr>
          <p:cNvPr id="34713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714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714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714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714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714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5 </a:t>
            </a:r>
          </a:p>
        </p:txBody>
      </p:sp>
      <p:sp>
        <p:nvSpPr>
          <p:cNvPr id="34714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714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714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714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714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715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7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715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4715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715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715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715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715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715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9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4715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4715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716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716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716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716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4716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4716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47166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47167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598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12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4716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7169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4796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47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16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47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15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7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47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16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7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47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47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47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14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47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47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47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471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15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47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471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471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471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16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47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4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4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47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47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7151"/>
                  </p:tgtEl>
                </p:cond>
              </p:nextCondLst>
            </p:seq>
          </p:childTnLst>
        </p:cTn>
      </p:par>
    </p:tnLst>
    <p:bldLst>
      <p:bldP spid="347139" grpId="0" animBg="1"/>
      <p:bldP spid="347142" grpId="0" animBg="1"/>
      <p:bldP spid="347143" grpId="0"/>
      <p:bldP spid="347144" grpId="0"/>
      <p:bldP spid="347144" grpId="1"/>
      <p:bldP spid="347150" grpId="0"/>
      <p:bldP spid="347150" grpId="1"/>
      <p:bldP spid="347152" grpId="0" animBg="1"/>
      <p:bldP spid="347155" grpId="0" animBg="1"/>
      <p:bldP spid="347156" grpId="0"/>
      <p:bldP spid="347157" grpId="0"/>
      <p:bldP spid="347157" grpId="1"/>
      <p:bldP spid="347167" grpId="0"/>
      <p:bldP spid="347168" grpId="0" animBg="1"/>
      <p:bldP spid="347168" grpId="1" animBg="1"/>
      <p:bldP spid="347169" grpId="0" animBg="1"/>
      <p:bldP spid="347169" grpId="1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49187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49188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4918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34919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417021798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8" grpId="0" animBg="1"/>
      <p:bldP spid="349188" grpId="1" animBg="1"/>
      <p:bldP spid="349189" grpId="0" animBg="1"/>
      <p:bldP spid="349190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50211" name="Text Box 3"/>
          <p:cNvSpPr txBox="1">
            <a:spLocks noChangeArrowheads="1"/>
          </p:cNvSpPr>
          <p:nvPr/>
        </p:nvSpPr>
        <p:spPr bwMode="auto">
          <a:xfrm>
            <a:off x="2279651" y="3573464"/>
            <a:ext cx="734536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2000" b="1" i="1">
                <a:solidFill>
                  <a:srgbClr val="FF33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350212" name="AutoShape 4"/>
          <p:cNvSpPr>
            <a:spLocks noChangeArrowheads="1"/>
          </p:cNvSpPr>
          <p:nvPr/>
        </p:nvSpPr>
        <p:spPr bwMode="auto">
          <a:xfrm>
            <a:off x="4151314" y="3141664"/>
            <a:ext cx="3959225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021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28026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2079076094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0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2" grpId="0" animBg="1"/>
      <p:bldP spid="350212" grpId="1" animBg="1"/>
      <p:bldP spid="350213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6. Какой математический знак называется радикалом 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5123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123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123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123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123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1240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знак интеграла </a:t>
            </a:r>
          </a:p>
        </p:txBody>
      </p:sp>
      <p:sp>
        <p:nvSpPr>
          <p:cNvPr id="35124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124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124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124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124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124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знак корня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5124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5124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124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125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125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125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125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существования</a:t>
            </a:r>
            <a:endParaRPr lang="ru-RU" altLang="ru-RU" sz="30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125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125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125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125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125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125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126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5126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5126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3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принадлежности</a:t>
            </a:r>
            <a:endParaRPr lang="ru-RU" altLang="ru-RU" sz="3000">
              <a:solidFill>
                <a:srgbClr val="FFFFFF"/>
              </a:solidFill>
            </a:endParaRPr>
          </a:p>
        </p:txBody>
      </p:sp>
      <p:sp>
        <p:nvSpPr>
          <p:cNvPr id="35126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126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126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8528632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12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25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51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24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512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51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51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512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51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26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1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24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51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51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51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512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25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512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51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51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512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26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51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51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51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51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51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1247"/>
                  </p:tgtEl>
                </p:cond>
              </p:nextCondLst>
            </p:seq>
          </p:childTnLst>
        </p:cTn>
      </p:par>
    </p:tnLst>
    <p:bldLst>
      <p:bldP spid="351235" grpId="0" animBg="1"/>
      <p:bldP spid="351238" grpId="0" animBg="1"/>
      <p:bldP spid="351239" grpId="0"/>
      <p:bldP spid="351240" grpId="0"/>
      <p:bldP spid="351240" grpId="1"/>
      <p:bldP spid="351246" grpId="0"/>
      <p:bldP spid="351246" grpId="1"/>
      <p:bldP spid="351248" grpId="0" animBg="1"/>
      <p:bldP spid="351251" grpId="0" animBg="1"/>
      <p:bldP spid="351252" grpId="0"/>
      <p:bldP spid="351253" grpId="0"/>
      <p:bldP spid="351253" grpId="1"/>
      <p:bldP spid="351262" grpId="0"/>
      <p:bldP spid="351263" grpId="0" animBg="1"/>
      <p:bldP spid="351263" grpId="1" animBg="1"/>
      <p:bldP spid="351264" grpId="0" animBg="1"/>
      <p:bldP spid="351264" grpId="1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7. Какое число символизирует в русских пословицах понятие «много» 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5328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328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328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328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328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328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7 </a:t>
            </a:r>
          </a:p>
        </p:txBody>
      </p:sp>
      <p:sp>
        <p:nvSpPr>
          <p:cNvPr id="35328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329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329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329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329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329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13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329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5329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329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329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329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330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330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100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330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330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330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330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330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330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330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5330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5331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тьма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331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331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331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107933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33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30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53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532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532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532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29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53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532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532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532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32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30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53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28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53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53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53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53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30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533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533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533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533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31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53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53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53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53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53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3295"/>
                  </p:tgtEl>
                </p:cond>
              </p:nextCondLst>
            </p:seq>
          </p:childTnLst>
        </p:cTn>
      </p:par>
    </p:tnLst>
    <p:bldLst>
      <p:bldP spid="353288" grpId="0"/>
      <p:bldP spid="353288" grpId="1"/>
      <p:bldP spid="353289" grpId="0" animBg="1"/>
      <p:bldP spid="353292" grpId="0" animBg="1"/>
      <p:bldP spid="353293" grpId="0"/>
      <p:bldP spid="353294" grpId="0"/>
      <p:bldP spid="353294" grpId="1"/>
      <p:bldP spid="353301" grpId="0"/>
      <p:bldP spid="353302" grpId="0" animBg="1"/>
      <p:bldP spid="353305" grpId="0" animBg="1"/>
      <p:bldP spid="353310" grpId="0"/>
      <p:bldP spid="353310" grpId="1"/>
      <p:bldP spid="353311" grpId="0" animBg="1"/>
      <p:bldP spid="353311" grpId="1" animBg="1"/>
      <p:bldP spid="353312" grpId="0" animBg="1"/>
      <p:bldP spid="353312" grpId="1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125538"/>
            <a:ext cx="9144000" cy="1728787"/>
          </a:xfrm>
        </p:spPr>
        <p:txBody>
          <a:bodyPr/>
          <a:lstStyle/>
          <a:p>
            <a:pPr marL="838200" indent="-838200" algn="l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8. Как ведет себя функция </a:t>
            </a:r>
            <a:b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на всей области определения? </a:t>
            </a:r>
          </a:p>
        </p:txBody>
      </p:sp>
      <p:sp>
        <p:nvSpPr>
          <p:cNvPr id="35533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533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533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533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533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533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убывает </a:t>
            </a:r>
          </a:p>
        </p:txBody>
      </p:sp>
      <p:sp>
        <p:nvSpPr>
          <p:cNvPr id="35533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533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533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534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534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534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постоянна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534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5534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534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534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534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534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534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возрастает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535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535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535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535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535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535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535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5535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5535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убывает и возр.</a:t>
            </a:r>
            <a:endParaRPr lang="ru-RU" altLang="ru-RU" sz="2800">
              <a:solidFill>
                <a:srgbClr val="FFFFFF"/>
              </a:solidFill>
            </a:endParaRPr>
          </a:p>
        </p:txBody>
      </p:sp>
      <p:sp>
        <p:nvSpPr>
          <p:cNvPr id="35535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536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5361" name="AutoShape 3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graphicFrame>
        <p:nvGraphicFramePr>
          <p:cNvPr id="355362" name="Object 34"/>
          <p:cNvGraphicFramePr>
            <a:graphicFrameLocks noChangeAspect="1"/>
          </p:cNvGraphicFramePr>
          <p:nvPr/>
        </p:nvGraphicFramePr>
        <p:xfrm>
          <a:off x="8472488" y="836613"/>
          <a:ext cx="1655762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Формула" r:id="rId5" imgW="520560" imgH="393480" progId="Equation.3">
                  <p:embed/>
                </p:oleObj>
              </mc:Choice>
              <mc:Fallback>
                <p:oleObj name="Формула" r:id="rId5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2488" y="836613"/>
                        <a:ext cx="1655762" cy="125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74289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5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35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553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553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553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553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34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55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553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553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553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553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553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553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553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35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553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553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33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553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553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553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553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34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55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55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55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553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35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55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55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55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55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55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5343"/>
                  </p:tgtEl>
                </p:cond>
              </p:nextCondLst>
            </p:seq>
          </p:childTnLst>
        </p:cTn>
      </p:par>
    </p:tnLst>
    <p:bldLst>
      <p:bldP spid="355336" grpId="0"/>
      <p:bldP spid="355337" grpId="0" animBg="1"/>
      <p:bldP spid="355340" grpId="0" animBg="1"/>
      <p:bldP spid="355341" grpId="0"/>
      <p:bldP spid="355342" grpId="0"/>
      <p:bldP spid="355342" grpId="1"/>
      <p:bldP spid="355349" grpId="0"/>
      <p:bldP spid="355349" grpId="1"/>
      <p:bldP spid="355350" grpId="0" animBg="1"/>
      <p:bldP spid="355353" grpId="0" animBg="1"/>
      <p:bldP spid="355358" grpId="0"/>
      <p:bldP spid="355358" grpId="1"/>
      <p:bldP spid="355359" grpId="0" animBg="1"/>
      <p:bldP spid="355359" grpId="1" animBg="1"/>
      <p:bldP spid="355360" grpId="0" animBg="1"/>
      <p:bldP spid="355360" grpId="1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8496300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9. Какое уравнение не имеет решений?</a:t>
            </a:r>
          </a:p>
        </p:txBody>
      </p:sp>
      <p:sp>
        <p:nvSpPr>
          <p:cNvPr id="35737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738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738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738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738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738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cos x = 1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5738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738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738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738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738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7390" name="Text Box 14"/>
          <p:cNvSpPr txBox="1">
            <a:spLocks noChangeArrowheads="1"/>
          </p:cNvSpPr>
          <p:nvPr/>
        </p:nvSpPr>
        <p:spPr bwMode="auto">
          <a:xfrm>
            <a:off x="6600826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sin x = 5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739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5739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739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739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739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739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739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en-US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tg x = 5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</a:p>
        </p:txBody>
      </p:sp>
      <p:sp>
        <p:nvSpPr>
          <p:cNvPr id="35739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739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740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740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740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740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740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5740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57406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57407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cos x = ⅞</a:t>
            </a:r>
            <a:endParaRPr lang="en-US" altLang="ru-RU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35740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7409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691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74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40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57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39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574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57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57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573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57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40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7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573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38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573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573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573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573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39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574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573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573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573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40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573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57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5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57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574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7391"/>
                  </p:tgtEl>
                </p:cond>
              </p:nextCondLst>
            </p:seq>
          </p:childTnLst>
        </p:cTn>
      </p:par>
    </p:tnLst>
    <p:bldLst>
      <p:bldP spid="357379" grpId="0" animBg="1"/>
      <p:bldP spid="357382" grpId="0" animBg="1"/>
      <p:bldP spid="357383" grpId="0"/>
      <p:bldP spid="357384" grpId="0"/>
      <p:bldP spid="357384" grpId="1"/>
      <p:bldP spid="357390" grpId="0"/>
      <p:bldP spid="357390" grpId="1"/>
      <p:bldP spid="357392" grpId="0" animBg="1"/>
      <p:bldP spid="357395" grpId="0" animBg="1"/>
      <p:bldP spid="357396" grpId="0"/>
      <p:bldP spid="357397" grpId="0"/>
      <p:bldP spid="357397" grpId="1"/>
      <p:bldP spid="357407" grpId="0"/>
      <p:bldP spid="357408" grpId="0" animBg="1"/>
      <p:bldP spid="357408" grpId="1" animBg="1"/>
      <p:bldP spid="357409" grpId="0" animBg="1"/>
      <p:bldP spid="357409" grpId="1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10. </a:t>
            </a:r>
            <a:r>
              <a:rPr lang="en-US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C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колько плоскостей можно провести через три точки, лежащие на одной прямой?</a:t>
            </a:r>
          </a:p>
        </p:txBody>
      </p:sp>
      <p:sp>
        <p:nvSpPr>
          <p:cNvPr id="35942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942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942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943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943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943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ни одной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5943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943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943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943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943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943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одну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943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5944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944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944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944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944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944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две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5944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5944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944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944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945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945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5945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5945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59454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множество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5945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945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5945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4841175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594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45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59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43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59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594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45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94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594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594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594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43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594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594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594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594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44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59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594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45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59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59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59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59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594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9439"/>
                  </p:tgtEl>
                </p:cond>
              </p:nextCondLst>
            </p:seq>
          </p:childTnLst>
        </p:cTn>
      </p:par>
    </p:tnLst>
    <p:bldLst>
      <p:bldP spid="359427" grpId="0" animBg="1"/>
      <p:bldP spid="359430" grpId="0" animBg="1"/>
      <p:bldP spid="359431" grpId="0"/>
      <p:bldP spid="359432" grpId="0"/>
      <p:bldP spid="359432" grpId="1"/>
      <p:bldP spid="359438" grpId="0"/>
      <p:bldP spid="359440" grpId="0" animBg="1"/>
      <p:bldP spid="359443" grpId="0" animBg="1"/>
      <p:bldP spid="359444" grpId="0"/>
      <p:bldP spid="359445" grpId="0"/>
      <p:bldP spid="359445" grpId="1"/>
      <p:bldP spid="359454" grpId="0"/>
      <p:bldP spid="359454" grpId="1"/>
      <p:bldP spid="359455" grpId="0" animBg="1"/>
      <p:bldP spid="359455" grpId="1" animBg="1"/>
      <p:bldP spid="359456" grpId="0" animBg="1"/>
      <p:bldP spid="359456" grpId="1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61475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361476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147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36147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4044070988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1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6" grpId="0" animBg="1"/>
      <p:bldP spid="361476" grpId="1" animBg="1"/>
      <p:bldP spid="361477" grpId="0" animBg="1"/>
      <p:bldP spid="3614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72711" name="AutoShape 7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2712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72713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4235121181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 animBg="1"/>
      <p:bldP spid="72711" grpId="1" animBg="1"/>
      <p:bldP spid="72712" grpId="0" animBg="1"/>
      <p:bldP spid="7271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11. Что является геометрическим местом точек, равноудаленных от концов данного отрезка?</a:t>
            </a:r>
          </a:p>
        </p:txBody>
      </p:sp>
      <p:sp>
        <p:nvSpPr>
          <p:cNvPr id="36249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250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250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250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250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2504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перпендикуляр</a:t>
            </a:r>
          </a:p>
        </p:txBody>
      </p:sp>
      <p:sp>
        <p:nvSpPr>
          <p:cNvPr id="36250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250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250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250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250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251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сам отрезок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251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6251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251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251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251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251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251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серед.перпендикуляр</a:t>
            </a:r>
          </a:p>
        </p:txBody>
      </p:sp>
      <p:sp>
        <p:nvSpPr>
          <p:cNvPr id="36251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251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252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252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252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252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252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6252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6252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паралл.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прямая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252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252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252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4031552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25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5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62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625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625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625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5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625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62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52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62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50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625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625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5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625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625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52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62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62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62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62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2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62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2511"/>
                  </p:tgtEl>
                </p:cond>
              </p:nextCondLst>
            </p:seq>
          </p:childTnLst>
        </p:cTn>
      </p:par>
    </p:tnLst>
    <p:bldLst>
      <p:bldP spid="362504" grpId="0"/>
      <p:bldP spid="362505" grpId="0" animBg="1"/>
      <p:bldP spid="362508" grpId="0" animBg="1"/>
      <p:bldP spid="362509" grpId="0"/>
      <p:bldP spid="362510" grpId="0"/>
      <p:bldP spid="362510" grpId="1"/>
      <p:bldP spid="362517" grpId="0"/>
      <p:bldP spid="362517" grpId="1"/>
      <p:bldP spid="362518" grpId="0" animBg="1"/>
      <p:bldP spid="362521" grpId="0" animBg="1"/>
      <p:bldP spid="362526" grpId="0"/>
      <p:bldP spid="362526" grpId="1"/>
      <p:bldP spid="362527" grpId="0" animBg="1"/>
      <p:bldP spid="362527" grpId="1" animBg="1"/>
      <p:bldP spid="362528" grpId="0" animBg="1"/>
      <p:bldP spid="362528" grpId="1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12. Древнегреческий математик Эратосфен придумал свое решето для нахождения:</a:t>
            </a:r>
          </a:p>
        </p:txBody>
      </p:sp>
      <p:sp>
        <p:nvSpPr>
          <p:cNvPr id="36454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454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454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455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455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4552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четных чисел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altLang="ru-RU" sz="32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6455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455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455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455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455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4558" name="Text Box 14"/>
          <p:cNvSpPr txBox="1">
            <a:spLocks noChangeArrowheads="1"/>
          </p:cNvSpPr>
          <p:nvPr/>
        </p:nvSpPr>
        <p:spPr bwMode="auto">
          <a:xfrm>
            <a:off x="6527800" y="3141664"/>
            <a:ext cx="3671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простых чисел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6455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6456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456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456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456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456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456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1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иррациональных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</a:p>
        </p:txBody>
      </p:sp>
      <p:sp>
        <p:nvSpPr>
          <p:cNvPr id="36456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456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456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456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457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457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457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6457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64574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64575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совершенных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457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4577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24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4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57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64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55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645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645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645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645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645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645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57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45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645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645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645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55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645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645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645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645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565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645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645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645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645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57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64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64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6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64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64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4559"/>
                  </p:tgtEl>
                </p:cond>
              </p:nextCondLst>
            </p:seq>
          </p:childTnLst>
        </p:cTn>
      </p:par>
    </p:tnLst>
    <p:bldLst>
      <p:bldP spid="364547" grpId="0" animBg="1"/>
      <p:bldP spid="364550" grpId="0" animBg="1"/>
      <p:bldP spid="364551" grpId="0"/>
      <p:bldP spid="364552" grpId="0"/>
      <p:bldP spid="364552" grpId="1"/>
      <p:bldP spid="364558" grpId="0"/>
      <p:bldP spid="364558" grpId="1"/>
      <p:bldP spid="364560" grpId="0" animBg="1"/>
      <p:bldP spid="364563" grpId="0" animBg="1"/>
      <p:bldP spid="364564" grpId="0"/>
      <p:bldP spid="364565" grpId="0"/>
      <p:bldP spid="364565" grpId="1"/>
      <p:bldP spid="364575" grpId="0"/>
      <p:bldP spid="364576" grpId="0" animBg="1"/>
      <p:bldP spid="364576" grpId="1" animBg="1"/>
      <p:bldP spid="364577" grpId="0" animBg="1"/>
      <p:bldP spid="364577" grpId="1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467850" cy="1728788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 13. Какое из чисел не делится 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на 9?</a:t>
            </a:r>
            <a:r>
              <a:rPr lang="ru-RU" altLang="ru-RU" sz="2800" b="1" i="1">
                <a:solidFill>
                  <a:schemeClr val="tx1"/>
                </a:solidFill>
                <a:latin typeface="Comic Sans MS" panose="030F0702030302020204" pitchFamily="66" charset="0"/>
              </a:rPr>
              <a:t>   </a:t>
            </a:r>
          </a:p>
        </p:txBody>
      </p:sp>
      <p:sp>
        <p:nvSpPr>
          <p:cNvPr id="36659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659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659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659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659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6600" name="Text Box 8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8622</a:t>
            </a:r>
          </a:p>
        </p:txBody>
      </p:sp>
      <p:sp>
        <p:nvSpPr>
          <p:cNvPr id="36660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660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660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660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660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6606" name="Text Box 14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3479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6660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6660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660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661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661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661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661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9846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6661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661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661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661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661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661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662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6662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66622" name="AutoShape 3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66623" name="Text Box 31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1233 </a:t>
            </a:r>
          </a:p>
        </p:txBody>
      </p:sp>
      <p:sp>
        <p:nvSpPr>
          <p:cNvPr id="36662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6625" name="Oval 33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27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666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61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666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60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666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66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62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666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665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665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665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60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666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666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666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666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6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666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666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666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666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62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666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6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6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66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66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6607"/>
                  </p:tgtEl>
                </p:cond>
              </p:nextCondLst>
            </p:seq>
          </p:childTnLst>
        </p:cTn>
      </p:par>
    </p:tnLst>
    <p:bldLst>
      <p:bldP spid="366595" grpId="0" animBg="1"/>
      <p:bldP spid="366598" grpId="0" animBg="1"/>
      <p:bldP spid="366599" grpId="0"/>
      <p:bldP spid="366600" grpId="0"/>
      <p:bldP spid="366600" grpId="1"/>
      <p:bldP spid="366606" grpId="0"/>
      <p:bldP spid="366606" grpId="1"/>
      <p:bldP spid="366608" grpId="0" animBg="1"/>
      <p:bldP spid="366611" grpId="0" animBg="1"/>
      <p:bldP spid="366612" grpId="0"/>
      <p:bldP spid="366613" grpId="0"/>
      <p:bldP spid="366613" grpId="1"/>
      <p:bldP spid="366623" grpId="0"/>
      <p:bldP spid="366624" grpId="0" animBg="1"/>
      <p:bldP spid="366624" grpId="1" animBg="1"/>
      <p:bldP spid="366625" grpId="0" animBg="1"/>
      <p:bldP spid="366625" grpId="1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14. Какой математический термин в переводе с греческого означает «сосновая шишка»?</a:t>
            </a:r>
          </a:p>
        </p:txBody>
      </p:sp>
      <p:sp>
        <p:nvSpPr>
          <p:cNvPr id="36864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864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64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864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64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8648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конус</a:t>
            </a:r>
          </a:p>
        </p:txBody>
      </p:sp>
      <p:sp>
        <p:nvSpPr>
          <p:cNvPr id="36864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865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65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865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65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865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90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цилиндр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865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6865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865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65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865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660" name="Text Box 20"/>
          <p:cNvSpPr txBox="1">
            <a:spLocks noChangeArrowheads="1"/>
          </p:cNvSpPr>
          <p:nvPr/>
        </p:nvSpPr>
        <p:spPr bwMode="auto">
          <a:xfrm>
            <a:off x="2566988" y="3284538"/>
            <a:ext cx="3471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866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эллипсоид</a:t>
            </a:r>
            <a:endParaRPr lang="ru-RU" altLang="ru-RU" sz="10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6866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6866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66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866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66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866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6866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6866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6867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параболоид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6867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67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6867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7309837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686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6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68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2" dur="indefinite"/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3686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5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3686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36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36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36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36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indefinite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indefinite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686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36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6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686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indefinite"/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indefinite"/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indefinite"/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61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686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 nodeType="clickPar">
                      <p:stCondLst>
                        <p:cond delay="0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indefinite"/>
                                        <p:tgtEl>
                                          <p:spTgt spid="3686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3" dur="indefinite"/>
                                        <p:tgtEl>
                                          <p:spTgt spid="3686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indefinite"/>
                                        <p:tgtEl>
                                          <p:spTgt spid="3686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7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68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68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15000"/>
                                        <p:tgtEl>
                                          <p:spTgt spid="368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368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3686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655"/>
                  </p:tgtEl>
                </p:cond>
              </p:nextCondLst>
            </p:seq>
          </p:childTnLst>
        </p:cTn>
      </p:par>
    </p:tnLst>
    <p:bldLst>
      <p:bldP spid="368648" grpId="0" build="allAtOnce"/>
      <p:bldP spid="368648" grpId="1" build="allAtOnce"/>
      <p:bldP spid="368649" grpId="0" animBg="1"/>
      <p:bldP spid="368652" grpId="0" animBg="1"/>
      <p:bldP spid="368653" grpId="0"/>
      <p:bldP spid="368654" grpId="0"/>
      <p:bldP spid="368654" grpId="1"/>
      <p:bldP spid="368661" grpId="0"/>
      <p:bldP spid="368662" grpId="0" animBg="1"/>
      <p:bldP spid="368665" grpId="0" animBg="1"/>
      <p:bldP spid="368670" grpId="0"/>
      <p:bldP spid="368670" grpId="1"/>
      <p:bldP spid="368671" grpId="0" animBg="1"/>
      <p:bldP spid="368671" grpId="1" animBg="1"/>
      <p:bldP spid="368672" grpId="0" animBg="1"/>
      <p:bldP spid="368672" grpId="1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15. Закончите высказывание:</a:t>
            </a:r>
            <a:b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Путь размышлений – самый …</a:t>
            </a:r>
          </a:p>
        </p:txBody>
      </p:sp>
      <p:sp>
        <p:nvSpPr>
          <p:cNvPr id="37069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069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069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069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069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0696" name="Text Box 8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простой </a:t>
            </a:r>
          </a:p>
        </p:txBody>
      </p:sp>
      <p:sp>
        <p:nvSpPr>
          <p:cNvPr id="37069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069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069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070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070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070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сложный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070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7070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070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070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070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070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070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благодарный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</a:p>
        </p:txBody>
      </p:sp>
      <p:sp>
        <p:nvSpPr>
          <p:cNvPr id="37071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071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071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071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071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071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071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7071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7071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благородный</a:t>
            </a:r>
          </a:p>
        </p:txBody>
      </p:sp>
      <p:sp>
        <p:nvSpPr>
          <p:cNvPr id="37071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072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072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4176582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707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7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70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706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706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706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70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70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707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707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707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707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707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707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707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7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706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69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707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70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70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707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70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707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707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707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707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71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70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70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70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707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0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70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0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0703"/>
                  </p:tgtEl>
                </p:cond>
              </p:nextCondLst>
            </p:seq>
          </p:childTnLst>
        </p:cTn>
      </p:par>
    </p:tnLst>
    <p:bldLst>
      <p:bldP spid="370691" grpId="0" animBg="1"/>
      <p:bldP spid="370694" grpId="0" animBg="1"/>
      <p:bldP spid="370695" grpId="0"/>
      <p:bldP spid="370696" grpId="0"/>
      <p:bldP spid="370696" grpId="1"/>
      <p:bldP spid="370702" grpId="0"/>
      <p:bldP spid="370704" grpId="0" animBg="1"/>
      <p:bldP spid="370707" grpId="0" animBg="1"/>
      <p:bldP spid="370708" grpId="0"/>
      <p:bldP spid="370709" grpId="0"/>
      <p:bldP spid="370709" grpId="1"/>
      <p:bldP spid="370718" grpId="0"/>
      <p:bldP spid="370718" grpId="1"/>
      <p:bldP spid="370719" grpId="0" animBg="1"/>
      <p:bldP spid="370719" grpId="1" animBg="1"/>
      <p:bldP spid="370720" grpId="0" animBg="1"/>
      <p:bldP spid="370720" grpId="1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72739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Оценка-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55</a:t>
            </a:r>
          </a:p>
        </p:txBody>
      </p:sp>
      <p:sp>
        <p:nvSpPr>
          <p:cNvPr id="372740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274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391641183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2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72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40" grpId="0" animBg="1"/>
      <p:bldP spid="372740" grpId="1" animBg="1"/>
      <p:bldP spid="372741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476250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Расположите числа в следующем порядке: делящееся на 2, делящееся на  3, делящееся на 5, делящееся на 9.</a:t>
            </a:r>
          </a:p>
        </p:txBody>
      </p:sp>
      <p:sp>
        <p:nvSpPr>
          <p:cNvPr id="373763" name="AutoShape 3"/>
          <p:cNvSpPr>
            <a:spLocks noChangeArrowheads="1"/>
          </p:cNvSpPr>
          <p:nvPr/>
        </p:nvSpPr>
        <p:spPr bwMode="auto">
          <a:xfrm>
            <a:off x="3019426" y="2551113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3764" name="AutoShape 4"/>
          <p:cNvCxnSpPr>
            <a:cxnSpLocks noChangeShapeType="1"/>
          </p:cNvCxnSpPr>
          <p:nvPr/>
        </p:nvCxnSpPr>
        <p:spPr bwMode="auto">
          <a:xfrm>
            <a:off x="3308351" y="2551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3765" name="AutoShape 5"/>
          <p:cNvCxnSpPr>
            <a:cxnSpLocks noChangeShapeType="1"/>
          </p:cNvCxnSpPr>
          <p:nvPr/>
        </p:nvCxnSpPr>
        <p:spPr bwMode="auto">
          <a:xfrm>
            <a:off x="3308351" y="31988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3766" name="AutoShape 6"/>
          <p:cNvSpPr>
            <a:spLocks noChangeArrowheads="1"/>
          </p:cNvSpPr>
          <p:nvPr/>
        </p:nvSpPr>
        <p:spPr bwMode="auto">
          <a:xfrm>
            <a:off x="3236913" y="28384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3767" name="Text Box 7"/>
          <p:cNvSpPr txBox="1">
            <a:spLocks noChangeArrowheads="1"/>
          </p:cNvSpPr>
          <p:nvPr/>
        </p:nvSpPr>
        <p:spPr bwMode="auto">
          <a:xfrm>
            <a:off x="3719514" y="2565401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3768" name="Text Box 8"/>
          <p:cNvSpPr txBox="1">
            <a:spLocks noChangeArrowheads="1"/>
          </p:cNvSpPr>
          <p:nvPr/>
        </p:nvSpPr>
        <p:spPr bwMode="auto">
          <a:xfrm>
            <a:off x="3359150" y="2636839"/>
            <a:ext cx="5329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6476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</a:p>
        </p:txBody>
      </p:sp>
      <p:sp>
        <p:nvSpPr>
          <p:cNvPr id="373769" name="AutoShape 9"/>
          <p:cNvSpPr>
            <a:spLocks noChangeArrowheads="1"/>
          </p:cNvSpPr>
          <p:nvPr/>
        </p:nvSpPr>
        <p:spPr bwMode="auto">
          <a:xfrm>
            <a:off x="3019426" y="3486150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3770" name="AutoShape 10"/>
          <p:cNvCxnSpPr>
            <a:cxnSpLocks noChangeShapeType="1"/>
          </p:cNvCxnSpPr>
          <p:nvPr/>
        </p:nvCxnSpPr>
        <p:spPr bwMode="auto">
          <a:xfrm>
            <a:off x="3308351" y="34861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3771" name="AutoShape 11"/>
          <p:cNvCxnSpPr>
            <a:cxnSpLocks noChangeShapeType="1"/>
          </p:cNvCxnSpPr>
          <p:nvPr/>
        </p:nvCxnSpPr>
        <p:spPr bwMode="auto">
          <a:xfrm>
            <a:off x="3308351" y="4133850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3772" name="AutoShape 12"/>
          <p:cNvSpPr>
            <a:spLocks noChangeArrowheads="1"/>
          </p:cNvSpPr>
          <p:nvPr/>
        </p:nvSpPr>
        <p:spPr bwMode="auto">
          <a:xfrm>
            <a:off x="3236913" y="3773488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3773" name="Text Box 13"/>
          <p:cNvSpPr txBox="1">
            <a:spLocks noChangeArrowheads="1"/>
          </p:cNvSpPr>
          <p:nvPr/>
        </p:nvSpPr>
        <p:spPr bwMode="auto">
          <a:xfrm>
            <a:off x="3719514" y="3500438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3774" name="Text Box 14"/>
          <p:cNvSpPr txBox="1">
            <a:spLocks noChangeArrowheads="1"/>
          </p:cNvSpPr>
          <p:nvPr/>
        </p:nvSpPr>
        <p:spPr bwMode="auto">
          <a:xfrm>
            <a:off x="3379789" y="3486150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657</a:t>
            </a:r>
          </a:p>
        </p:txBody>
      </p:sp>
      <p:sp>
        <p:nvSpPr>
          <p:cNvPr id="373775" name="AutoShape 15"/>
          <p:cNvSpPr>
            <a:spLocks noChangeArrowheads="1"/>
          </p:cNvSpPr>
          <p:nvPr/>
        </p:nvSpPr>
        <p:spPr bwMode="auto">
          <a:xfrm>
            <a:off x="3019426" y="4351338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3776" name="AutoShape 16"/>
          <p:cNvCxnSpPr>
            <a:cxnSpLocks noChangeShapeType="1"/>
          </p:cNvCxnSpPr>
          <p:nvPr/>
        </p:nvCxnSpPr>
        <p:spPr bwMode="auto">
          <a:xfrm>
            <a:off x="3308351" y="43513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3777" name="AutoShape 17"/>
          <p:cNvCxnSpPr>
            <a:cxnSpLocks noChangeShapeType="1"/>
          </p:cNvCxnSpPr>
          <p:nvPr/>
        </p:nvCxnSpPr>
        <p:spPr bwMode="auto">
          <a:xfrm>
            <a:off x="3308351" y="4999039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3778" name="AutoShape 18"/>
          <p:cNvSpPr>
            <a:spLocks noChangeArrowheads="1"/>
          </p:cNvSpPr>
          <p:nvPr/>
        </p:nvSpPr>
        <p:spPr bwMode="auto">
          <a:xfrm>
            <a:off x="3236913" y="4638675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3779" name="Text Box 19"/>
          <p:cNvSpPr txBox="1">
            <a:spLocks noChangeArrowheads="1"/>
          </p:cNvSpPr>
          <p:nvPr/>
        </p:nvSpPr>
        <p:spPr bwMode="auto">
          <a:xfrm>
            <a:off x="3719514" y="4365626"/>
            <a:ext cx="49164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3780" name="Text Box 20"/>
          <p:cNvSpPr txBox="1">
            <a:spLocks noChangeArrowheads="1"/>
          </p:cNvSpPr>
          <p:nvPr/>
        </p:nvSpPr>
        <p:spPr bwMode="auto">
          <a:xfrm>
            <a:off x="3379789" y="435133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1131</a:t>
            </a:r>
          </a:p>
        </p:txBody>
      </p:sp>
      <p:sp>
        <p:nvSpPr>
          <p:cNvPr id="373781" name="AutoShape 21"/>
          <p:cNvSpPr>
            <a:spLocks noChangeArrowheads="1"/>
          </p:cNvSpPr>
          <p:nvPr/>
        </p:nvSpPr>
        <p:spPr bwMode="auto">
          <a:xfrm>
            <a:off x="3019426" y="5286375"/>
            <a:ext cx="6265863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3782" name="AutoShape 22"/>
          <p:cNvCxnSpPr>
            <a:cxnSpLocks noChangeShapeType="1"/>
          </p:cNvCxnSpPr>
          <p:nvPr/>
        </p:nvCxnSpPr>
        <p:spPr bwMode="auto">
          <a:xfrm>
            <a:off x="3308351" y="5286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3783" name="AutoShape 23"/>
          <p:cNvCxnSpPr>
            <a:cxnSpLocks noChangeShapeType="1"/>
          </p:cNvCxnSpPr>
          <p:nvPr/>
        </p:nvCxnSpPr>
        <p:spPr bwMode="auto">
          <a:xfrm>
            <a:off x="3308351" y="5934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3784" name="AutoShape 24"/>
          <p:cNvSpPr>
            <a:spLocks noChangeArrowheads="1"/>
          </p:cNvSpPr>
          <p:nvPr/>
        </p:nvSpPr>
        <p:spPr bwMode="auto">
          <a:xfrm>
            <a:off x="3236913" y="5573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3785" name="Text Box 25"/>
          <p:cNvSpPr txBox="1">
            <a:spLocks noChangeArrowheads="1"/>
          </p:cNvSpPr>
          <p:nvPr/>
        </p:nvSpPr>
        <p:spPr bwMode="auto">
          <a:xfrm>
            <a:off x="3719514" y="5300663"/>
            <a:ext cx="49164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3786" name="Text Box 26"/>
          <p:cNvSpPr txBox="1">
            <a:spLocks noChangeArrowheads="1"/>
          </p:cNvSpPr>
          <p:nvPr/>
        </p:nvSpPr>
        <p:spPr bwMode="auto">
          <a:xfrm>
            <a:off x="3359151" y="5300664"/>
            <a:ext cx="6264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9885</a:t>
            </a:r>
          </a:p>
        </p:txBody>
      </p:sp>
    </p:spTree>
    <p:extLst>
      <p:ext uri="{BB962C8B-B14F-4D97-AF65-F5344CB8AC3E}">
        <p14:creationId xmlns:p14="http://schemas.microsoft.com/office/powerpoint/2010/main" val="4395126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3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3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3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3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3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3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3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3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3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3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3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3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3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3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3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3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3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3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3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3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3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3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3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3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3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3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3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3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3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3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3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3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3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3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3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3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3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3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3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3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3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3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3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3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3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3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3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3" grpId="0" animBg="1"/>
      <p:bldP spid="373766" grpId="0" animBg="1"/>
      <p:bldP spid="373767" grpId="0"/>
      <p:bldP spid="373768" grpId="0"/>
      <p:bldP spid="373769" grpId="0" animBg="1"/>
      <p:bldP spid="373772" grpId="0" animBg="1"/>
      <p:bldP spid="373773" grpId="0"/>
      <p:bldP spid="373774" grpId="0"/>
      <p:bldP spid="373775" grpId="0" animBg="1"/>
      <p:bldP spid="373778" grpId="0" animBg="1"/>
      <p:bldP spid="373779" grpId="0"/>
      <p:bldP spid="373780" grpId="0"/>
      <p:bldP spid="373781" grpId="0" animBg="1"/>
      <p:bldP spid="373784" grpId="0" animBg="1"/>
      <p:bldP spid="373785" grpId="0"/>
      <p:bldP spid="373786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AutoShape 2"/>
          <p:cNvSpPr>
            <a:spLocks noChangeArrowheads="1"/>
          </p:cNvSpPr>
          <p:nvPr/>
        </p:nvSpPr>
        <p:spPr bwMode="auto">
          <a:xfrm>
            <a:off x="2998788" y="436562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5811" name="AutoShape 3"/>
          <p:cNvCxnSpPr>
            <a:cxnSpLocks noChangeShapeType="1"/>
          </p:cNvCxnSpPr>
          <p:nvPr/>
        </p:nvCxnSpPr>
        <p:spPr bwMode="auto">
          <a:xfrm>
            <a:off x="3287714" y="43656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5812" name="AutoShape 4"/>
          <p:cNvCxnSpPr>
            <a:cxnSpLocks noChangeShapeType="1"/>
          </p:cNvCxnSpPr>
          <p:nvPr/>
        </p:nvCxnSpPr>
        <p:spPr bwMode="auto">
          <a:xfrm>
            <a:off x="3287714" y="501332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5813" name="AutoShape 5"/>
          <p:cNvSpPr>
            <a:spLocks noChangeArrowheads="1"/>
          </p:cNvSpPr>
          <p:nvPr/>
        </p:nvSpPr>
        <p:spPr bwMode="auto">
          <a:xfrm>
            <a:off x="3216275" y="465296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5814" name="Text Box 6"/>
          <p:cNvSpPr txBox="1">
            <a:spLocks noChangeArrowheads="1"/>
          </p:cNvSpPr>
          <p:nvPr/>
        </p:nvSpPr>
        <p:spPr bwMode="auto">
          <a:xfrm>
            <a:off x="3698875" y="437991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5815" name="AutoShape 7"/>
          <p:cNvSpPr>
            <a:spLocks noChangeArrowheads="1"/>
          </p:cNvSpPr>
          <p:nvPr/>
        </p:nvSpPr>
        <p:spPr bwMode="auto">
          <a:xfrm>
            <a:off x="2998788" y="530066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5816" name="AutoShape 8"/>
          <p:cNvCxnSpPr>
            <a:cxnSpLocks noChangeShapeType="1"/>
          </p:cNvCxnSpPr>
          <p:nvPr/>
        </p:nvCxnSpPr>
        <p:spPr bwMode="auto">
          <a:xfrm>
            <a:off x="3287714" y="53006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5817" name="AutoShape 9"/>
          <p:cNvCxnSpPr>
            <a:cxnSpLocks noChangeShapeType="1"/>
          </p:cNvCxnSpPr>
          <p:nvPr/>
        </p:nvCxnSpPr>
        <p:spPr bwMode="auto">
          <a:xfrm>
            <a:off x="3287714" y="594836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5818" name="AutoShape 10"/>
          <p:cNvSpPr>
            <a:spLocks noChangeArrowheads="1"/>
          </p:cNvSpPr>
          <p:nvPr/>
        </p:nvSpPr>
        <p:spPr bwMode="auto">
          <a:xfrm>
            <a:off x="3216275" y="558800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5819" name="Text Box 11"/>
          <p:cNvSpPr txBox="1">
            <a:spLocks noChangeArrowheads="1"/>
          </p:cNvSpPr>
          <p:nvPr/>
        </p:nvSpPr>
        <p:spPr bwMode="auto">
          <a:xfrm>
            <a:off x="3698875" y="5314951"/>
            <a:ext cx="4916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5820" name="AutoShape 12"/>
          <p:cNvSpPr>
            <a:spLocks noChangeArrowheads="1"/>
          </p:cNvSpPr>
          <p:nvPr/>
        </p:nvSpPr>
        <p:spPr bwMode="auto">
          <a:xfrm>
            <a:off x="2998788" y="2492375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5821" name="AutoShape 13"/>
          <p:cNvCxnSpPr>
            <a:cxnSpLocks noChangeShapeType="1"/>
          </p:cNvCxnSpPr>
          <p:nvPr/>
        </p:nvCxnSpPr>
        <p:spPr bwMode="auto">
          <a:xfrm>
            <a:off x="3287714" y="24923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5822" name="AutoShape 14"/>
          <p:cNvCxnSpPr>
            <a:cxnSpLocks noChangeShapeType="1"/>
          </p:cNvCxnSpPr>
          <p:nvPr/>
        </p:nvCxnSpPr>
        <p:spPr bwMode="auto">
          <a:xfrm>
            <a:off x="3287714" y="3140075"/>
            <a:ext cx="568642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5823" name="AutoShape 15"/>
          <p:cNvSpPr>
            <a:spLocks noChangeArrowheads="1"/>
          </p:cNvSpPr>
          <p:nvPr/>
        </p:nvSpPr>
        <p:spPr bwMode="auto">
          <a:xfrm>
            <a:off x="3216275" y="2779713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5824" name="Text Box 16"/>
          <p:cNvSpPr txBox="1">
            <a:spLocks noChangeArrowheads="1"/>
          </p:cNvSpPr>
          <p:nvPr/>
        </p:nvSpPr>
        <p:spPr bwMode="auto">
          <a:xfrm>
            <a:off x="3698875" y="2506663"/>
            <a:ext cx="49164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5825" name="AutoShape 17"/>
          <p:cNvSpPr>
            <a:spLocks noChangeArrowheads="1"/>
          </p:cNvSpPr>
          <p:nvPr/>
        </p:nvSpPr>
        <p:spPr bwMode="auto">
          <a:xfrm>
            <a:off x="2998788" y="3427413"/>
            <a:ext cx="6265862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5826" name="AutoShape 18"/>
          <p:cNvCxnSpPr>
            <a:cxnSpLocks noChangeShapeType="1"/>
          </p:cNvCxnSpPr>
          <p:nvPr/>
        </p:nvCxnSpPr>
        <p:spPr bwMode="auto">
          <a:xfrm>
            <a:off x="3287714" y="34274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5827" name="AutoShape 19"/>
          <p:cNvCxnSpPr>
            <a:cxnSpLocks noChangeShapeType="1"/>
          </p:cNvCxnSpPr>
          <p:nvPr/>
        </p:nvCxnSpPr>
        <p:spPr bwMode="auto">
          <a:xfrm>
            <a:off x="3287714" y="4075114"/>
            <a:ext cx="568642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5828" name="AutoShape 20"/>
          <p:cNvSpPr>
            <a:spLocks noChangeArrowheads="1"/>
          </p:cNvSpPr>
          <p:nvPr/>
        </p:nvSpPr>
        <p:spPr bwMode="auto">
          <a:xfrm>
            <a:off x="3216275" y="3714750"/>
            <a:ext cx="107950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5829" name="Text Box 21"/>
          <p:cNvSpPr txBox="1">
            <a:spLocks noChangeArrowheads="1"/>
          </p:cNvSpPr>
          <p:nvPr/>
        </p:nvSpPr>
        <p:spPr bwMode="auto">
          <a:xfrm>
            <a:off x="3698875" y="3441701"/>
            <a:ext cx="4916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5830" name="Rectangle 22"/>
          <p:cNvSpPr>
            <a:spLocks noChangeArrowheads="1"/>
          </p:cNvSpPr>
          <p:nvPr/>
        </p:nvSpPr>
        <p:spPr bwMode="auto">
          <a:xfrm>
            <a:off x="1524000" y="476250"/>
            <a:ext cx="9144000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838200" indent="-838200" algn="ctr"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12954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17526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22098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2667000" indent="-838200" algn="ctr" fontAlgn="base"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i="1">
                <a:solidFill>
                  <a:srgbClr val="FFFFFF"/>
                </a:solidFill>
                <a:latin typeface="Comic Sans MS" panose="030F0702030302020204" pitchFamily="66" charset="0"/>
              </a:rPr>
              <a:t>Расположите числа в следующем порядке: делящееся на 2, делящееся на  3, делящееся на 5, делящееся на 9.</a:t>
            </a:r>
          </a:p>
        </p:txBody>
      </p:sp>
      <p:sp>
        <p:nvSpPr>
          <p:cNvPr id="375831" name="Text Box 23"/>
          <p:cNvSpPr txBox="1">
            <a:spLocks noChangeArrowheads="1"/>
          </p:cNvSpPr>
          <p:nvPr/>
        </p:nvSpPr>
        <p:spPr bwMode="auto">
          <a:xfrm>
            <a:off x="3359150" y="2565400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6476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</a:p>
        </p:txBody>
      </p:sp>
      <p:sp>
        <p:nvSpPr>
          <p:cNvPr id="375832" name="Text Box 24"/>
          <p:cNvSpPr txBox="1">
            <a:spLocks noChangeArrowheads="1"/>
          </p:cNvSpPr>
          <p:nvPr/>
        </p:nvSpPr>
        <p:spPr bwMode="auto">
          <a:xfrm>
            <a:off x="3359150" y="3429000"/>
            <a:ext cx="53292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1131</a:t>
            </a:r>
          </a:p>
        </p:txBody>
      </p:sp>
      <p:sp>
        <p:nvSpPr>
          <p:cNvPr id="375833" name="Text Box 25"/>
          <p:cNvSpPr txBox="1">
            <a:spLocks noChangeArrowheads="1"/>
          </p:cNvSpPr>
          <p:nvPr/>
        </p:nvSpPr>
        <p:spPr bwMode="auto">
          <a:xfrm>
            <a:off x="3359150" y="4437064"/>
            <a:ext cx="57610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9885</a:t>
            </a:r>
          </a:p>
        </p:txBody>
      </p:sp>
      <p:sp>
        <p:nvSpPr>
          <p:cNvPr id="375834" name="Text Box 26"/>
          <p:cNvSpPr txBox="1">
            <a:spLocks noChangeArrowheads="1"/>
          </p:cNvSpPr>
          <p:nvPr/>
        </p:nvSpPr>
        <p:spPr bwMode="auto">
          <a:xfrm>
            <a:off x="3503614" y="5373689"/>
            <a:ext cx="53292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657</a:t>
            </a:r>
          </a:p>
        </p:txBody>
      </p:sp>
    </p:spTree>
    <p:extLst>
      <p:ext uri="{BB962C8B-B14F-4D97-AF65-F5344CB8AC3E}">
        <p14:creationId xmlns:p14="http://schemas.microsoft.com/office/powerpoint/2010/main" val="2259157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5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5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5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5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5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5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5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5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5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5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5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5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5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5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5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5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5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5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5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5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5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5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5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5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5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5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5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5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5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5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5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5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5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75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75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5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75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5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5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5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5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5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10" grpId="0" animBg="1"/>
      <p:bldP spid="375813" grpId="0" animBg="1"/>
      <p:bldP spid="375814" grpId="0"/>
      <p:bldP spid="375815" grpId="0" animBg="1"/>
      <p:bldP spid="375818" grpId="0" animBg="1"/>
      <p:bldP spid="375820" grpId="0" animBg="1"/>
      <p:bldP spid="375823" grpId="0" animBg="1"/>
      <p:bldP spid="375825" grpId="0" animBg="1"/>
      <p:bldP spid="375828" grpId="0" animBg="1"/>
      <p:bldP spid="375829" grpId="0"/>
      <p:bldP spid="375831" grpId="0"/>
      <p:bldP spid="375832" grpId="0"/>
      <p:bldP spid="375833" grpId="0"/>
      <p:bldP spid="375834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1. Сколько месяцев в одном веке?</a:t>
            </a:r>
          </a:p>
        </p:txBody>
      </p:sp>
      <p:sp>
        <p:nvSpPr>
          <p:cNvPr id="37785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786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786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786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786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12000 </a:t>
            </a:r>
          </a:p>
        </p:txBody>
      </p:sp>
      <p:sp>
        <p:nvSpPr>
          <p:cNvPr id="37786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786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786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786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786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7870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1200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7787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7787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787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787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787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787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787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120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7787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787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788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788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788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788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788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7788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77886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12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788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788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788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498876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778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88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778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778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778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778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87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778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778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778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778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778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778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778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778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88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778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778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778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778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86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778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778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778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778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87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778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778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778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778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88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778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77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77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778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7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778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7871"/>
                  </p:tgtEl>
                </p:cond>
              </p:nextCondLst>
            </p:seq>
          </p:childTnLst>
        </p:cTn>
      </p:par>
    </p:tnLst>
    <p:bldLst>
      <p:bldP spid="377859" grpId="0" animBg="1"/>
      <p:bldP spid="377862" grpId="0" animBg="1"/>
      <p:bldP spid="377863" grpId="0"/>
      <p:bldP spid="377864" grpId="0"/>
      <p:bldP spid="377864" grpId="1"/>
      <p:bldP spid="377870" grpId="0"/>
      <p:bldP spid="377870" grpId="1"/>
      <p:bldP spid="377877" grpId="0"/>
      <p:bldP spid="377878" grpId="0" animBg="1"/>
      <p:bldP spid="377881" grpId="0" animBg="1"/>
      <p:bldP spid="377886" grpId="0"/>
      <p:bldP spid="377886" grpId="1"/>
      <p:bldP spid="377887" grpId="0" animBg="1"/>
      <p:bldP spid="377887" grpId="1" animBg="1"/>
      <p:bldP spid="377888" grpId="0" animBg="1"/>
      <p:bldP spid="377888" grpId="1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728788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2. Графиком квадратичной функции является…</a:t>
            </a:r>
          </a:p>
        </p:txBody>
      </p:sp>
      <p:sp>
        <p:nvSpPr>
          <p:cNvPr id="37990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990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990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991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991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9912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прямая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7991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991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991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991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991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991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гипербола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7991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7992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992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992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992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992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7992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парабола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7992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7992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992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992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993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993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7993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7993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79934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26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синусоида</a:t>
            </a:r>
            <a:endParaRPr lang="ru-RU" altLang="ru-RU" sz="3200">
              <a:solidFill>
                <a:srgbClr val="FFFFFF"/>
              </a:solidFill>
            </a:endParaRPr>
          </a:p>
        </p:txBody>
      </p:sp>
      <p:sp>
        <p:nvSpPr>
          <p:cNvPr id="37993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993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7993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8908666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799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93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79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799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799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799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91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799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799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799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799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799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799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799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799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93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799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9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799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799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799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799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9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799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799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799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799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93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799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79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79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799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799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919"/>
                  </p:tgtEl>
                </p:cond>
              </p:nextCondLst>
            </p:seq>
          </p:childTnLst>
        </p:cTn>
      </p:par>
    </p:tnLst>
    <p:bldLst>
      <p:bldP spid="379907" grpId="0" animBg="1"/>
      <p:bldP spid="379910" grpId="0" animBg="1"/>
      <p:bldP spid="379911" grpId="0"/>
      <p:bldP spid="379912" grpId="0"/>
      <p:bldP spid="379912" grpId="1"/>
      <p:bldP spid="379918" grpId="0"/>
      <p:bldP spid="379925" grpId="0"/>
      <p:bldP spid="379925" grpId="1"/>
      <p:bldP spid="379926" grpId="0" animBg="1"/>
      <p:bldP spid="379929" grpId="0" animBg="1"/>
      <p:bldP spid="379934" grpId="0"/>
      <p:bldP spid="379934" grpId="1"/>
      <p:bldP spid="379935" grpId="0" animBg="1"/>
      <p:bldP spid="379935" grpId="1" animBg="1"/>
      <p:bldP spid="379936" grpId="0" animBg="1"/>
      <p:bldP spid="37993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279651" y="3573464"/>
            <a:ext cx="734536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2000" b="1" i="1">
                <a:solidFill>
                  <a:srgbClr val="FF33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73732" name="AutoShape 4"/>
          <p:cNvSpPr>
            <a:spLocks noChangeArrowheads="1"/>
          </p:cNvSpPr>
          <p:nvPr/>
        </p:nvSpPr>
        <p:spPr bwMode="auto">
          <a:xfrm>
            <a:off x="4151314" y="3141664"/>
            <a:ext cx="3959225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3734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28026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2825160737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nimBg="1"/>
      <p:bldP spid="73732" grpId="1" animBg="1"/>
      <p:bldP spid="73734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8569325" cy="1728788"/>
          </a:xfrm>
        </p:spPr>
        <p:txBody>
          <a:bodyPr/>
          <a:lstStyle/>
          <a:p>
            <a:pPr marL="838200" indent="-838200"/>
            <a:r>
              <a:rPr lang="ru-RU" altLang="ru-RU" sz="48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3. Сколько яиц можно съесть натощак? </a:t>
            </a:r>
          </a:p>
        </p:txBody>
      </p:sp>
      <p:sp>
        <p:nvSpPr>
          <p:cNvPr id="38195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195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195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195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59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1960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1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81961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1962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1963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1964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65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1966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2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1967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81968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1969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1970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1971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72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1973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10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81974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1975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1976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1977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7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1979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1980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81981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81982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множество 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38198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84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85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7933643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819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97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81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819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96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19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819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98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819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96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819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81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81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819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97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819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819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819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819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98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81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81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81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819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819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1967"/>
                  </p:tgtEl>
                </p:cond>
              </p:nextCondLst>
            </p:seq>
          </p:childTnLst>
        </p:cTn>
      </p:par>
    </p:tnLst>
    <p:bldLst>
      <p:bldP spid="381960" grpId="0"/>
      <p:bldP spid="381960" grpId="1"/>
      <p:bldP spid="381961" grpId="0" animBg="1"/>
      <p:bldP spid="381964" grpId="0" animBg="1"/>
      <p:bldP spid="381965" grpId="0"/>
      <p:bldP spid="381966" grpId="0"/>
      <p:bldP spid="381966" grpId="1"/>
      <p:bldP spid="381968" grpId="0" animBg="1"/>
      <p:bldP spid="381971" grpId="0" animBg="1"/>
      <p:bldP spid="381972" grpId="0"/>
      <p:bldP spid="381973" grpId="0"/>
      <p:bldP spid="381973" grpId="1"/>
      <p:bldP spid="381982" grpId="0"/>
      <p:bldP spid="381983" grpId="0" animBg="1"/>
      <p:bldP spid="381983" grpId="1" animBg="1"/>
      <p:bldP spid="381984" grpId="0" animBg="1"/>
      <p:bldP spid="381984" grpId="1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4. Как называются числа, употребляемые для счета предметов?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8400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400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400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400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400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4008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целые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8400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401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401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401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401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401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7449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действительные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401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8401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401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401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401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402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402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рациональные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8402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402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402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402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402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402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402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8402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8403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натуральные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38403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403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403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40424626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84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02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84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840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840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840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0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4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84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840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840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840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02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840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008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840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840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840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840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02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84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840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840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840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03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84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84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84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84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84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4015"/>
                  </p:tgtEl>
                </p:cond>
              </p:nextCondLst>
            </p:seq>
          </p:childTnLst>
        </p:cTn>
      </p:par>
    </p:tnLst>
    <p:bldLst>
      <p:bldP spid="384008" grpId="0"/>
      <p:bldP spid="384009" grpId="0" animBg="1"/>
      <p:bldP spid="384012" grpId="0" animBg="1"/>
      <p:bldP spid="384013" grpId="0"/>
      <p:bldP spid="384014" grpId="0"/>
      <p:bldP spid="384014" grpId="1"/>
      <p:bldP spid="384016" grpId="0" animBg="1"/>
      <p:bldP spid="384019" grpId="0" animBg="1"/>
      <p:bldP spid="384020" grpId="0"/>
      <p:bldP spid="384021" grpId="0"/>
      <p:bldP spid="384021" grpId="1"/>
      <p:bldP spid="384030" grpId="0"/>
      <p:bldP spid="384030" grpId="1"/>
      <p:bldP spid="384031" grpId="0" animBg="1"/>
      <p:bldP spid="384031" grpId="1" animBg="1"/>
      <p:bldP spid="384032" grpId="0" animBg="1"/>
      <p:bldP spid="384032" grpId="1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5. Отрезок, соединяющий вершину треугольника с серединой противолежащей стороны называется… </a:t>
            </a:r>
          </a:p>
        </p:txBody>
      </p:sp>
      <p:sp>
        <p:nvSpPr>
          <p:cNvPr id="38605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605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605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605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6055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6056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высота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86057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6058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6059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6060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6061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6062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средняя линия</a:t>
            </a:r>
            <a:r>
              <a:rPr lang="ru-RU" altLang="ru-RU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86063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86064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6065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6066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6067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6068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86069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медиана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86070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86071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6072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6073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607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6075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86076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86077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86078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биссектриса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38607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6080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6081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1363143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86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607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86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86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86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860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606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86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860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860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8606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860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86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86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860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6076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86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605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860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860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860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860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606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86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860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860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860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607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86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86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86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86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86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6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6063"/>
                  </p:tgtEl>
                </p:cond>
              </p:nextCondLst>
            </p:seq>
          </p:childTnLst>
        </p:cTn>
      </p:par>
    </p:tnLst>
    <p:bldLst>
      <p:bldP spid="386051" grpId="0" animBg="1"/>
      <p:bldP spid="386054" grpId="0" animBg="1"/>
      <p:bldP spid="386055" grpId="0"/>
      <p:bldP spid="386056" grpId="0"/>
      <p:bldP spid="386056" grpId="1"/>
      <p:bldP spid="386062" grpId="0"/>
      <p:bldP spid="386069" grpId="0"/>
      <p:bldP spid="386069" grpId="1"/>
      <p:bldP spid="386070" grpId="0" animBg="1"/>
      <p:bldP spid="386073" grpId="0" animBg="1"/>
      <p:bldP spid="386078" grpId="0"/>
      <p:bldP spid="386078" grpId="1"/>
      <p:bldP spid="386079" grpId="0" animBg="1"/>
      <p:bldP spid="386079" grpId="1" animBg="1"/>
      <p:bldP spid="386080" grpId="0" animBg="1"/>
      <p:bldP spid="386080" grpId="1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88099" name="Text Box 3"/>
          <p:cNvSpPr txBox="1">
            <a:spLocks noChangeArrowheads="1"/>
          </p:cNvSpPr>
          <p:nvPr/>
        </p:nvSpPr>
        <p:spPr bwMode="auto">
          <a:xfrm>
            <a:off x="2279651" y="3573463"/>
            <a:ext cx="73453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Оценка - </a:t>
            </a:r>
            <a:r>
              <a:rPr lang="ru-RU" altLang="ru-RU">
                <a:solidFill>
                  <a:srgbClr val="FF3300"/>
                </a:solidFill>
              </a:rPr>
              <a:t> </a:t>
            </a:r>
            <a:r>
              <a:rPr lang="ru-RU" altLang="ru-RU" sz="9600" b="1" i="1">
                <a:solidFill>
                  <a:srgbClr val="FF3300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388100" name="AutoShape 4"/>
          <p:cNvSpPr>
            <a:spLocks noChangeArrowheads="1"/>
          </p:cNvSpPr>
          <p:nvPr/>
        </p:nvSpPr>
        <p:spPr bwMode="auto">
          <a:xfrm>
            <a:off x="1703388" y="2997201"/>
            <a:ext cx="8964612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810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35189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  <p:sp>
        <p:nvSpPr>
          <p:cNvPr id="3881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56589" y="61658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66CC"/>
                </a:solidFill>
                <a:latin typeface="Comic Sans MS" panose="030F0702030302020204" pitchFamily="66" charset="0"/>
              </a:rPr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4117097567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8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88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00" grpId="0" animBg="1"/>
      <p:bldP spid="388100" grpId="1" animBg="1"/>
      <p:bldP spid="388101" grpId="0" animBg="1"/>
      <p:bldP spid="388102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Text Box 2"/>
          <p:cNvSpPr txBox="1">
            <a:spLocks noChangeArrowheads="1"/>
          </p:cNvSpPr>
          <p:nvPr/>
        </p:nvSpPr>
        <p:spPr bwMode="auto">
          <a:xfrm>
            <a:off x="2927350" y="836613"/>
            <a:ext cx="63373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9600" b="1" i="1">
                <a:solidFill>
                  <a:srgbClr val="FFFF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  <p:sp>
        <p:nvSpPr>
          <p:cNvPr id="389123" name="Text Box 3"/>
          <p:cNvSpPr txBox="1">
            <a:spLocks noChangeArrowheads="1"/>
          </p:cNvSpPr>
          <p:nvPr/>
        </p:nvSpPr>
        <p:spPr bwMode="auto">
          <a:xfrm>
            <a:off x="2279651" y="3573464"/>
            <a:ext cx="734536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2000" b="1" i="1">
                <a:solidFill>
                  <a:srgbClr val="FF3300"/>
                </a:solidFill>
                <a:latin typeface="Comic Sans MS" panose="030F0702030302020204" pitchFamily="66" charset="0"/>
              </a:rPr>
              <a:t>0</a:t>
            </a:r>
          </a:p>
        </p:txBody>
      </p:sp>
      <p:sp>
        <p:nvSpPr>
          <p:cNvPr id="389124" name="AutoShape 4"/>
          <p:cNvSpPr>
            <a:spLocks noChangeArrowheads="1"/>
          </p:cNvSpPr>
          <p:nvPr/>
        </p:nvSpPr>
        <p:spPr bwMode="auto">
          <a:xfrm>
            <a:off x="4151314" y="3141664"/>
            <a:ext cx="3959225" cy="2663825"/>
          </a:xfrm>
          <a:prstGeom prst="star32">
            <a:avLst>
              <a:gd name="adj" fmla="val 42190"/>
            </a:avLst>
          </a:prstGeom>
          <a:noFill/>
          <a:ln w="381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912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28026" y="61658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66CC"/>
                </a:solidFill>
                <a:latin typeface="Comic Sans MS" panose="030F0702030302020204" pitchFamily="66" charset="0"/>
              </a:rPr>
              <a:t>Отборочный тур</a:t>
            </a:r>
          </a:p>
        </p:txBody>
      </p:sp>
    </p:spTree>
    <p:extLst>
      <p:ext uri="{BB962C8B-B14F-4D97-AF65-F5344CB8AC3E}">
        <p14:creationId xmlns:p14="http://schemas.microsoft.com/office/powerpoint/2010/main" val="3681949365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250" autoRev="1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animClr clrSpc="rgb" dir="cw">
                                      <p:cBhvr>
                                        <p:cTn id="18" dur="250" autoRev="1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3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4" grpId="0" animBg="1"/>
      <p:bldP spid="389124" grpId="1" animBg="1"/>
      <p:bldP spid="389125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1052513"/>
            <a:ext cx="8208962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US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6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. Часть круга, ограниченная дугой и ее хордой называется…</a:t>
            </a:r>
          </a:p>
        </p:txBody>
      </p:sp>
      <p:sp>
        <p:nvSpPr>
          <p:cNvPr id="390147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0148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0149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0150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0151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0152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полукруг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90153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0154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0155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0156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0157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0158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сектор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0159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90160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0161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0162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0163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0164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0165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сегмент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0166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0167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0168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0169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0170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0171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0172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9017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90174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центр. угол</a:t>
            </a:r>
            <a:endParaRPr lang="en-US" altLang="ru-RU" sz="26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sp>
        <p:nvSpPr>
          <p:cNvPr id="390175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0176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0177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6421800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0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7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90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90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90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901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5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90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90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90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901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7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90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90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90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90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5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90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90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90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901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6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90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901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901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901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7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90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90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9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90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90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59"/>
                  </p:tgtEl>
                </p:cond>
              </p:nextCondLst>
            </p:seq>
          </p:childTnLst>
        </p:cTn>
      </p:par>
    </p:tnLst>
    <p:bldLst>
      <p:bldP spid="390147" grpId="0" animBg="1"/>
      <p:bldP spid="390150" grpId="0" animBg="1"/>
      <p:bldP spid="390151" grpId="0"/>
      <p:bldP spid="390152" grpId="0"/>
      <p:bldP spid="390152" grpId="1"/>
      <p:bldP spid="390158" grpId="0"/>
      <p:bldP spid="390165" grpId="0"/>
      <p:bldP spid="390165" grpId="1"/>
      <p:bldP spid="390166" grpId="0" animBg="1"/>
      <p:bldP spid="390169" grpId="0" animBg="1"/>
      <p:bldP spid="390174" grpId="0"/>
      <p:bldP spid="390174" grpId="1"/>
      <p:bldP spid="390175" grpId="0" animBg="1"/>
      <p:bldP spid="390175" grpId="1" animBg="1"/>
      <p:bldP spid="390176" grpId="0" animBg="1"/>
      <p:bldP spid="390176" grpId="1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7. Этот термин происходит от двух латинских слов – «дважды» и «секу». О чем речь?  </a:t>
            </a:r>
          </a:p>
        </p:txBody>
      </p:sp>
      <p:sp>
        <p:nvSpPr>
          <p:cNvPr id="392195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2196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197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2198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2199" name="Text Box 7"/>
          <p:cNvSpPr txBox="1">
            <a:spLocks noChangeArrowheads="1"/>
          </p:cNvSpPr>
          <p:nvPr/>
        </p:nvSpPr>
        <p:spPr bwMode="auto">
          <a:xfrm>
            <a:off x="2208214" y="3141664"/>
            <a:ext cx="3690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сектор</a:t>
            </a:r>
          </a:p>
        </p:txBody>
      </p:sp>
      <p:sp>
        <p:nvSpPr>
          <p:cNvPr id="392200" name="AutoShape 8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2201" name="AutoShape 9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202" name="AutoShape 10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2203" name="AutoShape 11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2204" name="Text Box 12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2205" name="Text Box 13"/>
          <p:cNvSpPr txBox="1">
            <a:spLocks noChangeArrowheads="1"/>
          </p:cNvSpPr>
          <p:nvPr/>
        </p:nvSpPr>
        <p:spPr bwMode="auto">
          <a:xfrm>
            <a:off x="6527800" y="3141664"/>
            <a:ext cx="3671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перпендикуляр  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2206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92207" name="AutoShape 15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2208" name="AutoShape 16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209" name="AutoShape 17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2210" name="AutoShape 18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2211" name="Text Box 19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2212" name="Text Box 20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пересечение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2213" name="AutoShape 21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2214" name="AutoShape 22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215" name="AutoShape 23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2216" name="AutoShape 24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2217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2218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2219" name="AutoShape 27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92220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92221" name="Text Box 29"/>
          <p:cNvSpPr txBox="1">
            <a:spLocks noChangeArrowheads="1"/>
          </p:cNvSpPr>
          <p:nvPr/>
        </p:nvSpPr>
        <p:spPr bwMode="auto">
          <a:xfrm>
            <a:off x="6527801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биссектриса</a:t>
            </a:r>
            <a:endParaRPr lang="ru-RU" altLang="ru-RU" sz="32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2222" name="Oval 30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2223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2224" name="AutoShape 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48580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22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2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922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92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92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922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20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92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92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92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922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92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92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92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92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21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92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92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92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921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199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922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922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922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922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212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92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922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922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922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22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92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92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92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92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2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92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2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206"/>
                  </p:tgtEl>
                </p:cond>
              </p:nextCondLst>
            </p:seq>
          </p:childTnLst>
        </p:cTn>
      </p:par>
    </p:tnLst>
    <p:bldLst>
      <p:bldP spid="392199" grpId="0"/>
      <p:bldP spid="392200" grpId="0" animBg="1"/>
      <p:bldP spid="392203" grpId="0" animBg="1"/>
      <p:bldP spid="392204" grpId="0"/>
      <p:bldP spid="392205" grpId="0"/>
      <p:bldP spid="392205" grpId="1"/>
      <p:bldP spid="392207" grpId="0" animBg="1"/>
      <p:bldP spid="392210" grpId="0" animBg="1"/>
      <p:bldP spid="392211" grpId="0"/>
      <p:bldP spid="392212" grpId="0"/>
      <p:bldP spid="392212" grpId="1"/>
      <p:bldP spid="392221" grpId="0"/>
      <p:bldP spid="392221" grpId="1"/>
      <p:bldP spid="392222" grpId="0" animBg="1"/>
      <p:bldP spid="392222" grpId="1" animBg="1"/>
      <p:bldP spid="392223" grpId="0" animBg="1"/>
      <p:bldP spid="392223" grpId="1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052513"/>
            <a:ext cx="9144000" cy="1728787"/>
          </a:xfrm>
        </p:spPr>
        <p:txBody>
          <a:bodyPr/>
          <a:lstStyle/>
          <a:p>
            <a:pPr marL="838200" indent="-838200"/>
            <a:r>
              <a:rPr lang="ru-RU" altLang="ru-RU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8. Если в 12 часов ночи идет дождь, можно ли через 72 часа ожидать солнечную погоду?</a:t>
            </a:r>
          </a:p>
        </p:txBody>
      </p:sp>
      <p:sp>
        <p:nvSpPr>
          <p:cNvPr id="394243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4244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245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4246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4247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4248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да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94249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4250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251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4252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4253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4254" name="Text Box 14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нет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425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94256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4257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258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4259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4260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4261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неизвестно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4262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4263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4264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4265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426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426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4268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9426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94270" name="Text Box 30"/>
          <p:cNvSpPr txBox="1">
            <a:spLocks noChangeArrowheads="1"/>
          </p:cNvSpPr>
          <p:nvPr/>
        </p:nvSpPr>
        <p:spPr bwMode="auto">
          <a:xfrm>
            <a:off x="6600826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4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зависит от климата</a:t>
            </a:r>
            <a:endParaRPr lang="ru-RU" altLang="ru-RU" sz="2400">
              <a:solidFill>
                <a:srgbClr val="FFFFFF"/>
              </a:solidFill>
            </a:endParaRPr>
          </a:p>
        </p:txBody>
      </p:sp>
      <p:sp>
        <p:nvSpPr>
          <p:cNvPr id="394271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4272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4273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3036666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4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426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94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indefinite"/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indefinite"/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4254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942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2" dur="500" fill="hold"/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3942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indefinite"/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4268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94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394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5" dur="indefinite"/>
                                        <p:tgtEl>
                                          <p:spTgt spid="394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indefinite"/>
                                        <p:tgtEl>
                                          <p:spTgt spid="3942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424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942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942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3942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indefinite"/>
                                        <p:tgtEl>
                                          <p:spTgt spid="3942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426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94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3942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3942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3942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427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94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94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15000"/>
                                        <p:tgtEl>
                                          <p:spTgt spid="394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94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94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4255"/>
                  </p:tgtEl>
                </p:cond>
              </p:nextCondLst>
            </p:seq>
          </p:childTnLst>
        </p:cTn>
      </p:par>
    </p:tnLst>
    <p:bldLst>
      <p:bldP spid="394243" grpId="0" animBg="1"/>
      <p:bldP spid="394246" grpId="0" animBg="1"/>
      <p:bldP spid="394247" grpId="0"/>
      <p:bldP spid="394248" grpId="0"/>
      <p:bldP spid="394248" grpId="1"/>
      <p:bldP spid="394254" grpId="0"/>
      <p:bldP spid="394254" grpId="1"/>
      <p:bldP spid="394261" grpId="0"/>
      <p:bldP spid="394262" grpId="0" animBg="1"/>
      <p:bldP spid="394265" grpId="0" animBg="1"/>
      <p:bldP spid="394270" grpId="0"/>
      <p:bldP spid="394270" grpId="1"/>
      <p:bldP spid="394271" grpId="0" animBg="1"/>
      <p:bldP spid="394271" grpId="1" animBg="1"/>
      <p:bldP spid="394272" grpId="0" animBg="1"/>
      <p:bldP spid="394272" grpId="1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08050"/>
            <a:ext cx="8208962" cy="2016125"/>
          </a:xfrm>
        </p:spPr>
        <p:txBody>
          <a:bodyPr/>
          <a:lstStyle/>
          <a:p>
            <a:pPr marL="838200" indent="-838200"/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9. Функция, которая либо всюду возрастает, либо всюду убывает называется…</a:t>
            </a:r>
            <a:r>
              <a:rPr lang="ru-RU" altLang="ru-RU" sz="36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endParaRPr lang="ru-RU" altLang="ru-RU" sz="3200" b="1" i="1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96291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6292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6293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6294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6295" name="Text Box 7"/>
          <p:cNvSpPr txBox="1">
            <a:spLocks noChangeArrowheads="1"/>
          </p:cNvSpPr>
          <p:nvPr/>
        </p:nvSpPr>
        <p:spPr bwMode="auto">
          <a:xfrm>
            <a:off x="2208214" y="3213100"/>
            <a:ext cx="369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постоянной</a:t>
            </a:r>
            <a:endParaRPr lang="ru-RU" altLang="ru-RU" sz="28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6296" name="AutoShape 8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6297" name="AutoShape 9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6298" name="AutoShape 10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6299" name="AutoShape 11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6300" name="Text Box 12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6301" name="Text Box 13"/>
          <p:cNvSpPr txBox="1">
            <a:spLocks noChangeArrowheads="1"/>
          </p:cNvSpPr>
          <p:nvPr/>
        </p:nvSpPr>
        <p:spPr bwMode="auto">
          <a:xfrm>
            <a:off x="6527801" y="3141664"/>
            <a:ext cx="35290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нечетной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6302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96303" name="AutoShape 15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6304" name="AutoShape 16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6305" name="AutoShape 17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6306" name="AutoShape 18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6307" name="Text Box 19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6308" name="Text Box 20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ограниченной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6309" name="AutoShape 21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6310" name="AutoShape 22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6311" name="AutoShape 23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6312" name="AutoShape 24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6313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6314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6315" name="AutoShape 27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96316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96317" name="Text Box 29"/>
          <p:cNvSpPr txBox="1">
            <a:spLocks noChangeArrowheads="1"/>
          </p:cNvSpPr>
          <p:nvPr/>
        </p:nvSpPr>
        <p:spPr bwMode="auto">
          <a:xfrm>
            <a:off x="6527801" y="4365625"/>
            <a:ext cx="3768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монотонной</a:t>
            </a:r>
            <a:endParaRPr lang="ru-RU" altLang="ru-RU" sz="32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6318" name="Oval 30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6319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6320" name="AutoShape 3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2008956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63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3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96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96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96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962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30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96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963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3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96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295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96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963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308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96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963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31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96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96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96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96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96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6302"/>
                  </p:tgtEl>
                </p:cond>
              </p:nextCondLst>
            </p:seq>
          </p:childTnLst>
        </p:cTn>
      </p:par>
    </p:tnLst>
    <p:bldLst>
      <p:bldP spid="396295" grpId="0"/>
      <p:bldP spid="396296" grpId="0" animBg="1"/>
      <p:bldP spid="396299" grpId="0" animBg="1"/>
      <p:bldP spid="396300" grpId="0"/>
      <p:bldP spid="396301" grpId="0"/>
      <p:bldP spid="396301" grpId="1"/>
      <p:bldP spid="396303" grpId="0" animBg="1"/>
      <p:bldP spid="396306" grpId="0" animBg="1"/>
      <p:bldP spid="396307" grpId="0"/>
      <p:bldP spid="396308" grpId="0"/>
      <p:bldP spid="396308" grpId="1"/>
      <p:bldP spid="396317" grpId="0"/>
      <p:bldP spid="396317" grpId="1"/>
      <p:bldP spid="396318" grpId="0" animBg="1"/>
      <p:bldP spid="396318" grpId="1" animBg="1"/>
      <p:bldP spid="396319" grpId="0" animBg="1"/>
      <p:bldP spid="396319" grpId="1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83038" y="981075"/>
            <a:ext cx="8208962" cy="1728788"/>
          </a:xfrm>
        </p:spPr>
        <p:txBody>
          <a:bodyPr/>
          <a:lstStyle/>
          <a:p>
            <a:pPr marL="838200" indent="-838200"/>
            <a:r>
              <a:rPr lang="ru-RU" altLang="ru-RU" sz="4800" b="1" i="1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4000" b="1" i="1">
                <a:solidFill>
                  <a:schemeClr val="tx1"/>
                </a:solidFill>
                <a:latin typeface="Comic Sans MS" panose="030F0702030302020204" pitchFamily="66" charset="0"/>
              </a:rPr>
              <a:t>10. Какое из чисел делится на 11?</a:t>
            </a:r>
          </a:p>
        </p:txBody>
      </p:sp>
      <p:sp>
        <p:nvSpPr>
          <p:cNvPr id="398339" name="AutoShape 3"/>
          <p:cNvSpPr>
            <a:spLocks noChangeArrowheads="1"/>
          </p:cNvSpPr>
          <p:nvPr/>
        </p:nvSpPr>
        <p:spPr bwMode="auto">
          <a:xfrm>
            <a:off x="1847850" y="3141663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8340" name="AutoShape 4"/>
          <p:cNvCxnSpPr>
            <a:cxnSpLocks noChangeShapeType="1"/>
          </p:cNvCxnSpPr>
          <p:nvPr/>
        </p:nvCxnSpPr>
        <p:spPr bwMode="auto">
          <a:xfrm>
            <a:off x="2159001" y="31416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8341" name="AutoShape 5"/>
          <p:cNvCxnSpPr>
            <a:cxnSpLocks noChangeShapeType="1"/>
          </p:cNvCxnSpPr>
          <p:nvPr/>
        </p:nvCxnSpPr>
        <p:spPr bwMode="auto">
          <a:xfrm>
            <a:off x="2159001" y="3789364"/>
            <a:ext cx="3648075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8342" name="AutoShape 6"/>
          <p:cNvSpPr>
            <a:spLocks noChangeArrowheads="1"/>
          </p:cNvSpPr>
          <p:nvPr/>
        </p:nvSpPr>
        <p:spPr bwMode="auto">
          <a:xfrm>
            <a:off x="2063751" y="3429000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8343" name="Text Box 7"/>
          <p:cNvSpPr txBox="1">
            <a:spLocks noChangeArrowheads="1"/>
          </p:cNvSpPr>
          <p:nvPr/>
        </p:nvSpPr>
        <p:spPr bwMode="auto">
          <a:xfrm>
            <a:off x="2603501" y="3155951"/>
            <a:ext cx="3471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8344" name="Text Box 8"/>
          <p:cNvSpPr txBox="1">
            <a:spLocks noChangeArrowheads="1"/>
          </p:cNvSpPr>
          <p:nvPr/>
        </p:nvSpPr>
        <p:spPr bwMode="auto">
          <a:xfrm>
            <a:off x="2208214" y="3068639"/>
            <a:ext cx="3690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А: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17479</a:t>
            </a:r>
            <a:r>
              <a:rPr lang="ru-RU" altLang="ru-RU" sz="4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98345" name="AutoShape 9"/>
          <p:cNvSpPr>
            <a:spLocks noChangeArrowheads="1"/>
          </p:cNvSpPr>
          <p:nvPr/>
        </p:nvSpPr>
        <p:spPr bwMode="auto">
          <a:xfrm>
            <a:off x="6167439" y="3141663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8346" name="AutoShape 10"/>
          <p:cNvCxnSpPr>
            <a:cxnSpLocks noChangeShapeType="1"/>
          </p:cNvCxnSpPr>
          <p:nvPr/>
        </p:nvCxnSpPr>
        <p:spPr bwMode="auto">
          <a:xfrm>
            <a:off x="6456364" y="31416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8347" name="AutoShape 11"/>
          <p:cNvCxnSpPr>
            <a:cxnSpLocks noChangeShapeType="1"/>
          </p:cNvCxnSpPr>
          <p:nvPr/>
        </p:nvCxnSpPr>
        <p:spPr bwMode="auto">
          <a:xfrm>
            <a:off x="6456364" y="3789364"/>
            <a:ext cx="3652837" cy="1587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8348" name="AutoShape 12"/>
          <p:cNvSpPr>
            <a:spLocks noChangeArrowheads="1"/>
          </p:cNvSpPr>
          <p:nvPr/>
        </p:nvSpPr>
        <p:spPr bwMode="auto">
          <a:xfrm>
            <a:off x="6384926" y="3429000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8349" name="Text Box 13"/>
          <p:cNvSpPr txBox="1">
            <a:spLocks noChangeArrowheads="1"/>
          </p:cNvSpPr>
          <p:nvPr/>
        </p:nvSpPr>
        <p:spPr bwMode="auto">
          <a:xfrm>
            <a:off x="6867526" y="3155951"/>
            <a:ext cx="347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8350" name="Text Box 14"/>
          <p:cNvSpPr txBox="1">
            <a:spLocks noChangeArrowheads="1"/>
          </p:cNvSpPr>
          <p:nvPr/>
        </p:nvSpPr>
        <p:spPr bwMode="auto">
          <a:xfrm>
            <a:off x="6527801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В: 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25571</a:t>
            </a: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8351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24113" y="333375"/>
            <a:ext cx="1873250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друга</a:t>
            </a:r>
          </a:p>
        </p:txBody>
      </p:sp>
      <p:sp>
        <p:nvSpPr>
          <p:cNvPr id="398352" name="AutoShape 16"/>
          <p:cNvSpPr>
            <a:spLocks noChangeArrowheads="1"/>
          </p:cNvSpPr>
          <p:nvPr/>
        </p:nvSpPr>
        <p:spPr bwMode="auto">
          <a:xfrm>
            <a:off x="1847850" y="4365625"/>
            <a:ext cx="4298950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8353" name="AutoShape 17"/>
          <p:cNvCxnSpPr>
            <a:cxnSpLocks noChangeShapeType="1"/>
          </p:cNvCxnSpPr>
          <p:nvPr/>
        </p:nvCxnSpPr>
        <p:spPr bwMode="auto">
          <a:xfrm>
            <a:off x="2159001" y="43656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8354" name="AutoShape 18"/>
          <p:cNvCxnSpPr>
            <a:cxnSpLocks noChangeShapeType="1"/>
          </p:cNvCxnSpPr>
          <p:nvPr/>
        </p:nvCxnSpPr>
        <p:spPr bwMode="auto">
          <a:xfrm>
            <a:off x="2159001" y="5013325"/>
            <a:ext cx="3648075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8355" name="AutoShape 19"/>
          <p:cNvSpPr>
            <a:spLocks noChangeArrowheads="1"/>
          </p:cNvSpPr>
          <p:nvPr/>
        </p:nvSpPr>
        <p:spPr bwMode="auto">
          <a:xfrm>
            <a:off x="2063751" y="4652963"/>
            <a:ext cx="87313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8356" name="Text Box 20"/>
          <p:cNvSpPr txBox="1">
            <a:spLocks noChangeArrowheads="1"/>
          </p:cNvSpPr>
          <p:nvPr/>
        </p:nvSpPr>
        <p:spPr bwMode="auto">
          <a:xfrm>
            <a:off x="2603501" y="4379913"/>
            <a:ext cx="3471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398357" name="Text Box 21"/>
          <p:cNvSpPr txBox="1">
            <a:spLocks noChangeArrowheads="1"/>
          </p:cNvSpPr>
          <p:nvPr/>
        </p:nvSpPr>
        <p:spPr bwMode="auto">
          <a:xfrm>
            <a:off x="2208214" y="4365625"/>
            <a:ext cx="3887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С:</a:t>
            </a:r>
            <a:r>
              <a:rPr lang="ru-RU" altLang="ru-RU" sz="10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11511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altLang="ru-RU" sz="10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     </a:t>
            </a:r>
            <a:endParaRPr lang="ru-RU" altLang="ru-RU" sz="2600" b="1" i="1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98358" name="AutoShape 22"/>
          <p:cNvSpPr>
            <a:spLocks noChangeArrowheads="1"/>
          </p:cNvSpPr>
          <p:nvPr/>
        </p:nvSpPr>
        <p:spPr bwMode="auto">
          <a:xfrm>
            <a:off x="6167439" y="4365625"/>
            <a:ext cx="4249737" cy="647700"/>
          </a:xfrm>
          <a:prstGeom prst="bracePair">
            <a:avLst>
              <a:gd name="adj" fmla="val 25000"/>
            </a:avLst>
          </a:prstGeom>
          <a:solidFill>
            <a:srgbClr val="000000"/>
          </a:solidFill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398359" name="AutoShape 23"/>
          <p:cNvCxnSpPr>
            <a:cxnSpLocks noChangeShapeType="1"/>
          </p:cNvCxnSpPr>
          <p:nvPr/>
        </p:nvCxnSpPr>
        <p:spPr bwMode="auto">
          <a:xfrm>
            <a:off x="6456364" y="43656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8360" name="AutoShape 24"/>
          <p:cNvCxnSpPr>
            <a:cxnSpLocks noChangeShapeType="1"/>
          </p:cNvCxnSpPr>
          <p:nvPr/>
        </p:nvCxnSpPr>
        <p:spPr bwMode="auto">
          <a:xfrm>
            <a:off x="6456364" y="5013325"/>
            <a:ext cx="3652837" cy="1588"/>
          </a:xfrm>
          <a:prstGeom prst="straightConnector1">
            <a:avLst/>
          </a:prstGeom>
          <a:noFill/>
          <a:ln w="25400" cap="sq">
            <a:solidFill>
              <a:srgbClr val="00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8361" name="AutoShape 25"/>
          <p:cNvSpPr>
            <a:spLocks noChangeArrowheads="1"/>
          </p:cNvSpPr>
          <p:nvPr/>
        </p:nvSpPr>
        <p:spPr bwMode="auto">
          <a:xfrm>
            <a:off x="6384926" y="4652963"/>
            <a:ext cx="85725" cy="107950"/>
          </a:xfrm>
          <a:prstGeom prst="diamond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8362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446713" y="333375"/>
            <a:ext cx="1801812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50/50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8363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28026" y="333375"/>
            <a:ext cx="1801813" cy="431800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>
                <a:solidFill>
                  <a:srgbClr val="000000"/>
                </a:solidFill>
                <a:latin typeface="Comic Sans MS" panose="030F0702030302020204" pitchFamily="66" charset="0"/>
              </a:rPr>
              <a:t>Помощь зала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98364" name="AutoShape 28">
            <a:hlinkClick r:id="" action="ppaction://macro?name=ФИФТИ" highlightClick="1"/>
          </p:cNvPr>
          <p:cNvSpPr>
            <a:spLocks noChangeArrowheads="1"/>
          </p:cNvSpPr>
          <p:nvPr/>
        </p:nvSpPr>
        <p:spPr bwMode="auto">
          <a:xfrm>
            <a:off x="2495551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Ответ</a:t>
            </a:r>
          </a:p>
        </p:txBody>
      </p:sp>
      <p:sp>
        <p:nvSpPr>
          <p:cNvPr id="398365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5087939" y="5734050"/>
            <a:ext cx="1944687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Далее</a:t>
            </a:r>
          </a:p>
        </p:txBody>
      </p:sp>
      <p:sp>
        <p:nvSpPr>
          <p:cNvPr id="398366" name="Text Box 30"/>
          <p:cNvSpPr txBox="1">
            <a:spLocks noChangeArrowheads="1"/>
          </p:cNvSpPr>
          <p:nvPr/>
        </p:nvSpPr>
        <p:spPr bwMode="auto">
          <a:xfrm>
            <a:off x="6600826" y="4437064"/>
            <a:ext cx="3768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D</a:t>
            </a:r>
            <a:r>
              <a:rPr lang="ru-RU" altLang="ru-RU" sz="32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:  </a:t>
            </a:r>
            <a:r>
              <a:rPr lang="ru-RU" altLang="ru-RU" sz="32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 21431</a:t>
            </a:r>
            <a:endParaRPr lang="ru-RU" altLang="ru-RU" sz="2600">
              <a:solidFill>
                <a:srgbClr val="FFFFFF"/>
              </a:solidFill>
            </a:endParaRPr>
          </a:p>
        </p:txBody>
      </p:sp>
      <p:sp>
        <p:nvSpPr>
          <p:cNvPr id="398367" name="Oval 31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rgbClr val="FF00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8368" name="Oval 32"/>
          <p:cNvSpPr>
            <a:spLocks noChangeArrowheads="1"/>
          </p:cNvSpPr>
          <p:nvPr/>
        </p:nvSpPr>
        <p:spPr bwMode="auto">
          <a:xfrm>
            <a:off x="1703388" y="1557338"/>
            <a:ext cx="1439862" cy="1439862"/>
          </a:xfrm>
          <a:prstGeom prst="ellipse">
            <a:avLst/>
          </a:prstGeom>
          <a:solidFill>
            <a:schemeClr val="bg1"/>
          </a:solidFill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98369" name="AutoShape 3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08889" y="5734050"/>
            <a:ext cx="2016125" cy="503238"/>
          </a:xfrm>
          <a:prstGeom prst="actionButtonBlank">
            <a:avLst/>
          </a:prstGeom>
          <a:solidFill>
            <a:srgbClr val="FFFF00"/>
          </a:solidFill>
          <a:ln>
            <a:noFill/>
          </a:ln>
          <a:effectLst>
            <a:prstShdw prst="shdw17" dist="17961" dir="2700000">
              <a:srgbClr val="FFFF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>
                <a:solidFill>
                  <a:srgbClr val="000000"/>
                </a:solidFill>
                <a:latin typeface="Comic Sans MS" panose="030F0702030302020204" pitchFamily="66" charset="0"/>
              </a:rPr>
              <a:t>Выигрыш</a:t>
            </a:r>
          </a:p>
        </p:txBody>
      </p:sp>
    </p:spTree>
    <p:extLst>
      <p:ext uri="{BB962C8B-B14F-4D97-AF65-F5344CB8AC3E}">
        <p14:creationId xmlns:p14="http://schemas.microsoft.com/office/powerpoint/2010/main" val="4070043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8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836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983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3983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3983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3983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835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98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3983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983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3983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983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/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6FF6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0" dur="indefinite"/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836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98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3983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834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98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/>
                                        <p:tgtEl>
                                          <p:spTgt spid="3983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4" dur="indefinite"/>
                                        <p:tgtEl>
                                          <p:spTgt spid="3983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3983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835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98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398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1" dur="indefinite"/>
                                        <p:tgtEl>
                                          <p:spTgt spid="398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3983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836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983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98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5000"/>
                                        <p:tgtEl>
                                          <p:spTgt spid="398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9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398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398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8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8351"/>
                  </p:tgtEl>
                </p:cond>
              </p:nextCondLst>
            </p:seq>
          </p:childTnLst>
        </p:cTn>
      </p:par>
    </p:tnLst>
    <p:bldLst>
      <p:bldP spid="398344" grpId="0"/>
      <p:bldP spid="398344" grpId="1"/>
      <p:bldP spid="398345" grpId="0" animBg="1"/>
      <p:bldP spid="398348" grpId="0" animBg="1"/>
      <p:bldP spid="398349" grpId="0"/>
      <p:bldP spid="398350" grpId="0"/>
      <p:bldP spid="398350" grpId="1"/>
      <p:bldP spid="398352" grpId="0" animBg="1"/>
      <p:bldP spid="398355" grpId="0" animBg="1"/>
      <p:bldP spid="398356" grpId="0"/>
      <p:bldP spid="398357" grpId="0"/>
      <p:bldP spid="398357" grpId="1"/>
      <p:bldP spid="398366" grpId="0"/>
      <p:bldP spid="398367" grpId="0" animBg="1"/>
      <p:bldP spid="398367" grpId="1" animBg="1"/>
      <p:bldP spid="398368" grpId="0" animBg="1"/>
      <p:bldP spid="398368" grpId="1" animBg="1"/>
    </p:bld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anose="020B0604030504040204" pitchFamily="34" charset="0"/>
          </a:defRPr>
        </a:defPPr>
      </a:lstStyle>
    </a:lnDef>
  </a:objectDefaul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3440</Words>
  <Application>Microsoft Office PowerPoint</Application>
  <PresentationFormat>Широкоэкранный</PresentationFormat>
  <Paragraphs>1242</Paragraphs>
  <Slides>128</Slides>
  <Notes>102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128</vt:i4>
      </vt:variant>
    </vt:vector>
  </HeadingPairs>
  <TitlesOfParts>
    <vt:vector size="138" baseType="lpstr">
      <vt:lpstr>Arial</vt:lpstr>
      <vt:lpstr>Arial Black</vt:lpstr>
      <vt:lpstr>Calibri</vt:lpstr>
      <vt:lpstr>Comic Sans MS</vt:lpstr>
      <vt:lpstr>Tahoma</vt:lpstr>
      <vt:lpstr>Times New Roman</vt:lpstr>
      <vt:lpstr>Verdana</vt:lpstr>
      <vt:lpstr>Wingdings</vt:lpstr>
      <vt:lpstr>Занавес</vt:lpstr>
      <vt:lpstr>Microsoft Equation 3.0</vt:lpstr>
      <vt:lpstr> Расположите эти функции  в порядке их изучения  в средней школе:</vt:lpstr>
      <vt:lpstr> Расположите эти функции  в порядке их изучения  в средней школе:</vt:lpstr>
      <vt:lpstr> 1. Сколько углов в квадратной комнате? </vt:lpstr>
      <vt:lpstr> 2. Квадратное уравнение имеет два корня, если его дискриминант… </vt:lpstr>
      <vt:lpstr> 3. Результат какого действия называется разностью?</vt:lpstr>
      <vt:lpstr> 4. Что такое отношение?</vt:lpstr>
      <vt:lpstr> 5. Сколько делителей имеет любое простое число?</vt:lpstr>
      <vt:lpstr>Презентация PowerPoint</vt:lpstr>
      <vt:lpstr>Презентация PowerPoint</vt:lpstr>
      <vt:lpstr> 6. В какой стране зародились арабские цифры?</vt:lpstr>
      <vt:lpstr> 7. Какое значение имеет греческое слово «моно»?</vt:lpstr>
      <vt:lpstr> 8. В каких четвертях расположен график функции           ? </vt:lpstr>
      <vt:lpstr> 9. Какая из ниже перечисленных дисциплин не является разделом математики»?</vt:lpstr>
      <vt:lpstr> 10. Что такое «тарабарская грамота»?</vt:lpstr>
      <vt:lpstr>Презентация PowerPoint</vt:lpstr>
      <vt:lpstr> 11. В доме 100 квартир. Сколько раз на табличках написана цифра «9»? </vt:lpstr>
      <vt:lpstr> 12.Продолжите выражение:      «Математика – царица наук, ее возлюбленный - …» </vt:lpstr>
      <vt:lpstr> 13. Двое друзей договорились встретиться в пятом вагоне электрички, но не договорились с конца или с начала поезда. Но они встретились. Сколько вагонов в электричке? </vt:lpstr>
      <vt:lpstr> 14. Какой математический термин происходит от латинского слова «четыре»?</vt:lpstr>
      <vt:lpstr> 15. Гений состоит из одного процента вдохновения и 99% …</vt:lpstr>
      <vt:lpstr>Презентация PowerPoint</vt:lpstr>
      <vt:lpstr>  Расположите эти дроби в порядке возрастания:</vt:lpstr>
      <vt:lpstr>Презентация PowerPoint</vt:lpstr>
      <vt:lpstr> 1. Назовите самое маленькое натуральное число? </vt:lpstr>
      <vt:lpstr> 2. Сколько цифр используется в употребляемой нами арабской системе счисления? </vt:lpstr>
      <vt:lpstr> 3.Как называется сумма длин всех сторон многоугольника? </vt:lpstr>
      <vt:lpstr> 4. Летела стая гусей, всего одиннадцать. Одного убили, сколько гусей осталось? </vt:lpstr>
      <vt:lpstr> 5.Какова градусная мера тупого угла? </vt:lpstr>
      <vt:lpstr>Презентация PowerPoint</vt:lpstr>
      <vt:lpstr>Презентация PowerPoint</vt:lpstr>
      <vt:lpstr> 6. Алгебра держится на четырех китах: уравнение, число, тождество и … Назовите четвертого.  </vt:lpstr>
      <vt:lpstr> 7. Графиком какой функции является гипербола?  </vt:lpstr>
      <vt:lpstr> 8. В древней Руси для обозначения цифр использовали буквы, только над ними ставили волнистую линию. Как она называлась?  </vt:lpstr>
      <vt:lpstr>9. Числом Пи выражается отношение…  (R - радиус, D - диаметр,  L – длина окр, S – площадь круга)</vt:lpstr>
      <vt:lpstr> 10. Что такое «полином»? </vt:lpstr>
      <vt:lpstr>Презентация PowerPoint</vt:lpstr>
      <vt:lpstr> 11. Строительство домов из бревен в древности привело к появлению новой фигуры в геометрии. Какой?            </vt:lpstr>
      <vt:lpstr> 12. Какое еще латинское название имеет число миллиард? </vt:lpstr>
      <vt:lpstr> 13. Как называются числа, которые равны сумме всех своих делителей? </vt:lpstr>
      <vt:lpstr> 14. Сколько нулей в квадриллионе? </vt:lpstr>
      <vt:lpstr>15. Кто является автором первого учебника арифметики в России? </vt:lpstr>
      <vt:lpstr>Презентация PowerPoint</vt:lpstr>
      <vt:lpstr> Расположите множества чисел в порядке их изучения  в школе:</vt:lpstr>
      <vt:lpstr>Презентация PowerPoint</vt:lpstr>
      <vt:lpstr>    1. Какой системой счисления мы пользуемся?</vt:lpstr>
      <vt:lpstr>    2. Какому числу соответствует «дюжина»?</vt:lpstr>
      <vt:lpstr>3. Какое из чисел не является простым?  </vt:lpstr>
      <vt:lpstr>4. Какое число называют числом Шахерезады? </vt:lpstr>
      <vt:lpstr>5. Какую часть числа называют  «процент»? </vt:lpstr>
      <vt:lpstr>Презентация PowerPoint</vt:lpstr>
      <vt:lpstr>Презентация PowerPoint</vt:lpstr>
      <vt:lpstr>6. Как называют угол, смежный с углом треугольника при данной вершине?</vt:lpstr>
      <vt:lpstr>7. Центром окружности, вписанной в треугольник, является точка пересечения его…</vt:lpstr>
      <vt:lpstr>8. Какая из функций не является ограниченной? </vt:lpstr>
      <vt:lpstr> 9. Три курицы за три дня снесли 3 яйца. Сколько яиц снесут 12 кур за 12 дней?</vt:lpstr>
      <vt:lpstr>10. В переводе с латинского этот термин означает «спица колеса». Что это?</vt:lpstr>
      <vt:lpstr>Презентация PowerPoint</vt:lpstr>
      <vt:lpstr>11. Какое число на Руси называли  «тьма»?</vt:lpstr>
      <vt:lpstr>12. Какие числа в истории развития математики возникли позже остальных?</vt:lpstr>
      <vt:lpstr>13. Алгоритм Евклида позволяет вычислять : </vt:lpstr>
      <vt:lpstr>  14. 100 кг железных гвоздей уравновешены на весах железными гирями. Все поместили в воду. Сохранится ли равновесие на весах под водой? </vt:lpstr>
      <vt:lpstr>15. «Человек подобен дроби, числитель которой есть то, что представляет собой человек, а знаменатель – то, что он о себе думает. Чем большего мнения о себе человек, тем больше знаменатель, а значит меньше дробь»  Чьи это слова? </vt:lpstr>
      <vt:lpstr>Презентация PowerPoint</vt:lpstr>
      <vt:lpstr>Презентация PowerPoint</vt:lpstr>
      <vt:lpstr> Расположите углы в порядке уменьшения  их градусной меры: </vt:lpstr>
      <vt:lpstr>Презентация PowerPoint</vt:lpstr>
      <vt:lpstr> 1. Сколько лет рыбачил рыбак из сказки о Золотой рыбке, прежде чем поймал рыбку? </vt:lpstr>
      <vt:lpstr> 2. У какого четырехугольника только две стороны параллельны? </vt:lpstr>
      <vt:lpstr> 3. Какое число является делителем любого другого числа? </vt:lpstr>
      <vt:lpstr> 4. Каковы корни уравнения  х2-5х+6=0?</vt:lpstr>
      <vt:lpstr> 5. Над рекой летели птицы: голубь, утка, две синицы, три стрижа и 5 угрей. Сколько птиц, ответь скорей? </vt:lpstr>
      <vt:lpstr>Презентация PowerPoint</vt:lpstr>
      <vt:lpstr>Презентация PowerPoint</vt:lpstr>
      <vt:lpstr> 6. Какой математический знак называется радикалом ? </vt:lpstr>
      <vt:lpstr> 7. Какое число символизирует в русских пословицах понятие «много» ? </vt:lpstr>
      <vt:lpstr>8. Как ведет себя функция   на всей области определения? </vt:lpstr>
      <vt:lpstr> 9. Какое уравнение не имеет решений?</vt:lpstr>
      <vt:lpstr> 10. Cколько плоскостей можно провести через три точки, лежащие на одной прямой?</vt:lpstr>
      <vt:lpstr>Презентация PowerPoint</vt:lpstr>
      <vt:lpstr> 11. Что является геометрическим местом точек, равноудаленных от концов данного отрезка?</vt:lpstr>
      <vt:lpstr> 12. Древнегреческий математик Эратосфен придумал свое решето для нахождения:</vt:lpstr>
      <vt:lpstr> 13. Какое из чисел не делится  на 9?   </vt:lpstr>
      <vt:lpstr> 14. Какой математический термин в переводе с греческого означает «сосновая шишка»?</vt:lpstr>
      <vt:lpstr> 15. Закончите высказывание: Путь размышлений – самый …</vt:lpstr>
      <vt:lpstr>Презентация PowerPoint</vt:lpstr>
      <vt:lpstr>Расположите числа в следующем порядке: делящееся на 2, делящееся на  3, делящееся на 5, делящееся на 9.</vt:lpstr>
      <vt:lpstr>Презентация PowerPoint</vt:lpstr>
      <vt:lpstr> 1. Сколько месяцев в одном веке?</vt:lpstr>
      <vt:lpstr> 2. Графиком квадратичной функции является…</vt:lpstr>
      <vt:lpstr> 3. Сколько яиц можно съесть натощак? </vt:lpstr>
      <vt:lpstr> 4. Как называются числа, употребляемые для счета предметов? </vt:lpstr>
      <vt:lpstr> 5. Отрезок, соединяющий вершину треугольника с серединой противолежащей стороны называется… </vt:lpstr>
      <vt:lpstr>Презентация PowerPoint</vt:lpstr>
      <vt:lpstr>Презентация PowerPoint</vt:lpstr>
      <vt:lpstr> 6. Часть круга, ограниченная дугой и ее хордой называется…</vt:lpstr>
      <vt:lpstr> 7. Этот термин происходит от двух латинских слов – «дважды» и «секу». О чем речь?  </vt:lpstr>
      <vt:lpstr> 8. Если в 12 часов ночи идет дождь, можно ли через 72 часа ожидать солнечную погоду?</vt:lpstr>
      <vt:lpstr>9. Функция, которая либо всюду возрастает, либо всюду убывает называется… </vt:lpstr>
      <vt:lpstr> 10. Какое из чисел делится на 11?</vt:lpstr>
      <vt:lpstr>Презентация PowerPoint</vt:lpstr>
      <vt:lpstr> 11. Как называются простые числа, которые отличаются друг от друга на 2?   </vt:lpstr>
      <vt:lpstr> 12. Какое число записано римскими цифрами: MCLV?</vt:lpstr>
      <vt:lpstr> 13. Два числа, сумма делителей каждого из которых равна второму числу называются…</vt:lpstr>
      <vt:lpstr>14. Это понятие применяется как в математике, так и в архитектуре, искусстве. Оно является условием правильности, наглядности и красивого построения.</vt:lpstr>
      <vt:lpstr>15. Количество атомов во Вселенной не превосходит числа «гугол». Сколько нулей оно имеет?</vt:lpstr>
      <vt:lpstr>Презентация PowerPoint</vt:lpstr>
      <vt:lpstr> Расположите эти числа в порядке возрастания:</vt:lpstr>
      <vt:lpstr>Презентация PowerPoint</vt:lpstr>
      <vt:lpstr>1. Сколько секунд в часе?</vt:lpstr>
      <vt:lpstr> 2. Что означает в переводе с французского слово «кило»? </vt:lpstr>
      <vt:lpstr>3. Как расшифровывается буквосочетание НОД ? </vt:lpstr>
      <vt:lpstr>4. Назовите слово, которое не характеризует понятие многочлен? </vt:lpstr>
      <vt:lpstr>5. Какое из чисел является наименьшим простым числом? </vt:lpstr>
      <vt:lpstr>Презентация PowerPoint</vt:lpstr>
      <vt:lpstr>Презентация PowerPoint</vt:lpstr>
      <vt:lpstr>6. Угол в 1,5° рассматривается в лупу с четырехкратным увеличением? Какой величины покажется угол?</vt:lpstr>
      <vt:lpstr>7. Центром окружности, описанной около треугольника, является точка пересечения …</vt:lpstr>
      <vt:lpstr>8. Какую часть числа называют  «промилле»? </vt:lpstr>
      <vt:lpstr> 9. В каком отношении делятся точкой пересечения медианы треугольника, считая от его вершины?</vt:lpstr>
      <vt:lpstr>10. Число, к которому стремится бесконечный сходящийся ряд называется…</vt:lpstr>
      <vt:lpstr>Презентация PowerPoint</vt:lpstr>
      <vt:lpstr>11. Что такое «лемма»?</vt:lpstr>
      <vt:lpstr>12. Корень из произведения двух чисел называется  …</vt:lpstr>
      <vt:lpstr>13. Это понятие в переводе с греческого означает «натянутая тетива».</vt:lpstr>
      <vt:lpstr>  14. Каково взаимное расположение прямых, одна из которых лежит в плоскости, а другая пересекает эту плоскость в точке, не принадлежащей первой прямой?</vt:lpstr>
      <vt:lpstr>15. Этому родоначальнику греческой философии и науки приписывают открытия о равенстве вертикальных углов и углов при основании равнобедренного треугольника. Кто это?</vt:lpstr>
      <vt:lpstr>Презентация PowerPoint</vt:lpstr>
      <vt:lpstr>Конец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Расположите эти функции  в порядке их изучения  в средней школе:</dc:title>
  <dc:creator>вечер</dc:creator>
  <cp:lastModifiedBy>вечер</cp:lastModifiedBy>
  <cp:revision>1</cp:revision>
  <dcterms:created xsi:type="dcterms:W3CDTF">2023-01-29T13:12:28Z</dcterms:created>
  <dcterms:modified xsi:type="dcterms:W3CDTF">2023-01-29T13:13:52Z</dcterms:modified>
</cp:coreProperties>
</file>