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3E304-8F09-4AE7-A0CF-2784E13B08C4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A485A-70FC-475E-B721-E83876AB29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272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3E304-8F09-4AE7-A0CF-2784E13B08C4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A485A-70FC-475E-B721-E83876AB29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85180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3E304-8F09-4AE7-A0CF-2784E13B08C4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A485A-70FC-475E-B721-E83876AB29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9726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3E304-8F09-4AE7-A0CF-2784E13B08C4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A485A-70FC-475E-B721-E83876AB29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454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3E304-8F09-4AE7-A0CF-2784E13B08C4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A485A-70FC-475E-B721-E83876AB29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6132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3E304-8F09-4AE7-A0CF-2784E13B08C4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A485A-70FC-475E-B721-E83876AB29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4017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3E304-8F09-4AE7-A0CF-2784E13B08C4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A485A-70FC-475E-B721-E83876AB29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3695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3E304-8F09-4AE7-A0CF-2784E13B08C4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A485A-70FC-475E-B721-E83876AB29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1444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3E304-8F09-4AE7-A0CF-2784E13B08C4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A485A-70FC-475E-B721-E83876AB29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406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3E304-8F09-4AE7-A0CF-2784E13B08C4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A485A-70FC-475E-B721-E83876AB29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347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3E304-8F09-4AE7-A0CF-2784E13B08C4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A485A-70FC-475E-B721-E83876AB29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1672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3E304-8F09-4AE7-A0CF-2784E13B08C4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8A485A-70FC-475E-B721-E83876AB29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193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88914" y="2196090"/>
            <a:ext cx="6292646" cy="2387600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b="1" dirty="0"/>
              <a:t>XXII </a:t>
            </a:r>
            <a:r>
              <a:rPr lang="ru-RU" b="1" dirty="0"/>
              <a:t>Летние Олимпийские </a:t>
            </a:r>
            <a:r>
              <a:rPr lang="ru-RU" b="1" dirty="0" smtClean="0"/>
              <a:t>игры в Москве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6055" y="4860781"/>
            <a:ext cx="4918363" cy="1747837"/>
          </a:xfrm>
        </p:spPr>
        <p:txBody>
          <a:bodyPr/>
          <a:lstStyle/>
          <a:p>
            <a:r>
              <a:rPr lang="ru-RU" dirty="0" smtClean="0"/>
              <a:t>Подготовил </a:t>
            </a:r>
            <a:r>
              <a:rPr lang="ru-RU" dirty="0" smtClean="0"/>
              <a:t>воспитатель </a:t>
            </a:r>
            <a:endParaRPr lang="ru-RU" dirty="0" smtClean="0"/>
          </a:p>
          <a:p>
            <a:r>
              <a:rPr lang="ru-RU" dirty="0" smtClean="0"/>
              <a:t>МДОУ «</a:t>
            </a:r>
            <a:r>
              <a:rPr lang="ru-RU" dirty="0" smtClean="0"/>
              <a:t>Детский сад </a:t>
            </a:r>
            <a:r>
              <a:rPr lang="ru-RU" dirty="0" smtClean="0"/>
              <a:t> </a:t>
            </a:r>
            <a:r>
              <a:rPr lang="ru-RU" dirty="0" smtClean="0"/>
              <a:t>п. Пробуждение</a:t>
            </a:r>
            <a:r>
              <a:rPr lang="ru-RU" smtClean="0"/>
              <a:t>» </a:t>
            </a:r>
            <a:endParaRPr lang="ru-RU" smtClean="0"/>
          </a:p>
          <a:p>
            <a:r>
              <a:rPr lang="ru-RU" smtClean="0"/>
              <a:t>Ермакова </a:t>
            </a:r>
            <a:r>
              <a:rPr lang="ru-RU" dirty="0" smtClean="0"/>
              <a:t>Анна </a:t>
            </a:r>
            <a:r>
              <a:rPr lang="ru-RU" dirty="0" err="1" smtClean="0"/>
              <a:t>Уразовна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1091" y="3558454"/>
            <a:ext cx="1920909" cy="328475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1694" y="37235"/>
            <a:ext cx="1740306" cy="352121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"/>
            <a:ext cx="3618781" cy="6881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909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46073" y="365126"/>
            <a:ext cx="6407727" cy="1297420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fontAlgn="t"/>
            <a:r>
              <a:rPr lang="ru-RU" b="1" dirty="0"/>
              <a:t>Елена Давыдова (гимнастика)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40035" y="1811771"/>
            <a:ext cx="4937091" cy="4145684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dirty="0">
                <a:solidFill>
                  <a:srgbClr val="000000"/>
                </a:solidFill>
                <a:latin typeface="Montserrat"/>
              </a:rPr>
              <a:t>На Играх в Москве 18-летняя гимнастка Елена Давыдова стала абсолютной чемпионкой, выиграв две золотые награды. В то время абсолютно сильнейшей гимнасткой планеты считалась румынка Надя </a:t>
            </a:r>
            <a:r>
              <a:rPr lang="ru-RU" sz="2000" dirty="0" err="1">
                <a:solidFill>
                  <a:srgbClr val="000000"/>
                </a:solidFill>
                <a:latin typeface="Montserrat"/>
              </a:rPr>
              <a:t>Команечи</a:t>
            </a:r>
            <a:r>
              <a:rPr lang="ru-RU" sz="2000" dirty="0">
                <a:solidFill>
                  <a:srgbClr val="000000"/>
                </a:solidFill>
                <a:latin typeface="Montserrat"/>
              </a:rPr>
              <a:t>, но Давыдова превзошла ее, став одной из героинь Олимпиады.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1091" y="3415146"/>
            <a:ext cx="1920909" cy="328475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327" y="538596"/>
            <a:ext cx="4191000" cy="575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77668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37019" y="143452"/>
            <a:ext cx="6816436" cy="1158876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       Церемония закрытия 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317" y="198869"/>
            <a:ext cx="4708814" cy="2902383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1091" y="3573245"/>
            <a:ext cx="1920909" cy="328475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96" y="3212089"/>
            <a:ext cx="4592348" cy="344601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206019" y="1437984"/>
            <a:ext cx="6677893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Arial" panose="020B0604020202020204" pitchFamily="34" charset="0"/>
              </a:rPr>
              <a:t>Церемония закрытия Летних Олимпийских игр 1980 года</a:t>
            </a:r>
            <a:r>
              <a:rPr lang="ru-RU" dirty="0">
                <a:latin typeface="Arial" panose="020B0604020202020204" pitchFamily="34" charset="0"/>
              </a:rPr>
              <a:t> прошла 3 августа в 19:00 на Центральном стадионе имени Ленина. В завершение церемонии под песню Александры </a:t>
            </a:r>
            <a:r>
              <a:rPr lang="ru-RU" dirty="0" err="1">
                <a:latin typeface="Arial" panose="020B0604020202020204" pitchFamily="34" charset="0"/>
              </a:rPr>
              <a:t>Пахмутовой</a:t>
            </a:r>
            <a:r>
              <a:rPr lang="ru-RU" dirty="0">
                <a:latin typeface="Arial" panose="020B0604020202020204" pitchFamily="34" charset="0"/>
              </a:rPr>
              <a:t> на стихи Николая Добронравова «До свидания, Москва» в исполнении Льва Лещенко и Татьяны Анциферовой на середину стадиона выплыл на воздушных шарах Олимпийский Мишка, который помахал на </a:t>
            </a:r>
            <a:r>
              <a:rPr lang="ru-RU" sz="2000" dirty="0">
                <a:latin typeface="Arial" panose="020B0604020202020204" pitchFamily="34" charset="0"/>
              </a:rPr>
              <a:t>прощание и улетел в ночное небо.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0732" y="3912743"/>
            <a:ext cx="4754471" cy="2842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43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4636" y="351270"/>
            <a:ext cx="10910455" cy="1255857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Влияние Олипиады-80 на развитие спорта в СССР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57128" y="2005734"/>
            <a:ext cx="7765473" cy="4351338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ru-RU" dirty="0"/>
              <a:t>Около 100 объектов спортивного, технического, культур но-бытового назначения было построено вновь и </a:t>
            </a:r>
            <a:r>
              <a:rPr lang="ru-RU" dirty="0" smtClean="0"/>
              <a:t>реконструировано </a:t>
            </a:r>
            <a:r>
              <a:rPr lang="ru-RU" dirty="0"/>
              <a:t>в период подготовки к Играм XXII Олимпиады в Москве, Таллине, Ленинграде, Киеве и </a:t>
            </a:r>
            <a:r>
              <a:rPr lang="ru-RU" dirty="0" smtClean="0"/>
              <a:t>Минске.</a:t>
            </a:r>
          </a:p>
          <a:p>
            <a:pPr fontAlgn="base"/>
            <a:r>
              <a:rPr lang="ru-RU" dirty="0"/>
              <a:t>Спортивные мероприятия сплачивают народы, они являются средством политического межнационального поддержания мира. Анализируя процесс подготовки и проведения Олимпиады-80, необходимо рассматривать игры сквозь призму пропаганды здорового образа жизни, культуры советского государства</a:t>
            </a:r>
            <a:r>
              <a:rPr lang="ru-RU" dirty="0" smtClean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1091" y="2699435"/>
            <a:ext cx="1920909" cy="328475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694" y="2420793"/>
            <a:ext cx="1740306" cy="3521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324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1091" y="3573245"/>
            <a:ext cx="1920909" cy="328475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20145" y="406690"/>
            <a:ext cx="6747164" cy="1131166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b="1" dirty="0"/>
              <a:t>XXII </a:t>
            </a:r>
            <a:r>
              <a:rPr lang="ru-RU" b="1" dirty="0"/>
              <a:t>Летние Олимпийские игры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5084618" cy="6885709"/>
          </a:xfrm>
        </p:spPr>
      </p:pic>
      <p:sp>
        <p:nvSpPr>
          <p:cNvPr id="6" name="Прямоугольник 5"/>
          <p:cNvSpPr/>
          <p:nvPr/>
        </p:nvSpPr>
        <p:spPr>
          <a:xfrm>
            <a:off x="5579272" y="1857804"/>
            <a:ext cx="4650255" cy="378565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роходили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 Москве, столице СССР, с 19 июля по 3 августа 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1980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 года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ru-RU" sz="2000" dirty="0"/>
              <a:t>Трёхчасовая церемония открытия Игр в Лужниках потрясла своим размахом – в массовке задействовали около 16 тысяч </a:t>
            </a:r>
            <a:r>
              <a:rPr lang="ru-RU" sz="2000" dirty="0" smtClean="0"/>
              <a:t>человек</a:t>
            </a:r>
            <a:r>
              <a:rPr lang="ru-RU" sz="2000" dirty="0"/>
              <a:t>. Олимпийский огонь зажёг баскетболист Сергей Белов, находящиеся на орбите космонавты Леонид Попов и Валерий Рюмин обратились с приветствием к участникам соревнований – видео с ними вывели на табло стадиона.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232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1091" y="3614808"/>
            <a:ext cx="1920909" cy="328475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18980" y="475963"/>
            <a:ext cx="6451348" cy="1228148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fontAlgn="base"/>
            <a:r>
              <a:rPr lang="ru-RU" sz="4000" b="1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Гимн и символ Олимпиады-80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18980" y="2241262"/>
            <a:ext cx="4497856" cy="4007138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pPr fontAlgn="base"/>
            <a:r>
              <a:rPr lang="ru-RU" sz="2000" dirty="0">
                <a:solidFill>
                  <a:schemeClr val="dk1"/>
                </a:solidFill>
              </a:rPr>
              <a:t>Талисман Олимпийских игр 1980 года получился весьма удачным. Из множества вариантов был выбран медвежонок Миша – его образ создал детский художник Виктор Рыжиков.</a:t>
            </a:r>
          </a:p>
          <a:p>
            <a:pPr fontAlgn="base"/>
            <a:r>
              <a:rPr lang="ru-RU" sz="2000" dirty="0">
                <a:solidFill>
                  <a:schemeClr val="dk1"/>
                </a:solidFill>
              </a:rPr>
              <a:t>Одним из главных воспоминаний об Олимпиаде остается песня «Герои спорта» в исполнении </a:t>
            </a:r>
            <a:r>
              <a:rPr lang="ru-RU" sz="2000" dirty="0" err="1">
                <a:solidFill>
                  <a:schemeClr val="dk1"/>
                </a:solidFill>
              </a:rPr>
              <a:t>Муслима</a:t>
            </a:r>
            <a:r>
              <a:rPr lang="ru-RU" sz="2000" dirty="0">
                <a:solidFill>
                  <a:schemeClr val="dk1"/>
                </a:solidFill>
              </a:rPr>
              <a:t> Магомаева. А создатели текста этого хита – Александра Пахмутова и Николай Добронравов, - навсегда оставили в головах советских граждан строчку «Мы хотим всем рекордам наши звонкие дать имена».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38043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064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12460"/>
            <a:ext cx="10515600" cy="1325563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lvl="0" eaLnBrk="0" fontAlgn="base" hangingPunct="0">
              <a:lnSpc>
                <a:spcPct val="100000"/>
              </a:lnSpc>
              <a:spcAft>
                <a:spcPct val="0"/>
              </a:spcAft>
            </a:pPr>
            <a:r>
              <a:rPr lang="ru-RU" altLang="ru-RU" b="1" dirty="0">
                <a:solidFill>
                  <a:schemeClr val="bg1"/>
                </a:solidFill>
                <a:latin typeface="Helvetica" panose="020B0604020202020204" pitchFamily="34" charset="0"/>
              </a:rPr>
              <a:t>Медальный зачет Олимпиады-80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833956"/>
              </p:ext>
            </p:extLst>
          </p:nvPr>
        </p:nvGraphicFramePr>
        <p:xfrm>
          <a:off x="1371602" y="1797285"/>
          <a:ext cx="8680164" cy="4575804"/>
        </p:xfrm>
        <a:graphic>
          <a:graphicData uri="http://schemas.openxmlformats.org/drawingml/2006/table">
            <a:tbl>
              <a:tblPr>
                <a:tableStyleId>{21E4AEA4-8DFA-4A89-87EB-49C32662AFE0}</a:tableStyleId>
              </a:tblPr>
              <a:tblGrid>
                <a:gridCol w="1446694">
                  <a:extLst>
                    <a:ext uri="{9D8B030D-6E8A-4147-A177-3AD203B41FA5}">
                      <a16:colId xmlns:a16="http://schemas.microsoft.com/office/drawing/2014/main" val="335164673"/>
                    </a:ext>
                  </a:extLst>
                </a:gridCol>
                <a:gridCol w="1446694">
                  <a:extLst>
                    <a:ext uri="{9D8B030D-6E8A-4147-A177-3AD203B41FA5}">
                      <a16:colId xmlns:a16="http://schemas.microsoft.com/office/drawing/2014/main" val="4195903880"/>
                    </a:ext>
                  </a:extLst>
                </a:gridCol>
                <a:gridCol w="1446694">
                  <a:extLst>
                    <a:ext uri="{9D8B030D-6E8A-4147-A177-3AD203B41FA5}">
                      <a16:colId xmlns:a16="http://schemas.microsoft.com/office/drawing/2014/main" val="1279389621"/>
                    </a:ext>
                  </a:extLst>
                </a:gridCol>
                <a:gridCol w="1446694">
                  <a:extLst>
                    <a:ext uri="{9D8B030D-6E8A-4147-A177-3AD203B41FA5}">
                      <a16:colId xmlns:a16="http://schemas.microsoft.com/office/drawing/2014/main" val="281788998"/>
                    </a:ext>
                  </a:extLst>
                </a:gridCol>
                <a:gridCol w="1399298">
                  <a:extLst>
                    <a:ext uri="{9D8B030D-6E8A-4147-A177-3AD203B41FA5}">
                      <a16:colId xmlns:a16="http://schemas.microsoft.com/office/drawing/2014/main" val="1059530113"/>
                    </a:ext>
                  </a:extLst>
                </a:gridCol>
                <a:gridCol w="1494090">
                  <a:extLst>
                    <a:ext uri="{9D8B030D-6E8A-4147-A177-3AD203B41FA5}">
                      <a16:colId xmlns:a16="http://schemas.microsoft.com/office/drawing/2014/main" val="3739528172"/>
                    </a:ext>
                  </a:extLst>
                </a:gridCol>
              </a:tblGrid>
              <a:tr h="39454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>
                          <a:effectLst/>
                        </a:rPr>
                        <a:t>Место</a:t>
                      </a:r>
                    </a:p>
                  </a:txBody>
                  <a:tcPr marL="76933" marR="76933" marT="38467" marB="11540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>
                          <a:effectLst/>
                        </a:rPr>
                        <a:t>Команда</a:t>
                      </a:r>
                    </a:p>
                  </a:txBody>
                  <a:tcPr marL="76933" marR="76933" marT="38467" marB="11540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>
                          <a:effectLst/>
                        </a:rPr>
                        <a:t>Золото</a:t>
                      </a:r>
                    </a:p>
                  </a:txBody>
                  <a:tcPr marL="76933" marR="76933" marT="38467" marB="11540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>
                          <a:effectLst/>
                        </a:rPr>
                        <a:t>Серебро</a:t>
                      </a:r>
                    </a:p>
                  </a:txBody>
                  <a:tcPr marL="76933" marR="76933" marT="38467" marB="11540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>
                          <a:effectLst/>
                        </a:rPr>
                        <a:t>Бронза</a:t>
                      </a:r>
                    </a:p>
                  </a:txBody>
                  <a:tcPr marL="76933" marR="76933" marT="38467" marB="11540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>
                          <a:effectLst/>
                        </a:rPr>
                        <a:t>Всего</a:t>
                      </a:r>
                    </a:p>
                  </a:txBody>
                  <a:tcPr marL="76933" marR="76933" marT="38467" marB="115400" anchor="ctr"/>
                </a:tc>
                <a:extLst>
                  <a:ext uri="{0D108BD9-81ED-4DB2-BD59-A6C34878D82A}">
                    <a16:rowId xmlns:a16="http://schemas.microsoft.com/office/drawing/2014/main" val="56844067"/>
                  </a:ext>
                </a:extLst>
              </a:tr>
              <a:tr h="39454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>
                          <a:effectLst/>
                        </a:rPr>
                        <a:t>1</a:t>
                      </a:r>
                    </a:p>
                  </a:txBody>
                  <a:tcPr marL="76933" marR="76933" marT="76933" marB="76933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>
                          <a:effectLst/>
                        </a:rPr>
                        <a:t>СССР</a:t>
                      </a:r>
                    </a:p>
                  </a:txBody>
                  <a:tcPr marL="76933" marR="76933" marT="76933" marB="76933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>
                          <a:effectLst/>
                        </a:rPr>
                        <a:t>80</a:t>
                      </a:r>
                    </a:p>
                  </a:txBody>
                  <a:tcPr marL="76933" marR="76933" marT="76933" marB="76933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>
                          <a:effectLst/>
                        </a:rPr>
                        <a:t>69</a:t>
                      </a:r>
                    </a:p>
                  </a:txBody>
                  <a:tcPr marL="76933" marR="76933" marT="76933" marB="76933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>
                          <a:effectLst/>
                        </a:rPr>
                        <a:t>46</a:t>
                      </a:r>
                    </a:p>
                  </a:txBody>
                  <a:tcPr marL="76933" marR="76933" marT="76933" marB="76933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>
                          <a:effectLst/>
                        </a:rPr>
                        <a:t>195</a:t>
                      </a:r>
                    </a:p>
                  </a:txBody>
                  <a:tcPr marL="76933" marR="76933" marT="76933" marB="76933" anchor="ctr"/>
                </a:tc>
                <a:extLst>
                  <a:ext uri="{0D108BD9-81ED-4DB2-BD59-A6C34878D82A}">
                    <a16:rowId xmlns:a16="http://schemas.microsoft.com/office/drawing/2014/main" val="2091330464"/>
                  </a:ext>
                </a:extLst>
              </a:tr>
              <a:tr h="39454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>
                          <a:effectLst/>
                        </a:rPr>
                        <a:t>2</a:t>
                      </a:r>
                    </a:p>
                  </a:txBody>
                  <a:tcPr marL="76933" marR="76933" marT="76933" marB="76933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>
                          <a:effectLst/>
                        </a:rPr>
                        <a:t>ГДР</a:t>
                      </a:r>
                    </a:p>
                  </a:txBody>
                  <a:tcPr marL="76933" marR="76933" marT="76933" marB="76933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>
                          <a:effectLst/>
                        </a:rPr>
                        <a:t>47</a:t>
                      </a:r>
                    </a:p>
                  </a:txBody>
                  <a:tcPr marL="76933" marR="76933" marT="76933" marB="76933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>
                          <a:effectLst/>
                        </a:rPr>
                        <a:t>37</a:t>
                      </a:r>
                    </a:p>
                  </a:txBody>
                  <a:tcPr marL="76933" marR="76933" marT="76933" marB="76933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>
                          <a:effectLst/>
                        </a:rPr>
                        <a:t>42</a:t>
                      </a:r>
                    </a:p>
                  </a:txBody>
                  <a:tcPr marL="76933" marR="76933" marT="76933" marB="76933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>
                          <a:effectLst/>
                        </a:rPr>
                        <a:t>126</a:t>
                      </a:r>
                    </a:p>
                  </a:txBody>
                  <a:tcPr marL="76933" marR="76933" marT="76933" marB="76933" anchor="ctr"/>
                </a:tc>
                <a:extLst>
                  <a:ext uri="{0D108BD9-81ED-4DB2-BD59-A6C34878D82A}">
                    <a16:rowId xmlns:a16="http://schemas.microsoft.com/office/drawing/2014/main" val="2213214241"/>
                  </a:ext>
                </a:extLst>
              </a:tr>
              <a:tr h="39454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>
                          <a:effectLst/>
                        </a:rPr>
                        <a:t>3</a:t>
                      </a:r>
                    </a:p>
                  </a:txBody>
                  <a:tcPr marL="76933" marR="76933" marT="76933" marB="76933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>
                          <a:effectLst/>
                        </a:rPr>
                        <a:t>Болгария</a:t>
                      </a:r>
                    </a:p>
                  </a:txBody>
                  <a:tcPr marL="76933" marR="76933" marT="76933" marB="76933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>
                          <a:effectLst/>
                        </a:rPr>
                        <a:t>8</a:t>
                      </a:r>
                    </a:p>
                  </a:txBody>
                  <a:tcPr marL="76933" marR="76933" marT="76933" marB="76933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>
                          <a:effectLst/>
                        </a:rPr>
                        <a:t>16</a:t>
                      </a:r>
                    </a:p>
                  </a:txBody>
                  <a:tcPr marL="76933" marR="76933" marT="76933" marB="76933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>
                          <a:effectLst/>
                        </a:rPr>
                        <a:t>17</a:t>
                      </a:r>
                    </a:p>
                  </a:txBody>
                  <a:tcPr marL="76933" marR="76933" marT="76933" marB="76933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>
                          <a:effectLst/>
                        </a:rPr>
                        <a:t>41</a:t>
                      </a:r>
                    </a:p>
                  </a:txBody>
                  <a:tcPr marL="76933" marR="76933" marT="76933" marB="76933" anchor="ctr"/>
                </a:tc>
                <a:extLst>
                  <a:ext uri="{0D108BD9-81ED-4DB2-BD59-A6C34878D82A}">
                    <a16:rowId xmlns:a16="http://schemas.microsoft.com/office/drawing/2014/main" val="4214959177"/>
                  </a:ext>
                </a:extLst>
              </a:tr>
              <a:tr h="39454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>
                          <a:effectLst/>
                        </a:rPr>
                        <a:t>4</a:t>
                      </a:r>
                    </a:p>
                  </a:txBody>
                  <a:tcPr marL="76933" marR="76933" marT="76933" marB="76933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>
                          <a:effectLst/>
                        </a:rPr>
                        <a:t>Куба</a:t>
                      </a:r>
                    </a:p>
                  </a:txBody>
                  <a:tcPr marL="76933" marR="76933" marT="76933" marB="76933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>
                          <a:effectLst/>
                        </a:rPr>
                        <a:t>8</a:t>
                      </a:r>
                    </a:p>
                  </a:txBody>
                  <a:tcPr marL="76933" marR="76933" marT="76933" marB="76933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>
                          <a:effectLst/>
                        </a:rPr>
                        <a:t>7</a:t>
                      </a:r>
                    </a:p>
                  </a:txBody>
                  <a:tcPr marL="76933" marR="76933" marT="76933" marB="76933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>
                          <a:effectLst/>
                        </a:rPr>
                        <a:t>5</a:t>
                      </a:r>
                    </a:p>
                  </a:txBody>
                  <a:tcPr marL="76933" marR="76933" marT="76933" marB="76933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>
                          <a:effectLst/>
                        </a:rPr>
                        <a:t>20</a:t>
                      </a:r>
                    </a:p>
                  </a:txBody>
                  <a:tcPr marL="76933" marR="76933" marT="76933" marB="76933" anchor="ctr"/>
                </a:tc>
                <a:extLst>
                  <a:ext uri="{0D108BD9-81ED-4DB2-BD59-A6C34878D82A}">
                    <a16:rowId xmlns:a16="http://schemas.microsoft.com/office/drawing/2014/main" val="2762777660"/>
                  </a:ext>
                </a:extLst>
              </a:tr>
              <a:tr h="39454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>
                          <a:effectLst/>
                        </a:rPr>
                        <a:t>5</a:t>
                      </a:r>
                    </a:p>
                  </a:txBody>
                  <a:tcPr marL="76933" marR="76933" marT="76933" marB="76933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dirty="0">
                          <a:effectLst/>
                        </a:rPr>
                        <a:t>Италия</a:t>
                      </a:r>
                    </a:p>
                  </a:txBody>
                  <a:tcPr marL="76933" marR="76933" marT="76933" marB="76933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>
                          <a:effectLst/>
                        </a:rPr>
                        <a:t>8</a:t>
                      </a:r>
                    </a:p>
                  </a:txBody>
                  <a:tcPr marL="76933" marR="76933" marT="76933" marB="76933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>
                          <a:effectLst/>
                        </a:rPr>
                        <a:t>3</a:t>
                      </a:r>
                    </a:p>
                  </a:txBody>
                  <a:tcPr marL="76933" marR="76933" marT="76933" marB="76933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>
                          <a:effectLst/>
                        </a:rPr>
                        <a:t>4</a:t>
                      </a:r>
                    </a:p>
                  </a:txBody>
                  <a:tcPr marL="76933" marR="76933" marT="76933" marB="76933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>
                          <a:effectLst/>
                        </a:rPr>
                        <a:t>15</a:t>
                      </a:r>
                    </a:p>
                  </a:txBody>
                  <a:tcPr marL="76933" marR="76933" marT="76933" marB="76933" anchor="ctr"/>
                </a:tc>
                <a:extLst>
                  <a:ext uri="{0D108BD9-81ED-4DB2-BD59-A6C34878D82A}">
                    <a16:rowId xmlns:a16="http://schemas.microsoft.com/office/drawing/2014/main" val="1157790505"/>
                  </a:ext>
                </a:extLst>
              </a:tr>
              <a:tr h="39454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>
                          <a:effectLst/>
                        </a:rPr>
                        <a:t>6</a:t>
                      </a:r>
                    </a:p>
                  </a:txBody>
                  <a:tcPr marL="76933" marR="76933" marT="76933" marB="76933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>
                          <a:effectLst/>
                        </a:rPr>
                        <a:t>Венгрия</a:t>
                      </a:r>
                    </a:p>
                  </a:txBody>
                  <a:tcPr marL="76933" marR="76933" marT="76933" marB="76933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>
                          <a:effectLst/>
                        </a:rPr>
                        <a:t>7</a:t>
                      </a:r>
                    </a:p>
                  </a:txBody>
                  <a:tcPr marL="76933" marR="76933" marT="76933" marB="76933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>
                          <a:effectLst/>
                        </a:rPr>
                        <a:t>10</a:t>
                      </a:r>
                    </a:p>
                  </a:txBody>
                  <a:tcPr marL="76933" marR="76933" marT="76933" marB="76933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>
                          <a:effectLst/>
                        </a:rPr>
                        <a:t>15</a:t>
                      </a:r>
                    </a:p>
                  </a:txBody>
                  <a:tcPr marL="76933" marR="76933" marT="76933" marB="76933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>
                          <a:effectLst/>
                        </a:rPr>
                        <a:t>32</a:t>
                      </a:r>
                    </a:p>
                  </a:txBody>
                  <a:tcPr marL="76933" marR="76933" marT="76933" marB="76933" anchor="ctr"/>
                </a:tc>
                <a:extLst>
                  <a:ext uri="{0D108BD9-81ED-4DB2-BD59-A6C34878D82A}">
                    <a16:rowId xmlns:a16="http://schemas.microsoft.com/office/drawing/2014/main" val="698641886"/>
                  </a:ext>
                </a:extLst>
              </a:tr>
              <a:tr h="39454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>
                          <a:effectLst/>
                        </a:rPr>
                        <a:t>7</a:t>
                      </a:r>
                    </a:p>
                  </a:txBody>
                  <a:tcPr marL="76933" marR="76933" marT="76933" marB="76933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>
                          <a:effectLst/>
                        </a:rPr>
                        <a:t>Румыния</a:t>
                      </a:r>
                    </a:p>
                  </a:txBody>
                  <a:tcPr marL="76933" marR="76933" marT="76933" marB="76933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>
                          <a:effectLst/>
                        </a:rPr>
                        <a:t>6</a:t>
                      </a:r>
                    </a:p>
                  </a:txBody>
                  <a:tcPr marL="76933" marR="76933" marT="76933" marB="76933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>
                          <a:effectLst/>
                        </a:rPr>
                        <a:t>6</a:t>
                      </a:r>
                    </a:p>
                  </a:txBody>
                  <a:tcPr marL="76933" marR="76933" marT="76933" marB="76933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>
                          <a:effectLst/>
                        </a:rPr>
                        <a:t>13</a:t>
                      </a:r>
                    </a:p>
                  </a:txBody>
                  <a:tcPr marL="76933" marR="76933" marT="76933" marB="76933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>
                          <a:effectLst/>
                        </a:rPr>
                        <a:t>25</a:t>
                      </a:r>
                    </a:p>
                  </a:txBody>
                  <a:tcPr marL="76933" marR="76933" marT="76933" marB="76933" anchor="ctr"/>
                </a:tc>
                <a:extLst>
                  <a:ext uri="{0D108BD9-81ED-4DB2-BD59-A6C34878D82A}">
                    <a16:rowId xmlns:a16="http://schemas.microsoft.com/office/drawing/2014/main" val="984938975"/>
                  </a:ext>
                </a:extLst>
              </a:tr>
              <a:tr h="39454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>
                          <a:effectLst/>
                        </a:rPr>
                        <a:t>8</a:t>
                      </a:r>
                    </a:p>
                  </a:txBody>
                  <a:tcPr marL="76933" marR="76933" marT="76933" marB="76933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>
                          <a:effectLst/>
                        </a:rPr>
                        <a:t>Франция</a:t>
                      </a:r>
                    </a:p>
                  </a:txBody>
                  <a:tcPr marL="76933" marR="76933" marT="76933" marB="76933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>
                          <a:effectLst/>
                        </a:rPr>
                        <a:t>6</a:t>
                      </a:r>
                    </a:p>
                  </a:txBody>
                  <a:tcPr marL="76933" marR="76933" marT="76933" marB="76933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>
                          <a:effectLst/>
                        </a:rPr>
                        <a:t>5</a:t>
                      </a:r>
                    </a:p>
                  </a:txBody>
                  <a:tcPr marL="76933" marR="76933" marT="76933" marB="76933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>
                          <a:effectLst/>
                        </a:rPr>
                        <a:t>3</a:t>
                      </a:r>
                    </a:p>
                  </a:txBody>
                  <a:tcPr marL="76933" marR="76933" marT="76933" marB="76933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>
                          <a:effectLst/>
                        </a:rPr>
                        <a:t>14</a:t>
                      </a:r>
                    </a:p>
                  </a:txBody>
                  <a:tcPr marL="76933" marR="76933" marT="76933" marB="76933" anchor="ctr"/>
                </a:tc>
                <a:extLst>
                  <a:ext uri="{0D108BD9-81ED-4DB2-BD59-A6C34878D82A}">
                    <a16:rowId xmlns:a16="http://schemas.microsoft.com/office/drawing/2014/main" val="3318563880"/>
                  </a:ext>
                </a:extLst>
              </a:tr>
              <a:tr h="63036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>
                          <a:effectLst/>
                        </a:rPr>
                        <a:t>9</a:t>
                      </a:r>
                    </a:p>
                  </a:txBody>
                  <a:tcPr marL="76933" marR="76933" marT="76933" marB="76933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>
                          <a:effectLst/>
                        </a:rPr>
                        <a:t>Великобритания</a:t>
                      </a:r>
                    </a:p>
                  </a:txBody>
                  <a:tcPr marL="76933" marR="76933" marT="76933" marB="76933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>
                          <a:effectLst/>
                        </a:rPr>
                        <a:t>5</a:t>
                      </a:r>
                    </a:p>
                  </a:txBody>
                  <a:tcPr marL="76933" marR="76933" marT="76933" marB="76933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>
                          <a:effectLst/>
                        </a:rPr>
                        <a:t>7</a:t>
                      </a:r>
                    </a:p>
                  </a:txBody>
                  <a:tcPr marL="76933" marR="76933" marT="76933" marB="76933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>
                          <a:effectLst/>
                        </a:rPr>
                        <a:t>9</a:t>
                      </a:r>
                    </a:p>
                  </a:txBody>
                  <a:tcPr marL="76933" marR="76933" marT="76933" marB="76933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>
                          <a:effectLst/>
                        </a:rPr>
                        <a:t>21</a:t>
                      </a:r>
                    </a:p>
                  </a:txBody>
                  <a:tcPr marL="76933" marR="76933" marT="76933" marB="76933" anchor="ctr"/>
                </a:tc>
                <a:extLst>
                  <a:ext uri="{0D108BD9-81ED-4DB2-BD59-A6C34878D82A}">
                    <a16:rowId xmlns:a16="http://schemas.microsoft.com/office/drawing/2014/main" val="3262881622"/>
                  </a:ext>
                </a:extLst>
              </a:tr>
              <a:tr h="39454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>
                          <a:effectLst/>
                        </a:rPr>
                        <a:t>10</a:t>
                      </a:r>
                    </a:p>
                  </a:txBody>
                  <a:tcPr marL="76933" marR="76933" marT="76933" marB="76933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dirty="0">
                          <a:effectLst/>
                        </a:rPr>
                        <a:t>Польша</a:t>
                      </a:r>
                    </a:p>
                  </a:txBody>
                  <a:tcPr marL="76933" marR="76933" marT="76933" marB="76933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>
                          <a:effectLst/>
                        </a:rPr>
                        <a:t>3</a:t>
                      </a:r>
                    </a:p>
                  </a:txBody>
                  <a:tcPr marL="76933" marR="76933" marT="76933" marB="76933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>
                          <a:effectLst/>
                        </a:rPr>
                        <a:t>14</a:t>
                      </a:r>
                    </a:p>
                  </a:txBody>
                  <a:tcPr marL="76933" marR="76933" marT="76933" marB="76933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>
                          <a:effectLst/>
                        </a:rPr>
                        <a:t>15</a:t>
                      </a:r>
                    </a:p>
                  </a:txBody>
                  <a:tcPr marL="76933" marR="76933" marT="76933" marB="76933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dirty="0">
                          <a:effectLst/>
                        </a:rPr>
                        <a:t>32</a:t>
                      </a:r>
                    </a:p>
                  </a:txBody>
                  <a:tcPr marL="76933" marR="76933" marT="76933" marB="76933" anchor="ctr"/>
                </a:tc>
                <a:extLst>
                  <a:ext uri="{0D108BD9-81ED-4DB2-BD59-A6C34878D82A}">
                    <a16:rowId xmlns:a16="http://schemas.microsoft.com/office/drawing/2014/main" val="402724692"/>
                  </a:ext>
                </a:extLst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1091" y="3558454"/>
            <a:ext cx="1920909" cy="3284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920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50233" y="365125"/>
            <a:ext cx="6495847" cy="1325563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Победы на Олимпиаде-80 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765" y="3558453"/>
            <a:ext cx="4555182" cy="3284756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1091" y="3586163"/>
            <a:ext cx="1920909" cy="328475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850081" y="1942420"/>
            <a:ext cx="4055919" cy="424731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Open Sans"/>
              </a:rPr>
              <a:t>Первое советское «золото» было выиграно в первом же соревновании. Его принес стрелок Алексей Мелентьев. В стрельбе из пистолета он установил новый мировой и олимпийский рекорд — 581 очко! Рекорд продержался </a:t>
            </a:r>
            <a:r>
              <a:rPr lang="ru-RU" dirty="0">
                <a:latin typeface="Open Sans"/>
              </a:rPr>
              <a:t>целых</a:t>
            </a:r>
            <a:r>
              <a:rPr lang="ru-RU" dirty="0">
                <a:solidFill>
                  <a:srgbClr val="000000"/>
                </a:solidFill>
                <a:latin typeface="Open Sans"/>
              </a:rPr>
              <a:t> 35 лет.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Open Sans"/>
              </a:rPr>
              <a:t>С этой медали и начался золотой "</a:t>
            </a:r>
            <a:r>
              <a:rPr lang="ru-RU" dirty="0" err="1">
                <a:solidFill>
                  <a:srgbClr val="000000"/>
                </a:solidFill>
                <a:latin typeface="Open Sans"/>
              </a:rPr>
              <a:t>медалепад</a:t>
            </a:r>
            <a:r>
              <a:rPr lang="ru-RU" dirty="0">
                <a:solidFill>
                  <a:srgbClr val="000000"/>
                </a:solidFill>
                <a:latin typeface="Open Sans"/>
              </a:rPr>
              <a:t>" сборной СССР. Что ни день – то «золото», и к концу Олимпиады у советских спортсменов было 80 золотых, 69 серебряных и 46 бронзовых наград.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765" y="365125"/>
            <a:ext cx="4586378" cy="2997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898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88725" y="484909"/>
            <a:ext cx="6503275" cy="1569951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dirty="0"/>
              <a:t>Владимир Сальников установил мировой рекорд на дистанции 1500 м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688725" cy="6843209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1091" y="3558454"/>
            <a:ext cx="1920909" cy="328475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813416" y="2265792"/>
            <a:ext cx="4582366" cy="258532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Open Sans"/>
              </a:rPr>
              <a:t>Олимпиада-80 – звездный час Владимира Сальникова. Он выиграл три «золота», и первой из них, на 1500 м вольным стилем, с мировым рекордом. Сальников первым «выплыл» из 15 минут, но сам на дистанции до конца не верил, что ему покорится такой результат. А следом было «золото» на 400 м и победа в эстафете 4х200.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1465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02729" y="136022"/>
            <a:ext cx="5805056" cy="1743939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dirty="0"/>
              <a:t>Гимнаст Александр </a:t>
            </a:r>
            <a:r>
              <a:rPr lang="ru-RU" b="1" dirty="0" err="1"/>
              <a:t>Дитятин</a:t>
            </a:r>
            <a:r>
              <a:rPr lang="ru-RU" b="1" dirty="0"/>
              <a:t> вошел в книгу рекордов Гиннеса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02729" y="2164482"/>
            <a:ext cx="4059381" cy="4194754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dirty="0">
                <a:solidFill>
                  <a:srgbClr val="000000"/>
                </a:solidFill>
                <a:latin typeface="Open Sans"/>
              </a:rPr>
              <a:t>Советский гимнаст Александр </a:t>
            </a:r>
            <a:r>
              <a:rPr lang="ru-RU" sz="2000" dirty="0" err="1">
                <a:solidFill>
                  <a:srgbClr val="000000"/>
                </a:solidFill>
                <a:latin typeface="Open Sans"/>
              </a:rPr>
              <a:t>Дитятин</a:t>
            </a:r>
            <a:r>
              <a:rPr lang="ru-RU" sz="2000" dirty="0">
                <a:solidFill>
                  <a:srgbClr val="000000"/>
                </a:solidFill>
                <a:latin typeface="Open Sans"/>
              </a:rPr>
              <a:t> стал настоящим героем ОИ-80. На Олимпиаде в Москве он выиграл три золотые медали, четыре серебряные и одну бронзовую, то есть поднимался на пьедестал почета во всех дисциплинах! Никогда еще гимнасты не выигрывали восемь наград за одни Игры! Благодаря этому результату </a:t>
            </a:r>
            <a:r>
              <a:rPr lang="ru-RU" sz="2000" dirty="0" err="1">
                <a:solidFill>
                  <a:srgbClr val="000000"/>
                </a:solidFill>
                <a:latin typeface="Open Sans"/>
              </a:rPr>
              <a:t>Дитятин</a:t>
            </a:r>
            <a:r>
              <a:rPr lang="ru-RU" sz="2000" dirty="0">
                <a:solidFill>
                  <a:srgbClr val="000000"/>
                </a:solidFill>
                <a:latin typeface="Open Sans"/>
              </a:rPr>
              <a:t> вошел в Книгу рекордов Гиннеса.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1091" y="3558454"/>
            <a:ext cx="1920909" cy="328475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82" y="3558454"/>
            <a:ext cx="5754041" cy="32209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82" y="136022"/>
            <a:ext cx="5754041" cy="3236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013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27964" y="75118"/>
            <a:ext cx="6421582" cy="1756353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dirty="0"/>
              <a:t>Виктор </a:t>
            </a:r>
            <a:r>
              <a:rPr lang="ru-RU" b="1" dirty="0" err="1"/>
              <a:t>Кровопусков</a:t>
            </a:r>
            <a:r>
              <a:rPr lang="ru-RU" b="1" dirty="0"/>
              <a:t>/Виктор </a:t>
            </a:r>
            <a:r>
              <a:rPr lang="ru-RU" b="1" dirty="0" err="1"/>
              <a:t>Сидяк</a:t>
            </a:r>
            <a:r>
              <a:rPr lang="ru-RU" b="1" dirty="0"/>
              <a:t> (фехтование)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27964" y="1978026"/>
            <a:ext cx="5022273" cy="4351338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fontAlgn="t"/>
            <a:r>
              <a:rPr lang="ru-RU" sz="2000" dirty="0">
                <a:solidFill>
                  <a:srgbClr val="000000"/>
                </a:solidFill>
                <a:latin typeface="Open Sans"/>
              </a:rPr>
              <a:t>Два советских саблиста — Виктор </a:t>
            </a:r>
            <a:r>
              <a:rPr lang="ru-RU" sz="2000" dirty="0" err="1">
                <a:solidFill>
                  <a:srgbClr val="000000"/>
                </a:solidFill>
                <a:latin typeface="Open Sans"/>
              </a:rPr>
              <a:t>Кровопусков</a:t>
            </a:r>
            <a:r>
              <a:rPr lang="ru-RU" sz="2000" dirty="0">
                <a:solidFill>
                  <a:srgbClr val="000000"/>
                </a:solidFill>
                <a:latin typeface="Open Sans"/>
              </a:rPr>
              <a:t> и Виктор </a:t>
            </a:r>
            <a:r>
              <a:rPr lang="ru-RU" sz="2000" dirty="0" err="1">
                <a:solidFill>
                  <a:srgbClr val="000000"/>
                </a:solidFill>
                <a:latin typeface="Open Sans"/>
              </a:rPr>
              <a:t>Сидяк</a:t>
            </a:r>
            <a:r>
              <a:rPr lang="ru-RU" sz="2000" dirty="0">
                <a:solidFill>
                  <a:srgbClr val="000000"/>
                </a:solidFill>
                <a:latin typeface="Open Sans"/>
              </a:rPr>
              <a:t> — на Олимпиаде-80 завоевали свои четвертые золотые медали. Причем </a:t>
            </a:r>
            <a:r>
              <a:rPr lang="ru-RU" sz="2000" dirty="0" err="1">
                <a:solidFill>
                  <a:srgbClr val="000000"/>
                </a:solidFill>
                <a:latin typeface="Open Sans"/>
              </a:rPr>
              <a:t>Кровопусков</a:t>
            </a:r>
            <a:r>
              <a:rPr lang="ru-RU" sz="2000" dirty="0">
                <a:solidFill>
                  <a:srgbClr val="000000"/>
                </a:solidFill>
                <a:latin typeface="Open Sans"/>
              </a:rPr>
              <a:t> вторые Игры подряд первенствовал как в личном, так и в командном зачете. </a:t>
            </a:r>
            <a:r>
              <a:rPr lang="ru-RU" sz="2000" dirty="0" err="1">
                <a:solidFill>
                  <a:srgbClr val="000000"/>
                </a:solidFill>
                <a:latin typeface="Open Sans"/>
              </a:rPr>
              <a:t>Сидяк</a:t>
            </a:r>
            <a:r>
              <a:rPr lang="ru-RU" sz="2000" dirty="0">
                <a:solidFill>
                  <a:srgbClr val="000000"/>
                </a:solidFill>
                <a:latin typeface="Open Sans"/>
              </a:rPr>
              <a:t> же брал медали на четырех Олимпиадах подряд.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1091" y="3558454"/>
            <a:ext cx="1920909" cy="328475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836" y="983674"/>
            <a:ext cx="5320146" cy="4932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325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41818" y="365125"/>
            <a:ext cx="5811982" cy="1200439"/>
          </a:xfr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fontAlgn="t"/>
            <a:r>
              <a:rPr lang="ru-RU" b="1" dirty="0" err="1"/>
              <a:t>Юрик</a:t>
            </a:r>
            <a:r>
              <a:rPr lang="ru-RU" b="1" dirty="0"/>
              <a:t> </a:t>
            </a:r>
            <a:r>
              <a:rPr lang="ru-RU" b="1" dirty="0" err="1"/>
              <a:t>Варданян</a:t>
            </a:r>
            <a:r>
              <a:rPr lang="ru-RU" b="1" dirty="0"/>
              <a:t> (тяжелая атлетика)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4581"/>
            <a:ext cx="5442945" cy="5167746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1091" y="3558454"/>
            <a:ext cx="1920909" cy="328475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541818" y="3198005"/>
            <a:ext cx="3908873" cy="175432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Montserrat"/>
              </a:rPr>
              <a:t>На Играх в Москве он стал первым средневесом, кому покорился рубеж в 400 кг. С этим весом он мог взять золото даже в двух следующих весовых категориях.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541818" y="1720677"/>
            <a:ext cx="6096000" cy="147732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Montserrat"/>
              </a:rPr>
              <a:t>Уроженец Ленинакана </a:t>
            </a:r>
            <a:r>
              <a:rPr lang="ru-RU" b="1" dirty="0">
                <a:solidFill>
                  <a:srgbClr val="000000"/>
                </a:solidFill>
                <a:latin typeface="Montserrat"/>
              </a:rPr>
              <a:t>Юрий (</a:t>
            </a:r>
            <a:r>
              <a:rPr lang="ru-RU" b="1" dirty="0" err="1">
                <a:solidFill>
                  <a:srgbClr val="000000"/>
                </a:solidFill>
                <a:latin typeface="Montserrat"/>
              </a:rPr>
              <a:t>Юрик</a:t>
            </a:r>
            <a:r>
              <a:rPr lang="ru-RU" b="1" dirty="0">
                <a:solidFill>
                  <a:srgbClr val="000000"/>
                </a:solidFill>
                <a:latin typeface="Montserrat"/>
              </a:rPr>
              <a:t>) </a:t>
            </a:r>
            <a:r>
              <a:rPr lang="ru-RU" b="1" dirty="0" err="1">
                <a:solidFill>
                  <a:srgbClr val="000000"/>
                </a:solidFill>
                <a:latin typeface="Montserrat"/>
              </a:rPr>
              <a:t>Варданян</a:t>
            </a:r>
            <a:r>
              <a:rPr lang="ru-RU" b="1" dirty="0">
                <a:solidFill>
                  <a:srgbClr val="000000"/>
                </a:solidFill>
                <a:latin typeface="Montserrat"/>
              </a:rPr>
              <a:t> — </a:t>
            </a:r>
            <a:r>
              <a:rPr lang="ru-RU" dirty="0">
                <a:solidFill>
                  <a:srgbClr val="000000"/>
                </a:solidFill>
                <a:latin typeface="Montserrat"/>
              </a:rPr>
              <a:t>прославленный советский тяжелоатлет, который за свою карьеру, помимо победы на Олимпиаде-80, выиграл еще 7 чемпионатов мира и стал 43-кратным рекордсменом мира.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209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Атлас</Template>
  <TotalTime>113</TotalTime>
  <Words>467</Words>
  <Application>Microsoft Office PowerPoint</Application>
  <PresentationFormat>Широкоэкранный</PresentationFormat>
  <Paragraphs>95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Helvetica</vt:lpstr>
      <vt:lpstr>Montserrat</vt:lpstr>
      <vt:lpstr>Open Sans</vt:lpstr>
      <vt:lpstr>Тема Office</vt:lpstr>
      <vt:lpstr>XXII Летние Олимпийские игры в Москве</vt:lpstr>
      <vt:lpstr>XXII Летние Олимпийские игры</vt:lpstr>
      <vt:lpstr>Гимн и символ Олимпиады-80</vt:lpstr>
      <vt:lpstr>Медальный зачет Олимпиады-80</vt:lpstr>
      <vt:lpstr>Победы на Олимпиаде-80 </vt:lpstr>
      <vt:lpstr>Владимир Сальников установил мировой рекорд на дистанции 1500 м</vt:lpstr>
      <vt:lpstr>Гимнаст Александр Дитятин вошел в книгу рекордов Гиннеса</vt:lpstr>
      <vt:lpstr>Виктор Кровопусков/Виктор Сидяк (фехтование) </vt:lpstr>
      <vt:lpstr>Юрик Варданян (тяжелая атлетика)</vt:lpstr>
      <vt:lpstr>Елена Давыдова (гимнастика)</vt:lpstr>
      <vt:lpstr>       Церемония закрытия </vt:lpstr>
      <vt:lpstr>Влияние Олипиады-80 на развитие спорта в СССР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XXII Летние Олимпийские игры в Москве</dc:title>
  <dc:creator>User</dc:creator>
  <cp:lastModifiedBy>User</cp:lastModifiedBy>
  <cp:revision>24</cp:revision>
  <dcterms:created xsi:type="dcterms:W3CDTF">2023-01-29T09:04:40Z</dcterms:created>
  <dcterms:modified xsi:type="dcterms:W3CDTF">2023-01-29T14:04:57Z</dcterms:modified>
</cp:coreProperties>
</file>