
<file path=[Content_Types].xml><?xml version="1.0" encoding="utf-8"?>
<Types xmlns="http://schemas.openxmlformats.org/package/2006/content-types">
  <Default ContentType="image/gif" Extension="gif"/>
  <Default ContentType="image/jpeg" Extension="jpeg"/>
  <Default ContentType="image/jpeg" Extension="jpg"/>
  <Default ContentType="image/png" Extension="png"/>
  <Default ContentType="application/vnd.openxmlformats-package.relationships+xml" Extension="rels"/>
  <Default ContentType="image/vnd.ms-photo" Extension="wdp"/>
  <Default ContentType="image/webp" Extension="webp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slide+xml" PartName="/ppt/slides/slide35.xml"/>
  <Override ContentType="application/vnd.openxmlformats-officedocument.presentationml.slide+xml" PartName="/ppt/slides/slide36.xml"/>
  <Override ContentType="application/vnd.openxmlformats-officedocument.presentationml.slide+xml" PartName="/ppt/slides/slide37.xml"/>
  <Override ContentType="application/vnd.openxmlformats-officedocument.presentationml.slide+xml" PartName="/ppt/slides/slide38.xml"/>
  <Override ContentType="application/vnd.openxmlformats-officedocument.presentationml.slide+xml" PartName="/ppt/slides/slide39.xml"/>
  <Override ContentType="application/vnd.openxmlformats-officedocument.presentationml.slide+xml" PartName="/ppt/slides/slide40.xml"/>
  <Override ContentType="application/vnd.openxmlformats-officedocument.presentationml.slide+xml" PartName="/ppt/slides/slide41.xml"/>
  <Override ContentType="application/vnd.openxmlformats-officedocument.presentationml.slide+xml" PartName="/ppt/slides/slide42.xml"/>
  <Override ContentType="application/vnd.openxmlformats-officedocument.presentationml.slide+xml" PartName="/ppt/slides/slide43.xml"/>
  <Override ContentType="application/vnd.openxmlformats-officedocument.presentationml.slide+xml" PartName="/ppt/slides/slide44.xml"/>
  <Override ContentType="application/vnd.openxmlformats-officedocument.presentationml.slide+xml" PartName="/ppt/slides/slide45.xml"/>
  <Override ContentType="application/vnd.openxmlformats-officedocument.presentationml.slide+xml" PartName="/ppt/slides/slide46.xml"/>
  <Override ContentType="application/vnd.openxmlformats-officedocument.presentationml.slide+xml" PartName="/ppt/slides/slide47.xml"/>
  <Override ContentType="application/vnd.openxmlformats-officedocument.presentationml.slide+xml" PartName="/ppt/slides/slide48.xml"/>
  <Override ContentType="application/vnd.openxmlformats-officedocument.presentationml.slide+xml" PartName="/ppt/slides/slide49.xml"/>
  <Override ContentType="application/vnd.openxmlformats-officedocument.presentationml.slide+xml" PartName="/ppt/slides/slide50.xml"/>
  <Override ContentType="application/vnd.openxmlformats-officedocument.presentationml.slide+xml" PartName="/ppt/slides/slide51.xml"/>
  <Override ContentType="application/vnd.openxmlformats-officedocument.presentationml.slide+xml" PartName="/ppt/slides/slide52.xml"/>
  <Override ContentType="application/vnd.openxmlformats-officedocument.presentationml.slide+xml" PartName="/ppt/slides/slide53.xml"/>
  <Override ContentType="application/vnd.openxmlformats-officedocument.presentationml.slide+xml" PartName="/ppt/slides/slide54.xml"/>
  <Override ContentType="application/vnd.openxmlformats-officedocument.presentationml.slide+xml" PartName="/ppt/slides/slide55.xml"/>
  <Override ContentType="application/vnd.openxmlformats-officedocument.presentationml.slide+xml" PartName="/ppt/slides/slide56.xml"/>
  <Override ContentType="application/vnd.openxmlformats-officedocument.presentationml.slide+xml" PartName="/ppt/slides/slide57.xml"/>
  <Override ContentType="application/vnd.openxmlformats-officedocument.presentationml.slide+xml" PartName="/ppt/slides/slide58.xml"/>
  <Override ContentType="application/vnd.openxmlformats-officedocument.presentationml.slide+xml" PartName="/ppt/slides/slide59.xml"/>
  <Override ContentType="application/vnd.openxmlformats-officedocument.presentationml.slide+xml" PartName="/ppt/slides/slide60.xml"/>
  <Override ContentType="application/vnd.openxmlformats-officedocument.presentationml.slide+xml" PartName="/ppt/slides/slide61.xml"/>
  <Override ContentType="application/vnd.openxmlformats-officedocument.presentationml.slide+xml" PartName="/ppt/slides/slide62.xml"/>
  <Override ContentType="application/vnd.openxmlformats-officedocument.presentationml.slide+xml" PartName="/ppt/slides/slide63.xml"/>
  <Override ContentType="application/vnd.openxmlformats-officedocument.presentationml.slide+xml" PartName="/ppt/slides/slide64.xml"/>
  <Override ContentType="application/vnd.openxmlformats-officedocument.presentationml.slide+xml" PartName="/ppt/slides/slide65.xml"/>
  <Override ContentType="application/vnd.openxmlformats-officedocument.presentationml.slide+xml" PartName="/ppt/slides/slide66.xml"/>
  <Override ContentType="application/vnd.openxmlformats-officedocument.presentationml.slide+xml" PartName="/ppt/slides/slide67.xml"/>
  <Override ContentType="application/vnd.openxmlformats-officedocument.presentationml.slide+xml" PartName="/ppt/slides/slide68.xml"/>
  <Override ContentType="application/vnd.openxmlformats-officedocument.presentationml.slide+xml" PartName="/ppt/slides/slide69.xml"/>
  <Override ContentType="application/vnd.openxmlformats-officedocument.presentationml.slide+xml" PartName="/ppt/slides/slide70.xml"/>
  <Override ContentType="application/vnd.openxmlformats-officedocument.presentationml.slide+xml" PartName="/ppt/slides/slide71.xml"/>
  <Override ContentType="application/vnd.openxmlformats-officedocument.presentationml.slide+xml" PartName="/ppt/slides/slide72.xml"/>
  <Override ContentType="application/vnd.openxmlformats-officedocument.presentationml.slide+xml" PartName="/ppt/slides/slide73.xml"/>
  <Override ContentType="application/vnd.openxmlformats-officedocument.presentationml.slide+xml" PartName="/ppt/slides/slide74.xml"/>
  <Override ContentType="application/vnd.openxmlformats-officedocument.presentationml.slide+xml" PartName="/ppt/slides/slide75.xml"/>
  <Override ContentType="application/vnd.openxmlformats-officedocument.presentationml.slide+xml" PartName="/ppt/slides/slide76.xml"/>
  <Override ContentType="application/vnd.openxmlformats-officedocument.presentationml.slide+xml" PartName="/ppt/slides/slide77.xml"/>
  <Override ContentType="application/vnd.openxmlformats-officedocument.presentationml.slide+xml" PartName="/ppt/slides/slide78.xml"/>
  <Override ContentType="application/vnd.openxmlformats-officedocument.presentationml.slide+xml" PartName="/ppt/slides/slide79.xml"/>
  <Override ContentType="application/vnd.openxmlformats-officedocument.presentationml.slide+xml" PartName="/ppt/slides/slide80.xml"/>
  <Override ContentType="application/vnd.openxmlformats-officedocument.presentationml.slide+xml" PartName="/ppt/slides/slide81.xml"/>
  <Override ContentType="application/vnd.openxmlformats-officedocument.presentationml.slide+xml" PartName="/ppt/slides/slide82.xml"/>
  <Override ContentType="application/vnd.openxmlformats-officedocument.presentationml.slide+xml" PartName="/ppt/slides/slide83.xml"/>
  <Override ContentType="application/vnd.openxmlformats-officedocument.presentationml.slide+xml" PartName="/ppt/slides/slide84.xml"/>
  <Override ContentType="application/vnd.openxmlformats-officedocument.presentationml.slide+xml" PartName="/ppt/slides/slide85.xml"/>
  <Override ContentType="application/vnd.openxmlformats-officedocument.presentationml.slide+xml" PartName="/ppt/slides/slide86.xml"/>
  <Override ContentType="application/vnd.openxmlformats-officedocument.presentationml.slide+xml" PartName="/ppt/slides/slide87.xml"/>
  <Override ContentType="application/vnd.openxmlformats-officedocument.presentationml.slide+xml" PartName="/ppt/slides/slide88.xml"/>
  <Override ContentType="application/vnd.openxmlformats-officedocument.presentationml.slide+xml" PartName="/ppt/slides/slide89.xml"/>
  <Override ContentType="application/vnd.openxmlformats-officedocument.presentationml.slide+xml" PartName="/ppt/slides/slide90.xml"/>
  <Override ContentType="application/vnd.openxmlformats-officedocument.presentationml.slide+xml" PartName="/ppt/slides/slide91.xml"/>
  <Override ContentType="application/vnd.openxmlformats-officedocument.presentationml.slide+xml" PartName="/ppt/slides/slide92.xml"/>
  <Override ContentType="application/vnd.openxmlformats-officedocument.presentationml.slide+xml" PartName="/ppt/slides/slide93.xml"/>
  <Override ContentType="application/vnd.openxmlformats-officedocument.presentationml.slide+xml" PartName="/ppt/slides/slide94.xml"/>
  <Override ContentType="application/vnd.openxmlformats-officedocument.presentationml.slide+xml" PartName="/ppt/slides/slide95.xml"/>
  <Override ContentType="application/vnd.openxmlformats-officedocument.presentationml.slide+xml" PartName="/ppt/slides/slide96.xml"/>
  <Override ContentType="application/vnd.openxmlformats-officedocument.presentationml.slide+xml" PartName="/ppt/slides/slide97.xml"/>
  <Override ContentType="application/vnd.openxmlformats-officedocument.presentationml.slide+xml" PartName="/ppt/slides/slide98.xml"/>
  <Override ContentType="application/vnd.openxmlformats-officedocument.presentationml.slide+xml" PartName="/ppt/slides/slide99.xml"/>
  <Override ContentType="application/vnd.openxmlformats-officedocument.presentationml.slide+xml" PartName="/ppt/slides/slide100.xml"/>
  <Override ContentType="application/vnd.openxmlformats-officedocument.presentationml.slide+xml" PartName="/ppt/slides/slide101.xml"/>
  <Override ContentType="application/vnd.openxmlformats-officedocument.presentationml.slide+xml" PartName="/ppt/slides/slide102.xml"/>
  <Override ContentType="application/vnd.openxmlformats-officedocument.presentationml.slide+xml" PartName="/ppt/slides/slide103.xml"/>
  <Override ContentType="application/vnd.openxmlformats-officedocument.presentationml.slide+xml" PartName="/ppt/slides/slide104.xml"/>
  <Override ContentType="application/vnd.openxmlformats-officedocument.presentationml.slide+xml" PartName="/ppt/slides/slide105.xml"/>
  <Override ContentType="application/vnd.openxmlformats-officedocument.presentationml.slide+xml" PartName="/ppt/slides/slide106.xml"/>
  <Override ContentType="application/vnd.openxmlformats-officedocument.presentationml.slide+xml" PartName="/ppt/slides/slide107.xml"/>
  <Override ContentType="application/vnd.openxmlformats-officedocument.presentationml.slide+xml" PartName="/ppt/slides/slide108.xml"/>
  <Override ContentType="application/vnd.openxmlformats-officedocument.presentationml.slide+xml" PartName="/ppt/slides/slide109.xml"/>
  <Override ContentType="application/vnd.openxmlformats-officedocument.presentationml.slide+xml" PartName="/ppt/slides/slide110.xml"/>
  <Override ContentType="application/vnd.openxmlformats-officedocument.presentationml.slide+xml" PartName="/ppt/slides/slide111.xml"/>
  <Override ContentType="application/vnd.openxmlformats-officedocument.presentationml.slide+xml" PartName="/ppt/slides/slide112.xml"/>
  <Override ContentType="application/vnd.openxmlformats-officedocument.presentationml.slide+xml" PartName="/ppt/slides/slide113.xml"/>
  <Override ContentType="application/vnd.openxmlformats-officedocument.presentationml.slide+xml" PartName="/ppt/slides/slide114.xml"/>
  <Override ContentType="application/vnd.openxmlformats-officedocument.presentationml.slide+xml" PartName="/ppt/slides/slide115.xml"/>
  <Override ContentType="application/vnd.openxmlformats-officedocument.presentationml.slide+xml" PartName="/ppt/slides/slide116.xml"/>
  <Override ContentType="application/vnd.openxmlformats-officedocument.presentationml.slide+xml" PartName="/ppt/slides/slide117.xml"/>
  <Override ContentType="application/vnd.openxmlformats-officedocument.presentationml.slide+xml" PartName="/ppt/slides/slide118.xml"/>
  <Override ContentType="application/vnd.openxmlformats-officedocument.presentationml.slide+xml" PartName="/ppt/slides/slide119.xml"/>
  <Override ContentType="application/vnd.openxmlformats-officedocument.presentationml.slide+xml" PartName="/ppt/slides/slide120.xml"/>
  <Override ContentType="application/vnd.openxmlformats-officedocument.presentationml.slide+xml" PartName="/ppt/slides/slide121.xml"/>
  <Override ContentType="application/vnd.openxmlformats-officedocument.presentationml.slide+xml" PartName="/ppt/slides/slide122.xml"/>
  <Override ContentType="application/vnd.openxmlformats-officedocument.presentationml.slide+xml" PartName="/ppt/slides/slide123.xml"/>
  <Override ContentType="application/vnd.openxmlformats-officedocument.presentationml.slide+xml" PartName="/ppt/slides/slide124.xml"/>
  <Override ContentType="application/vnd.openxmlformats-officedocument.presentationml.slide+xml" PartName="/ppt/slides/slide125.xml"/>
  <Override ContentType="application/vnd.openxmlformats-officedocument.presentationml.slide+xml" PartName="/ppt/slides/slide126.xml"/>
  <Override ContentType="application/vnd.openxmlformats-officedocument.presentationml.slide+xml" PartName="/ppt/slides/slide127.xml"/>
  <Override ContentType="application/vnd.openxmlformats-officedocument.presentationml.slide+xml" PartName="/ppt/slides/slide128.xml"/>
  <Override ContentType="application/vnd.openxmlformats-officedocument.presentationml.slide+xml" PartName="/ppt/slides/slide129.xml"/>
  <Override ContentType="application/vnd.openxmlformats-officedocument.presentationml.slide+xml" PartName="/ppt/slides/slide130.xml"/>
  <Override ContentType="application/vnd.openxmlformats-officedocument.presentationml.slide+xml" PartName="/ppt/slides/slide131.xml"/>
  <Override ContentType="application/vnd.openxmlformats-officedocument.presentationml.slide+xml" PartName="/ppt/slides/slide132.xml"/>
  <Override ContentType="application/vnd.openxmlformats-officedocument.presentationml.slide+xml" PartName="/ppt/slides/slide133.xml"/>
  <Override ContentType="application/vnd.openxmlformats-officedocument.presentationml.slide+xml" PartName="/ppt/slides/slide134.xml"/>
  <Override ContentType="application/vnd.openxmlformats-officedocument.presentationml.slide+xml" PartName="/ppt/slides/slide135.xml"/>
  <Override ContentType="application/vnd.openxmlformats-officedocument.presentationml.slide+xml" PartName="/ppt/slides/slide136.xml"/>
  <Override ContentType="application/vnd.openxmlformats-officedocument.presentationml.slide+xml" PartName="/ppt/slides/slide137.xml"/>
  <Override ContentType="application/vnd.openxmlformats-officedocument.presentationml.slide+xml" PartName="/ppt/slides/slide138.xml"/>
  <Override ContentType="application/vnd.openxmlformats-officedocument.presentationml.slide+xml" PartName="/ppt/slides/slide139.xml"/>
  <Override ContentType="application/vnd.openxmlformats-officedocument.presentationml.slide+xml" PartName="/ppt/slides/slide140.xml"/>
  <Override ContentType="application/vnd.openxmlformats-officedocument.presentationml.slide+xml" PartName="/ppt/slides/slide141.xml"/>
  <Override ContentType="application/vnd.openxmlformats-officedocument.presentationml.slide+xml" PartName="/ppt/slides/slide142.xml"/>
  <Override ContentType="application/vnd.openxmlformats-officedocument.presentationml.slide+xml" PartName="/ppt/slides/slide143.xml"/>
  <Override ContentType="application/vnd.openxmlformats-officedocument.presentationml.slide+xml" PartName="/ppt/slides/slide144.xml"/>
  <Override ContentType="application/vnd.openxmlformats-officedocument.presentationml.slide+xml" PartName="/ppt/slides/slide145.xml"/>
  <Override ContentType="application/vnd.openxmlformats-officedocument.presentationml.slide+xml" PartName="/ppt/slides/slide146.xml"/>
  <Override ContentType="application/vnd.openxmlformats-officedocument.presentationml.slide+xml" PartName="/ppt/slides/slide147.xml"/>
  <Override ContentType="application/vnd.openxmlformats-officedocument.presentationml.slide+xml" PartName="/ppt/slides/slide148.xml"/>
  <Override ContentType="application/vnd.openxmlformats-officedocument.presentationml.slide+xml" PartName="/ppt/slides/slide149.xml"/>
  <Override ContentType="application/vnd.openxmlformats-officedocument.presentationml.slide+xml" PartName="/ppt/slides/slide150.xml"/>
  <Override ContentType="application/vnd.openxmlformats-officedocument.presentationml.slide+xml" PartName="/ppt/slides/slide151.xml"/>
  <Override ContentType="application/vnd.openxmlformats-officedocument.presentationml.slide+xml" PartName="/ppt/slides/slide152.xml"/>
  <Override ContentType="application/vnd.openxmlformats-officedocument.presentationml.slide+xml" PartName="/ppt/slides/slide153.xml"/>
  <Override ContentType="application/vnd.openxmlformats-officedocument.presentationml.slide+xml" PartName="/ppt/slides/slide154.xml"/>
  <Override ContentType="application/vnd.openxmlformats-officedocument.presentationml.slide+xml" PartName="/ppt/slides/slide155.xml"/>
  <Override ContentType="application/vnd.openxmlformats-officedocument.presentationml.slide+xml" PartName="/ppt/slides/slide156.xml"/>
  <Override ContentType="application/vnd.openxmlformats-officedocument.presentationml.slide+xml" PartName="/ppt/slides/slide157.xml"/>
  <Override ContentType="application/vnd.openxmlformats-officedocument.presentationml.slide+xml" PartName="/ppt/slides/slide158.xml"/>
  <Override ContentType="application/vnd.openxmlformats-officedocument.presentationml.slide+xml" PartName="/ppt/slides/slide159.xml"/>
  <Override ContentType="application/vnd.openxmlformats-officedocument.presentationml.slide+xml" PartName="/ppt/slides/slide160.xml"/>
  <Override ContentType="application/vnd.openxmlformats-officedocument.presentationml.slide+xml" PartName="/ppt/slides/slide161.xml"/>
  <Override ContentType="application/vnd.openxmlformats-officedocument.presentationml.slide+xml" PartName="/ppt/slides/slide162.xml"/>
  <Override ContentType="application/vnd.openxmlformats-officedocument.presentationml.slide+xml" PartName="/ppt/slides/slide163.xml"/>
  <Override ContentType="application/vnd.openxmlformats-officedocument.presentationml.slide+xml" PartName="/ppt/slides/slide164.xml"/>
  <Override ContentType="application/vnd.openxmlformats-officedocument.presentationml.slide+xml" PartName="/ppt/slides/slide165.xml"/>
  <Override ContentType="application/vnd.openxmlformats-officedocument.presentationml.slide+xml" PartName="/ppt/slides/slide166.xml"/>
  <Override ContentType="application/vnd.openxmlformats-officedocument.presentationml.slide+xml" PartName="/ppt/slides/slide167.xml"/>
  <Override ContentType="application/vnd.openxmlformats-officedocument.presentationml.slide+xml" PartName="/ppt/slides/slide168.xml"/>
  <Override ContentType="application/vnd.openxmlformats-officedocument.presentationml.slide+xml" PartName="/ppt/slides/slide169.xml"/>
  <Override ContentType="application/vnd.openxmlformats-officedocument.presentationml.slide+xml" PartName="/ppt/slides/slide170.xml"/>
  <Override ContentType="application/vnd.openxmlformats-officedocument.presentationml.slide+xml" PartName="/ppt/slides/slide171.xml"/>
  <Override ContentType="application/vnd.openxmlformats-officedocument.presentationml.slide+xml" PartName="/ppt/slides/slide172.xml"/>
  <Override ContentType="application/vnd.openxmlformats-officedocument.presentationml.slide+xml" PartName="/ppt/slides/slide173.xml"/>
  <Override ContentType="application/vnd.openxmlformats-officedocument.presentationml.slide+xml" PartName="/ppt/slides/slide174.xml"/>
  <Override ContentType="application/vnd.openxmlformats-officedocument.presentationml.slide+xml" PartName="/ppt/slides/slide175.xml"/>
  <Override ContentType="application/vnd.openxmlformats-officedocument.presentationml.slide+xml" PartName="/ppt/slides/slide176.xml"/>
  <Override ContentType="application/vnd.openxmlformats-officedocument.presentationml.slide+xml" PartName="/ppt/slides/slide177.xml"/>
  <Override ContentType="application/vnd.openxmlformats-officedocument.presentationml.slide+xml" PartName="/ppt/slides/slide178.xml"/>
  <Override ContentType="application/vnd.openxmlformats-officedocument.presentationml.slide+xml" PartName="/ppt/slides/slide179.xml"/>
  <Override ContentType="application/vnd.openxmlformats-officedocument.presentationml.slide+xml" PartName="/ppt/slides/slide180.xml"/>
  <Override ContentType="application/vnd.openxmlformats-officedocument.presentationml.slide+xml" PartName="/ppt/slides/slide181.xml"/>
  <Override ContentType="application/vnd.openxmlformats-officedocument.presentationml.slide+xml" PartName="/ppt/slides/slide182.xml"/>
  <Override ContentType="application/vnd.openxmlformats-officedocument.presentationml.slide+xml" PartName="/ppt/slides/slide183.xml"/>
  <Override ContentType="application/vnd.openxmlformats-officedocument.presentationml.slide+xml" PartName="/ppt/slides/slide184.xml"/>
  <Override ContentType="application/vnd.openxmlformats-officedocument.presentationml.slide+xml" PartName="/ppt/slides/slide185.xml"/>
  <Override ContentType="application/vnd.openxmlformats-officedocument.presentationml.slide+xml" PartName="/ppt/slides/slide186.xml"/>
  <Override ContentType="application/vnd.openxmlformats-officedocument.presentationml.slide+xml" PartName="/ppt/slides/slide187.xml"/>
  <Override ContentType="application/vnd.openxmlformats-officedocument.presentationml.slide+xml" PartName="/ppt/slides/slide188.xml"/>
  <Override ContentType="application/vnd.openxmlformats-officedocument.presentationml.slide+xml" PartName="/ppt/slides/slide189.xml"/>
  <Override ContentType="application/vnd.openxmlformats-officedocument.presentationml.slide+xml" PartName="/ppt/slides/slide190.xml"/>
  <Override ContentType="application/vnd.openxmlformats-officedocument.presentationml.slide+xml" PartName="/ppt/slides/slide191.xml"/>
  <Override ContentType="application/vnd.openxmlformats-officedocument.presentationml.slide+xml" PartName="/ppt/slides/slide192.xml"/>
  <Override ContentType="application/vnd.openxmlformats-officedocument.presentationml.slide+xml" PartName="/ppt/slides/slide193.xml"/>
  <Override ContentType="application/vnd.openxmlformats-officedocument.presentationml.slide+xml" PartName="/ppt/slides/slide194.xml"/>
  <Override ContentType="application/vnd.openxmlformats-officedocument.presentationml.slide+xml" PartName="/ppt/slides/slide195.xml"/>
  <Override ContentType="application/vnd.openxmlformats-officedocument.presentationml.slide+xml" PartName="/ppt/slides/slide196.xml"/>
  <Override ContentType="application/vnd.openxmlformats-officedocument.presentationml.slide+xml" PartName="/ppt/slides/slide197.xml"/>
  <Override ContentType="application/vnd.openxmlformats-officedocument.presentationml.slide+xml" PartName="/ppt/slides/slide198.xml"/>
  <Override ContentType="application/vnd.openxmlformats-officedocument.presentationml.slide+xml" PartName="/ppt/slides/slide199.xml"/>
  <Override ContentType="application/vnd.openxmlformats-officedocument.presentationml.slide+xml" PartName="/ppt/slides/slide200.xml"/>
  <Override ContentType="application/vnd.openxmlformats-officedocument.presentationml.slide+xml" PartName="/ppt/slides/slide201.xml"/>
  <Override ContentType="application/vnd.openxmlformats-officedocument.presentationml.slide+xml" PartName="/ppt/slides/slide202.xml"/>
  <Override ContentType="application/vnd.openxmlformats-officedocument.presentationml.slide+xml" PartName="/ppt/slides/slide203.xml"/>
  <Override ContentType="application/vnd.openxmlformats-officedocument.presentationml.slide+xml" PartName="/ppt/slides/slide204.xml"/>
  <Override ContentType="application/vnd.openxmlformats-officedocument.presentationml.slide+xml" PartName="/ppt/slides/slide205.xml"/>
  <Override ContentType="application/vnd.openxmlformats-officedocument.presentationml.slide+xml" PartName="/ppt/slides/slide206.xml"/>
  <Override ContentType="application/vnd.openxmlformats-officedocument.presentationml.slide+xml" PartName="/ppt/slides/slide207.xml"/>
  <Override ContentType="application/vnd.openxmlformats-officedocument.presentationml.slide+xml" PartName="/ppt/slides/slide208.xml"/>
  <Override ContentType="application/vnd.openxmlformats-officedocument.presentationml.slide+xml" PartName="/ppt/slides/slide209.xml"/>
  <Override ContentType="application/vnd.openxmlformats-officedocument.presentationml.slide+xml" PartName="/ppt/slides/slide210.xml"/>
  <Override ContentType="application/vnd.openxmlformats-officedocument.presentationml.slide+xml" PartName="/ppt/slides/slide211.xml"/>
  <Override ContentType="application/vnd.openxmlformats-officedocument.presentationml.slide+xml" PartName="/ppt/slides/slide212.xml"/>
  <Override ContentType="application/vnd.openxmlformats-officedocument.presentationml.slide+xml" PartName="/ppt/slides/slide213.xml"/>
  <Override ContentType="application/vnd.openxmlformats-officedocument.presentationml.slide+xml" PartName="/ppt/slides/slide214.xml"/>
  <Override ContentType="application/vnd.openxmlformats-officedocument.presentationml.slide+xml" PartName="/ppt/slides/slide215.xml"/>
  <Override ContentType="application/vnd.openxmlformats-officedocument.presentationml.slide+xml" PartName="/ppt/slides/slide216.xml"/>
  <Override ContentType="application/vnd.openxmlformats-officedocument.presentationml.slide+xml" PartName="/ppt/slides/slide217.xml"/>
  <Override ContentType="application/vnd.openxmlformats-officedocument.presentationml.slide+xml" PartName="/ppt/slides/slide218.xml"/>
  <Override ContentType="application/vnd.openxmlformats-officedocument.presentationml.slide+xml" PartName="/ppt/slides/slide219.xml"/>
  <Override ContentType="application/vnd.openxmlformats-officedocument.presentationml.slide+xml" PartName="/ppt/slides/slide220.xml"/>
  <Override ContentType="application/vnd.openxmlformats-officedocument.presentationml.slide+xml" PartName="/ppt/slides/slide221.xml"/>
  <Override ContentType="application/vnd.openxmlformats-officedocument.presentationml.slide+xml" PartName="/ppt/slides/slide222.xml"/>
  <Override ContentType="application/vnd.openxmlformats-officedocument.presentationml.slide+xml" PartName="/ppt/slides/slide223.xml"/>
  <Override ContentType="application/vnd.openxmlformats-officedocument.presentationml.slide+xml" PartName="/ppt/slides/slide224.xml"/>
  <Override ContentType="application/vnd.openxmlformats-officedocument.presentationml.slide+xml" PartName="/ppt/slides/slide225.xml"/>
  <Override ContentType="application/vnd.openxmlformats-officedocument.presentationml.slide+xml" PartName="/ppt/slides/slide226.xml"/>
  <Override ContentType="application/vnd.openxmlformats-officedocument.presentationml.slide+xml" PartName="/ppt/slides/slide227.xml"/>
  <Override ContentType="application/vnd.openxmlformats-officedocument.presentationml.slide+xml" PartName="/ppt/slides/slide228.xml"/>
  <Override ContentType="application/vnd.openxmlformats-officedocument.presentationml.slide+xml" PartName="/ppt/slides/slide229.xml"/>
  <Override ContentType="application/vnd.openxmlformats-officedocument.presentationml.slide+xml" PartName="/ppt/slides/slide230.xml"/>
  <Override ContentType="application/vnd.openxmlformats-officedocument.presentationml.slide+xml" PartName="/ppt/slides/slide231.xml"/>
  <Override ContentType="application/vnd.openxmlformats-officedocument.presentationml.slide+xml" PartName="/ppt/slides/slide232.xml"/>
  <Override ContentType="application/vnd.openxmlformats-officedocument.presentationml.slide+xml" PartName="/ppt/slides/slide233.xml"/>
  <Override ContentType="application/vnd.openxmlformats-officedocument.presentationml.slide+xml" PartName="/ppt/slides/slide234.xml"/>
  <Override ContentType="application/vnd.openxmlformats-officedocument.presentationml.slide+xml" PartName="/ppt/slides/slide235.xml"/>
  <Override ContentType="application/vnd.openxmlformats-officedocument.presentationml.slide+xml" PartName="/ppt/slides/slide236.xml"/>
  <Override ContentType="application/vnd.openxmlformats-officedocument.presentationml.slide+xml" PartName="/ppt/slides/slide237.xml"/>
  <Override ContentType="application/vnd.openxmlformats-officedocument.presentationml.slide+xml" PartName="/ppt/slides/slide238.xml"/>
  <Override ContentType="application/vnd.openxmlformats-officedocument.presentationml.slide+xml" PartName="/ppt/slides/slide239.xml"/>
  <Override ContentType="application/vnd.openxmlformats-officedocument.presentationml.slide+xml" PartName="/ppt/slides/slide240.xml"/>
  <Override ContentType="application/vnd.openxmlformats-officedocument.presentationml.slide+xml" PartName="/ppt/slides/slide241.xml"/>
  <Override ContentType="application/vnd.openxmlformats-officedocument.presentationml.slide+xml" PartName="/ppt/slides/slide242.xml"/>
  <Override ContentType="application/vnd.openxmlformats-officedocument.presentationml.slide+xml" PartName="/ppt/slides/slide243.xml"/>
  <Override ContentType="application/vnd.openxmlformats-officedocument.presentationml.slide+xml" PartName="/ppt/slides/slide244.xml"/>
  <Override ContentType="application/vnd.openxmlformats-officedocument.presentationml.slide+xml" PartName="/ppt/slides/slide245.xml"/>
  <Override ContentType="application/vnd.openxmlformats-officedocument.presentationml.slide+xml" PartName="/ppt/slides/slide246.xml"/>
  <Override ContentType="application/vnd.openxmlformats-officedocument.presentationml.slide+xml" PartName="/ppt/slides/slide247.xml"/>
  <Override ContentType="application/vnd.openxmlformats-officedocument.presentationml.slide+xml" PartName="/ppt/slides/slide248.xml"/>
  <Override ContentType="application/vnd.openxmlformats-officedocument.presentationml.slide+xml" PartName="/ppt/slides/slide249.xml"/>
  <Override ContentType="application/vnd.openxmlformats-officedocument.presentationml.slide+xml" PartName="/ppt/slides/slide250.xml"/>
  <Override ContentType="application/vnd.openxmlformats-officedocument.presentationml.slide+xml" PartName="/ppt/slides/slide251.xml"/>
  <Override ContentType="application/vnd.openxmlformats-officedocument.presentationml.slide+xml" PartName="/ppt/slides/slide252.xml"/>
  <Override ContentType="application/vnd.openxmlformats-officedocument.presentationml.slide+xml" PartName="/ppt/slides/slide253.xml"/>
  <Override ContentType="application/vnd.openxmlformats-officedocument.presentationml.slide+xml" PartName="/ppt/slides/slide254.xml"/>
  <Override ContentType="application/vnd.openxmlformats-officedocument.presentationml.slide+xml" PartName="/ppt/slides/slide255.xml"/>
  <Override ContentType="application/vnd.openxmlformats-officedocument.presentationml.slide+xml" PartName="/ppt/slides/slide256.xml"/>
  <Override ContentType="application/vnd.openxmlformats-officedocument.presentationml.slide+xml" PartName="/ppt/slides/slide257.xml"/>
  <Override ContentType="application/vnd.openxmlformats-officedocument.presentationml.slide+xml" PartName="/ppt/slides/slide258.xml"/>
  <Override ContentType="application/vnd.openxmlformats-officedocument.presentationml.slide+xml" PartName="/ppt/slides/slide259.xml"/>
  <Override ContentType="application/vnd.openxmlformats-officedocument.presentationml.slide+xml" PartName="/ppt/slides/slide260.xml"/>
  <Override ContentType="application/vnd.openxmlformats-officedocument.presentationml.slide+xml" PartName="/ppt/slides/slide261.xml"/>
  <Override ContentType="application/vnd.openxmlformats-officedocument.presentationml.slide+xml" PartName="/ppt/slides/slide262.xml"/>
  <Override ContentType="application/vnd.openxmlformats-officedocument.presentationml.slide+xml" PartName="/ppt/slides/slide263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drawingml.diagramData+xml" PartName="/ppt/diagrams/data1.xml"/>
  <Override ContentType="application/vnd.openxmlformats-officedocument.drawingml.diagramLayout+xml" PartName="/ppt/diagrams/layout1.xml"/>
  <Override ContentType="application/vnd.openxmlformats-officedocument.drawingml.diagramStyle+xml" PartName="/ppt/diagrams/quickStyle1.xml"/>
  <Override ContentType="application/vnd.openxmlformats-officedocument.drawingml.diagramColors+xml" PartName="/ppt/diagrams/colors1.xml"/>
  <Override ContentType="application/vnd.ms-office.drawingml.diagramDrawing+xml" PartName="/ppt/diagrams/drawing1.xml"/>
  <Override ContentType="application/vnd.openxmlformats-officedocument.drawingml.diagramData+xml" PartName="/ppt/diagrams/data2.xml"/>
  <Override ContentType="application/vnd.openxmlformats-officedocument.drawingml.diagramLayout+xml" PartName="/ppt/diagrams/layout2.xml"/>
  <Override ContentType="application/vnd.openxmlformats-officedocument.drawingml.diagramStyle+xml" PartName="/ppt/diagrams/quickStyle2.xml"/>
  <Override ContentType="application/vnd.openxmlformats-officedocument.drawingml.diagramColors+xml" PartName="/ppt/diagrams/colors2.xml"/>
  <Override ContentType="application/vnd.ms-office.drawingml.diagramDrawing+xml" PartName="/ppt/diagrams/drawing2.xml"/>
  <Override ContentType="application/vnd.openxmlformats-officedocument.drawingml.diagramData+xml" PartName="/ppt/diagrams/data3.xml"/>
  <Override ContentType="application/vnd.openxmlformats-officedocument.drawingml.diagramLayout+xml" PartName="/ppt/diagrams/layout3.xml"/>
  <Override ContentType="application/vnd.openxmlformats-officedocument.drawingml.diagramStyle+xml" PartName="/ppt/diagrams/quickStyle3.xml"/>
  <Override ContentType="application/vnd.openxmlformats-officedocument.drawingml.diagramColors+xml" PartName="/ppt/diagrams/colors3.xml"/>
  <Override ContentType="application/vnd.ms-office.drawingml.diagramDrawing+xml" PartName="/ppt/diagrams/drawing3.xml"/>
  <Override ContentType="application/vnd.openxmlformats-officedocument.presentationml.notesSlide+xml" PartName="/ppt/notesSlides/notesSlide1.xml"/>
  <Override ContentType="application/vnd.openxmlformats-officedocument.drawingml.diagramData+xml" PartName="/ppt/diagrams/data4.xml"/>
  <Override ContentType="application/vnd.openxmlformats-officedocument.drawingml.diagramLayout+xml" PartName="/ppt/diagrams/layout4.xml"/>
  <Override ContentType="application/vnd.openxmlformats-officedocument.drawingml.diagramStyle+xml" PartName="/ppt/diagrams/quickStyle4.xml"/>
  <Override ContentType="application/vnd.openxmlformats-officedocument.drawingml.diagramColors+xml" PartName="/ppt/diagrams/colors4.xml"/>
  <Override ContentType="application/vnd.ms-office.drawingml.diagramDrawing+xml" PartName="/ppt/diagrams/drawing4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5"/>
  </p:notesMasterIdLst>
  <p:sldIdLst>
    <p:sldId id="291" r:id="rId2"/>
    <p:sldId id="308" r:id="rId3"/>
    <p:sldId id="307" r:id="rId4"/>
    <p:sldId id="309" r:id="rId5"/>
    <p:sldId id="292" r:id="rId6"/>
    <p:sldId id="297" r:id="rId7"/>
    <p:sldId id="298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93" r:id="rId17"/>
    <p:sldId id="294" r:id="rId18"/>
    <p:sldId id="296" r:id="rId19"/>
    <p:sldId id="299" r:id="rId20"/>
    <p:sldId id="300" r:id="rId21"/>
    <p:sldId id="301" r:id="rId22"/>
    <p:sldId id="302" r:id="rId23"/>
    <p:sldId id="303" r:id="rId24"/>
    <p:sldId id="304" r:id="rId25"/>
    <p:sldId id="305" r:id="rId26"/>
    <p:sldId id="306" r:id="rId27"/>
    <p:sldId id="310" r:id="rId28"/>
    <p:sldId id="311" r:id="rId29"/>
    <p:sldId id="312" r:id="rId30"/>
    <p:sldId id="313" r:id="rId31"/>
    <p:sldId id="314" r:id="rId32"/>
    <p:sldId id="315" r:id="rId33"/>
    <p:sldId id="316" r:id="rId34"/>
    <p:sldId id="339" r:id="rId35"/>
    <p:sldId id="317" r:id="rId36"/>
    <p:sldId id="318" r:id="rId37"/>
    <p:sldId id="319" r:id="rId38"/>
    <p:sldId id="320" r:id="rId39"/>
    <p:sldId id="321" r:id="rId40"/>
    <p:sldId id="322" r:id="rId41"/>
    <p:sldId id="323" r:id="rId42"/>
    <p:sldId id="325" r:id="rId43"/>
    <p:sldId id="324" r:id="rId44"/>
    <p:sldId id="326" r:id="rId45"/>
    <p:sldId id="327" r:id="rId46"/>
    <p:sldId id="328" r:id="rId47"/>
    <p:sldId id="329" r:id="rId48"/>
    <p:sldId id="330" r:id="rId49"/>
    <p:sldId id="331" r:id="rId50"/>
    <p:sldId id="332" r:id="rId51"/>
    <p:sldId id="333" r:id="rId52"/>
    <p:sldId id="334" r:id="rId53"/>
    <p:sldId id="335" r:id="rId54"/>
    <p:sldId id="336" r:id="rId55"/>
    <p:sldId id="337" r:id="rId56"/>
    <p:sldId id="338" r:id="rId57"/>
    <p:sldId id="265" r:id="rId58"/>
    <p:sldId id="266" r:id="rId59"/>
    <p:sldId id="344" r:id="rId60"/>
    <p:sldId id="340" r:id="rId61"/>
    <p:sldId id="341" r:id="rId62"/>
    <p:sldId id="342" r:id="rId63"/>
    <p:sldId id="343" r:id="rId64"/>
    <p:sldId id="345" r:id="rId65"/>
    <p:sldId id="346" r:id="rId66"/>
    <p:sldId id="347" r:id="rId67"/>
    <p:sldId id="348" r:id="rId68"/>
    <p:sldId id="349" r:id="rId69"/>
    <p:sldId id="350" r:id="rId70"/>
    <p:sldId id="351" r:id="rId71"/>
    <p:sldId id="352" r:id="rId72"/>
    <p:sldId id="353" r:id="rId73"/>
    <p:sldId id="267" r:id="rId74"/>
    <p:sldId id="355" r:id="rId75"/>
    <p:sldId id="356" r:id="rId76"/>
    <p:sldId id="357" r:id="rId77"/>
    <p:sldId id="354" r:id="rId78"/>
    <p:sldId id="358" r:id="rId79"/>
    <p:sldId id="361" r:id="rId80"/>
    <p:sldId id="359" r:id="rId81"/>
    <p:sldId id="360" r:id="rId82"/>
    <p:sldId id="408" r:id="rId83"/>
    <p:sldId id="362" r:id="rId84"/>
    <p:sldId id="366" r:id="rId85"/>
    <p:sldId id="407" r:id="rId86"/>
    <p:sldId id="365" r:id="rId87"/>
    <p:sldId id="367" r:id="rId88"/>
    <p:sldId id="368" r:id="rId89"/>
    <p:sldId id="369" r:id="rId90"/>
    <p:sldId id="370" r:id="rId91"/>
    <p:sldId id="371" r:id="rId92"/>
    <p:sldId id="372" r:id="rId93"/>
    <p:sldId id="373" r:id="rId94"/>
    <p:sldId id="374" r:id="rId95"/>
    <p:sldId id="375" r:id="rId96"/>
    <p:sldId id="376" r:id="rId97"/>
    <p:sldId id="390" r:id="rId98"/>
    <p:sldId id="394" r:id="rId99"/>
    <p:sldId id="391" r:id="rId100"/>
    <p:sldId id="377" r:id="rId101"/>
    <p:sldId id="382" r:id="rId102"/>
    <p:sldId id="383" r:id="rId103"/>
    <p:sldId id="384" r:id="rId104"/>
    <p:sldId id="380" r:id="rId105"/>
    <p:sldId id="378" r:id="rId106"/>
    <p:sldId id="379" r:id="rId107"/>
    <p:sldId id="381" r:id="rId108"/>
    <p:sldId id="385" r:id="rId109"/>
    <p:sldId id="406" r:id="rId110"/>
    <p:sldId id="386" r:id="rId111"/>
    <p:sldId id="395" r:id="rId112"/>
    <p:sldId id="387" r:id="rId113"/>
    <p:sldId id="388" r:id="rId114"/>
    <p:sldId id="399" r:id="rId115"/>
    <p:sldId id="401" r:id="rId116"/>
    <p:sldId id="409" r:id="rId117"/>
    <p:sldId id="400" r:id="rId118"/>
    <p:sldId id="389" r:id="rId119"/>
    <p:sldId id="405" r:id="rId120"/>
    <p:sldId id="397" r:id="rId121"/>
    <p:sldId id="392" r:id="rId122"/>
    <p:sldId id="393" r:id="rId123"/>
    <p:sldId id="396" r:id="rId124"/>
    <p:sldId id="398" r:id="rId125"/>
    <p:sldId id="402" r:id="rId126"/>
    <p:sldId id="403" r:id="rId127"/>
    <p:sldId id="404" r:id="rId128"/>
    <p:sldId id="412" r:id="rId129"/>
    <p:sldId id="413" r:id="rId130"/>
    <p:sldId id="410" r:id="rId131"/>
    <p:sldId id="438" r:id="rId132"/>
    <p:sldId id="439" r:id="rId133"/>
    <p:sldId id="443" r:id="rId134"/>
    <p:sldId id="444" r:id="rId135"/>
    <p:sldId id="440" r:id="rId136"/>
    <p:sldId id="441" r:id="rId137"/>
    <p:sldId id="442" r:id="rId138"/>
    <p:sldId id="411" r:id="rId139"/>
    <p:sldId id="414" r:id="rId140"/>
    <p:sldId id="415" r:id="rId141"/>
    <p:sldId id="416" r:id="rId142"/>
    <p:sldId id="417" r:id="rId143"/>
    <p:sldId id="418" r:id="rId144"/>
    <p:sldId id="423" r:id="rId145"/>
    <p:sldId id="445" r:id="rId146"/>
    <p:sldId id="449" r:id="rId147"/>
    <p:sldId id="446" r:id="rId148"/>
    <p:sldId id="447" r:id="rId149"/>
    <p:sldId id="448" r:id="rId150"/>
    <p:sldId id="419" r:id="rId151"/>
    <p:sldId id="420" r:id="rId152"/>
    <p:sldId id="425" r:id="rId153"/>
    <p:sldId id="421" r:id="rId154"/>
    <p:sldId id="422" r:id="rId155"/>
    <p:sldId id="424" r:id="rId156"/>
    <p:sldId id="426" r:id="rId157"/>
    <p:sldId id="431" r:id="rId158"/>
    <p:sldId id="452" r:id="rId159"/>
    <p:sldId id="428" r:id="rId160"/>
    <p:sldId id="429" r:id="rId161"/>
    <p:sldId id="430" r:id="rId162"/>
    <p:sldId id="427" r:id="rId163"/>
    <p:sldId id="432" r:id="rId164"/>
    <p:sldId id="433" r:id="rId165"/>
    <p:sldId id="435" r:id="rId166"/>
    <p:sldId id="436" r:id="rId167"/>
    <p:sldId id="434" r:id="rId168"/>
    <p:sldId id="437" r:id="rId169"/>
    <p:sldId id="450" r:id="rId170"/>
    <p:sldId id="451" r:id="rId171"/>
    <p:sldId id="453" r:id="rId172"/>
    <p:sldId id="454" r:id="rId173"/>
    <p:sldId id="455" r:id="rId174"/>
    <p:sldId id="456" r:id="rId175"/>
    <p:sldId id="457" r:id="rId176"/>
    <p:sldId id="458" r:id="rId177"/>
    <p:sldId id="459" r:id="rId178"/>
    <p:sldId id="460" r:id="rId179"/>
    <p:sldId id="461" r:id="rId180"/>
    <p:sldId id="462" r:id="rId181"/>
    <p:sldId id="463" r:id="rId182"/>
    <p:sldId id="464" r:id="rId183"/>
    <p:sldId id="465" r:id="rId184"/>
    <p:sldId id="466" r:id="rId185"/>
    <p:sldId id="467" r:id="rId186"/>
    <p:sldId id="469" r:id="rId187"/>
    <p:sldId id="470" r:id="rId188"/>
    <p:sldId id="471" r:id="rId189"/>
    <p:sldId id="472" r:id="rId190"/>
    <p:sldId id="473" r:id="rId191"/>
    <p:sldId id="474" r:id="rId192"/>
    <p:sldId id="475" r:id="rId193"/>
    <p:sldId id="273" r:id="rId194"/>
    <p:sldId id="525" r:id="rId195"/>
    <p:sldId id="492" r:id="rId196"/>
    <p:sldId id="491" r:id="rId197"/>
    <p:sldId id="489" r:id="rId198"/>
    <p:sldId id="485" r:id="rId199"/>
    <p:sldId id="526" r:id="rId200"/>
    <p:sldId id="270" r:id="rId201"/>
    <p:sldId id="476" r:id="rId202"/>
    <p:sldId id="478" r:id="rId203"/>
    <p:sldId id="484" r:id="rId204"/>
    <p:sldId id="479" r:id="rId205"/>
    <p:sldId id="477" r:id="rId206"/>
    <p:sldId id="505" r:id="rId207"/>
    <p:sldId id="481" r:id="rId208"/>
    <p:sldId id="482" r:id="rId209"/>
    <p:sldId id="480" r:id="rId210"/>
    <p:sldId id="483" r:id="rId211"/>
    <p:sldId id="486" r:id="rId212"/>
    <p:sldId id="501" r:id="rId213"/>
    <p:sldId id="487" r:id="rId214"/>
    <p:sldId id="488" r:id="rId215"/>
    <p:sldId id="490" r:id="rId216"/>
    <p:sldId id="493" r:id="rId217"/>
    <p:sldId id="494" r:id="rId218"/>
    <p:sldId id="495" r:id="rId219"/>
    <p:sldId id="496" r:id="rId220"/>
    <p:sldId id="499" r:id="rId221"/>
    <p:sldId id="502" r:id="rId222"/>
    <p:sldId id="497" r:id="rId223"/>
    <p:sldId id="498" r:id="rId224"/>
    <p:sldId id="500" r:id="rId225"/>
    <p:sldId id="503" r:id="rId226"/>
    <p:sldId id="504" r:id="rId227"/>
    <p:sldId id="271" r:id="rId228"/>
    <p:sldId id="506" r:id="rId229"/>
    <p:sldId id="516" r:id="rId230"/>
    <p:sldId id="517" r:id="rId231"/>
    <p:sldId id="518" r:id="rId232"/>
    <p:sldId id="507" r:id="rId233"/>
    <p:sldId id="508" r:id="rId234"/>
    <p:sldId id="509" r:id="rId235"/>
    <p:sldId id="510" r:id="rId236"/>
    <p:sldId id="511" r:id="rId237"/>
    <p:sldId id="512" r:id="rId238"/>
    <p:sldId id="513" r:id="rId239"/>
    <p:sldId id="514" r:id="rId240"/>
    <p:sldId id="515" r:id="rId241"/>
    <p:sldId id="520" r:id="rId242"/>
    <p:sldId id="519" r:id="rId243"/>
    <p:sldId id="522" r:id="rId244"/>
    <p:sldId id="521" r:id="rId245"/>
    <p:sldId id="523" r:id="rId246"/>
    <p:sldId id="524" r:id="rId247"/>
    <p:sldId id="527" r:id="rId248"/>
    <p:sldId id="528" r:id="rId249"/>
    <p:sldId id="529" r:id="rId250"/>
    <p:sldId id="277" r:id="rId251"/>
    <p:sldId id="278" r:id="rId252"/>
    <p:sldId id="279" r:id="rId253"/>
    <p:sldId id="280" r:id="rId254"/>
    <p:sldId id="281" r:id="rId255"/>
    <p:sldId id="282" r:id="rId256"/>
    <p:sldId id="283" r:id="rId257"/>
    <p:sldId id="284" r:id="rId258"/>
    <p:sldId id="285" r:id="rId259"/>
    <p:sldId id="286" r:id="rId260"/>
    <p:sldId id="287" r:id="rId261"/>
    <p:sldId id="288" r:id="rId262"/>
    <p:sldId id="289" r:id="rId263"/>
    <p:sldId id="290" r:id="rId26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336AF704-41DB-42AD-A5F7-53B3FF1C4F92}">
          <p14:sldIdLst>
            <p14:sldId id="291"/>
            <p14:sldId id="308"/>
            <p14:sldId id="307"/>
            <p14:sldId id="309"/>
            <p14:sldId id="292"/>
            <p14:sldId id="297"/>
            <p14:sldId id="298"/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  <p14:sldId id="293"/>
            <p14:sldId id="294"/>
            <p14:sldId id="296"/>
            <p14:sldId id="299"/>
            <p14:sldId id="300"/>
            <p14:sldId id="301"/>
            <p14:sldId id="302"/>
            <p14:sldId id="303"/>
            <p14:sldId id="304"/>
            <p14:sldId id="305"/>
            <p14:sldId id="306"/>
            <p14:sldId id="310"/>
            <p14:sldId id="311"/>
            <p14:sldId id="312"/>
            <p14:sldId id="313"/>
            <p14:sldId id="314"/>
            <p14:sldId id="315"/>
            <p14:sldId id="316"/>
            <p14:sldId id="339"/>
            <p14:sldId id="317"/>
            <p14:sldId id="318"/>
            <p14:sldId id="319"/>
            <p14:sldId id="320"/>
            <p14:sldId id="321"/>
            <p14:sldId id="322"/>
            <p14:sldId id="323"/>
            <p14:sldId id="325"/>
            <p14:sldId id="324"/>
            <p14:sldId id="326"/>
            <p14:sldId id="327"/>
            <p14:sldId id="328"/>
            <p14:sldId id="329"/>
            <p14:sldId id="330"/>
            <p14:sldId id="331"/>
            <p14:sldId id="332"/>
            <p14:sldId id="333"/>
            <p14:sldId id="334"/>
            <p14:sldId id="335"/>
            <p14:sldId id="336"/>
            <p14:sldId id="337"/>
            <p14:sldId id="338"/>
            <p14:sldId id="265"/>
            <p14:sldId id="266"/>
            <p14:sldId id="344"/>
            <p14:sldId id="340"/>
            <p14:sldId id="341"/>
            <p14:sldId id="342"/>
            <p14:sldId id="343"/>
            <p14:sldId id="345"/>
            <p14:sldId id="346"/>
            <p14:sldId id="347"/>
            <p14:sldId id="348"/>
            <p14:sldId id="349"/>
            <p14:sldId id="350"/>
            <p14:sldId id="351"/>
            <p14:sldId id="352"/>
            <p14:sldId id="353"/>
            <p14:sldId id="267"/>
            <p14:sldId id="355"/>
            <p14:sldId id="356"/>
            <p14:sldId id="357"/>
            <p14:sldId id="354"/>
            <p14:sldId id="358"/>
            <p14:sldId id="361"/>
            <p14:sldId id="359"/>
            <p14:sldId id="360"/>
            <p14:sldId id="408"/>
            <p14:sldId id="362"/>
            <p14:sldId id="366"/>
            <p14:sldId id="407"/>
            <p14:sldId id="365"/>
            <p14:sldId id="367"/>
            <p14:sldId id="368"/>
            <p14:sldId id="369"/>
            <p14:sldId id="370"/>
            <p14:sldId id="371"/>
            <p14:sldId id="372"/>
            <p14:sldId id="373"/>
            <p14:sldId id="374"/>
            <p14:sldId id="375"/>
            <p14:sldId id="376"/>
            <p14:sldId id="390"/>
            <p14:sldId id="394"/>
            <p14:sldId id="391"/>
            <p14:sldId id="377"/>
            <p14:sldId id="382"/>
            <p14:sldId id="383"/>
            <p14:sldId id="384"/>
            <p14:sldId id="380"/>
            <p14:sldId id="378"/>
            <p14:sldId id="379"/>
            <p14:sldId id="381"/>
            <p14:sldId id="385"/>
            <p14:sldId id="406"/>
            <p14:sldId id="386"/>
            <p14:sldId id="395"/>
            <p14:sldId id="387"/>
            <p14:sldId id="388"/>
            <p14:sldId id="399"/>
            <p14:sldId id="401"/>
            <p14:sldId id="409"/>
            <p14:sldId id="400"/>
            <p14:sldId id="389"/>
            <p14:sldId id="405"/>
            <p14:sldId id="397"/>
            <p14:sldId id="392"/>
            <p14:sldId id="393"/>
            <p14:sldId id="396"/>
            <p14:sldId id="398"/>
            <p14:sldId id="402"/>
            <p14:sldId id="403"/>
            <p14:sldId id="404"/>
            <p14:sldId id="412"/>
            <p14:sldId id="413"/>
            <p14:sldId id="410"/>
            <p14:sldId id="438"/>
            <p14:sldId id="439"/>
            <p14:sldId id="443"/>
            <p14:sldId id="444"/>
            <p14:sldId id="440"/>
            <p14:sldId id="441"/>
            <p14:sldId id="442"/>
            <p14:sldId id="411"/>
            <p14:sldId id="414"/>
            <p14:sldId id="415"/>
            <p14:sldId id="416"/>
            <p14:sldId id="417"/>
            <p14:sldId id="418"/>
            <p14:sldId id="423"/>
            <p14:sldId id="445"/>
            <p14:sldId id="449"/>
            <p14:sldId id="446"/>
            <p14:sldId id="447"/>
            <p14:sldId id="448"/>
            <p14:sldId id="419"/>
            <p14:sldId id="420"/>
            <p14:sldId id="425"/>
            <p14:sldId id="421"/>
            <p14:sldId id="422"/>
            <p14:sldId id="424"/>
            <p14:sldId id="426"/>
            <p14:sldId id="431"/>
            <p14:sldId id="452"/>
            <p14:sldId id="428"/>
            <p14:sldId id="429"/>
            <p14:sldId id="430"/>
            <p14:sldId id="427"/>
            <p14:sldId id="432"/>
            <p14:sldId id="433"/>
            <p14:sldId id="435"/>
            <p14:sldId id="436"/>
            <p14:sldId id="434"/>
            <p14:sldId id="437"/>
            <p14:sldId id="450"/>
            <p14:sldId id="451"/>
            <p14:sldId id="453"/>
            <p14:sldId id="454"/>
            <p14:sldId id="455"/>
            <p14:sldId id="456"/>
            <p14:sldId id="457"/>
            <p14:sldId id="458"/>
            <p14:sldId id="459"/>
            <p14:sldId id="460"/>
            <p14:sldId id="461"/>
            <p14:sldId id="462"/>
            <p14:sldId id="463"/>
            <p14:sldId id="464"/>
            <p14:sldId id="465"/>
            <p14:sldId id="466"/>
            <p14:sldId id="467"/>
            <p14:sldId id="469"/>
            <p14:sldId id="470"/>
            <p14:sldId id="471"/>
            <p14:sldId id="472"/>
            <p14:sldId id="473"/>
            <p14:sldId id="474"/>
            <p14:sldId id="475"/>
            <p14:sldId id="273"/>
            <p14:sldId id="525"/>
            <p14:sldId id="492"/>
            <p14:sldId id="491"/>
            <p14:sldId id="489"/>
            <p14:sldId id="485"/>
            <p14:sldId id="526"/>
            <p14:sldId id="270"/>
            <p14:sldId id="476"/>
            <p14:sldId id="478"/>
            <p14:sldId id="484"/>
            <p14:sldId id="479"/>
            <p14:sldId id="477"/>
            <p14:sldId id="505"/>
            <p14:sldId id="481"/>
            <p14:sldId id="482"/>
            <p14:sldId id="480"/>
            <p14:sldId id="483"/>
            <p14:sldId id="486"/>
            <p14:sldId id="501"/>
            <p14:sldId id="487"/>
            <p14:sldId id="488"/>
            <p14:sldId id="490"/>
            <p14:sldId id="493"/>
            <p14:sldId id="494"/>
            <p14:sldId id="495"/>
            <p14:sldId id="496"/>
            <p14:sldId id="499"/>
            <p14:sldId id="502"/>
            <p14:sldId id="497"/>
            <p14:sldId id="498"/>
            <p14:sldId id="500"/>
            <p14:sldId id="503"/>
            <p14:sldId id="504"/>
            <p14:sldId id="271"/>
            <p14:sldId id="506"/>
            <p14:sldId id="516"/>
            <p14:sldId id="517"/>
            <p14:sldId id="518"/>
            <p14:sldId id="507"/>
            <p14:sldId id="508"/>
            <p14:sldId id="509"/>
            <p14:sldId id="510"/>
            <p14:sldId id="511"/>
            <p14:sldId id="512"/>
            <p14:sldId id="513"/>
            <p14:sldId id="514"/>
            <p14:sldId id="515"/>
            <p14:sldId id="520"/>
            <p14:sldId id="519"/>
            <p14:sldId id="522"/>
            <p14:sldId id="521"/>
            <p14:sldId id="523"/>
            <p14:sldId id="524"/>
            <p14:sldId id="527"/>
            <p14:sldId id="528"/>
            <p14:sldId id="529"/>
            <p14:sldId id="277"/>
            <p14:sldId id="278"/>
            <p14:sldId id="279"/>
            <p14:sldId id="280"/>
            <p14:sldId id="281"/>
            <p14:sldId id="282"/>
            <p14:sldId id="283"/>
            <p14:sldId id="284"/>
            <p14:sldId id="285"/>
            <p14:sldId id="286"/>
            <p14:sldId id="287"/>
            <p14:sldId id="288"/>
            <p14:sldId id="289"/>
            <p14:sldId id="290"/>
          </p14:sldIdLst>
        </p14:section>
        <p14:section name="Раздел без заголовка" id="{83764969-F55E-4107-99C4-C896C10FECA2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9" autoAdjust="0"/>
    <p:restoredTop sz="94660"/>
  </p:normalViewPr>
  <p:slideViewPr>
    <p:cSldViewPr snapToGrid="0">
      <p:cViewPr varScale="1">
        <p:scale>
          <a:sx n="81" d="100"/>
          <a:sy n="81" d="100"/>
        </p:scale>
        <p:origin x="725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63" Type="http://schemas.openxmlformats.org/officeDocument/2006/relationships/slide" Target="slides/slide62.xml"/><Relationship Id="rId159" Type="http://schemas.openxmlformats.org/officeDocument/2006/relationships/slide" Target="slides/slide158.xml"/><Relationship Id="rId170" Type="http://schemas.openxmlformats.org/officeDocument/2006/relationships/slide" Target="slides/slide169.xml"/><Relationship Id="rId226" Type="http://schemas.openxmlformats.org/officeDocument/2006/relationships/slide" Target="slides/slide225.xml"/><Relationship Id="rId268" Type="http://schemas.openxmlformats.org/officeDocument/2006/relationships/theme" Target="theme/theme1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53" Type="http://schemas.openxmlformats.org/officeDocument/2006/relationships/slide" Target="slides/slide52.xml"/><Relationship Id="rId74" Type="http://schemas.openxmlformats.org/officeDocument/2006/relationships/slide" Target="slides/slide73.xml"/><Relationship Id="rId128" Type="http://schemas.openxmlformats.org/officeDocument/2006/relationships/slide" Target="slides/slide127.xml"/><Relationship Id="rId149" Type="http://schemas.openxmlformats.org/officeDocument/2006/relationships/slide" Target="slides/slide148.xml"/><Relationship Id="rId5" Type="http://schemas.openxmlformats.org/officeDocument/2006/relationships/slide" Target="slides/slide4.xml"/><Relationship Id="rId95" Type="http://schemas.openxmlformats.org/officeDocument/2006/relationships/slide" Target="slides/slide94.xml"/><Relationship Id="rId160" Type="http://schemas.openxmlformats.org/officeDocument/2006/relationships/slide" Target="slides/slide159.xml"/><Relationship Id="rId181" Type="http://schemas.openxmlformats.org/officeDocument/2006/relationships/slide" Target="slides/slide180.xml"/><Relationship Id="rId216" Type="http://schemas.openxmlformats.org/officeDocument/2006/relationships/slide" Target="slides/slide215.xml"/><Relationship Id="rId237" Type="http://schemas.openxmlformats.org/officeDocument/2006/relationships/slide" Target="slides/slide236.xml"/><Relationship Id="rId258" Type="http://schemas.openxmlformats.org/officeDocument/2006/relationships/slide" Target="slides/slide257.xml"/><Relationship Id="rId22" Type="http://schemas.openxmlformats.org/officeDocument/2006/relationships/slide" Target="slides/slide21.xml"/><Relationship Id="rId43" Type="http://schemas.openxmlformats.org/officeDocument/2006/relationships/slide" Target="slides/slide42.xml"/><Relationship Id="rId64" Type="http://schemas.openxmlformats.org/officeDocument/2006/relationships/slide" Target="slides/slide63.xml"/><Relationship Id="rId118" Type="http://schemas.openxmlformats.org/officeDocument/2006/relationships/slide" Target="slides/slide117.xml"/><Relationship Id="rId139" Type="http://schemas.openxmlformats.org/officeDocument/2006/relationships/slide" Target="slides/slide138.xml"/><Relationship Id="rId85" Type="http://schemas.openxmlformats.org/officeDocument/2006/relationships/slide" Target="slides/slide84.xml"/><Relationship Id="rId150" Type="http://schemas.openxmlformats.org/officeDocument/2006/relationships/slide" Target="slides/slide149.xml"/><Relationship Id="rId171" Type="http://schemas.openxmlformats.org/officeDocument/2006/relationships/slide" Target="slides/slide170.xml"/><Relationship Id="rId192" Type="http://schemas.openxmlformats.org/officeDocument/2006/relationships/slide" Target="slides/slide191.xml"/><Relationship Id="rId206" Type="http://schemas.openxmlformats.org/officeDocument/2006/relationships/slide" Target="slides/slide205.xml"/><Relationship Id="rId227" Type="http://schemas.openxmlformats.org/officeDocument/2006/relationships/slide" Target="slides/slide226.xml"/><Relationship Id="rId248" Type="http://schemas.openxmlformats.org/officeDocument/2006/relationships/slide" Target="slides/slide247.xml"/><Relationship Id="rId269" Type="http://schemas.openxmlformats.org/officeDocument/2006/relationships/tableStyles" Target="tableStyles.xml"/><Relationship Id="rId12" Type="http://schemas.openxmlformats.org/officeDocument/2006/relationships/slide" Target="slides/slide11.xml"/><Relationship Id="rId33" Type="http://schemas.openxmlformats.org/officeDocument/2006/relationships/slide" Target="slides/slide32.xml"/><Relationship Id="rId108" Type="http://schemas.openxmlformats.org/officeDocument/2006/relationships/slide" Target="slides/slide107.xml"/><Relationship Id="rId129" Type="http://schemas.openxmlformats.org/officeDocument/2006/relationships/slide" Target="slides/slide128.xml"/><Relationship Id="rId54" Type="http://schemas.openxmlformats.org/officeDocument/2006/relationships/slide" Target="slides/slide53.xml"/><Relationship Id="rId75" Type="http://schemas.openxmlformats.org/officeDocument/2006/relationships/slide" Target="slides/slide74.xml"/><Relationship Id="rId96" Type="http://schemas.openxmlformats.org/officeDocument/2006/relationships/slide" Target="slides/slide95.xml"/><Relationship Id="rId140" Type="http://schemas.openxmlformats.org/officeDocument/2006/relationships/slide" Target="slides/slide139.xml"/><Relationship Id="rId161" Type="http://schemas.openxmlformats.org/officeDocument/2006/relationships/slide" Target="slides/slide160.xml"/><Relationship Id="rId182" Type="http://schemas.openxmlformats.org/officeDocument/2006/relationships/slide" Target="slides/slide181.xml"/><Relationship Id="rId217" Type="http://schemas.openxmlformats.org/officeDocument/2006/relationships/slide" Target="slides/slide216.xml"/><Relationship Id="rId6" Type="http://schemas.openxmlformats.org/officeDocument/2006/relationships/slide" Target="slides/slide5.xml"/><Relationship Id="rId238" Type="http://schemas.openxmlformats.org/officeDocument/2006/relationships/slide" Target="slides/slide237.xml"/><Relationship Id="rId259" Type="http://schemas.openxmlformats.org/officeDocument/2006/relationships/slide" Target="slides/slide258.xml"/><Relationship Id="rId23" Type="http://schemas.openxmlformats.org/officeDocument/2006/relationships/slide" Target="slides/slide22.xml"/><Relationship Id="rId119" Type="http://schemas.openxmlformats.org/officeDocument/2006/relationships/slide" Target="slides/slide118.xml"/><Relationship Id="rId44" Type="http://schemas.openxmlformats.org/officeDocument/2006/relationships/slide" Target="slides/slide43.xml"/><Relationship Id="rId65" Type="http://schemas.openxmlformats.org/officeDocument/2006/relationships/slide" Target="slides/slide64.xml"/><Relationship Id="rId86" Type="http://schemas.openxmlformats.org/officeDocument/2006/relationships/slide" Target="slides/slide85.xml"/><Relationship Id="rId130" Type="http://schemas.openxmlformats.org/officeDocument/2006/relationships/slide" Target="slides/slide129.xml"/><Relationship Id="rId151" Type="http://schemas.openxmlformats.org/officeDocument/2006/relationships/slide" Target="slides/slide150.xml"/><Relationship Id="rId172" Type="http://schemas.openxmlformats.org/officeDocument/2006/relationships/slide" Target="slides/slide171.xml"/><Relationship Id="rId193" Type="http://schemas.openxmlformats.org/officeDocument/2006/relationships/slide" Target="slides/slide192.xml"/><Relationship Id="rId207" Type="http://schemas.openxmlformats.org/officeDocument/2006/relationships/slide" Target="slides/slide206.xml"/><Relationship Id="rId228" Type="http://schemas.openxmlformats.org/officeDocument/2006/relationships/slide" Target="slides/slide227.xml"/><Relationship Id="rId249" Type="http://schemas.openxmlformats.org/officeDocument/2006/relationships/slide" Target="slides/slide248.xml"/><Relationship Id="rId13" Type="http://schemas.openxmlformats.org/officeDocument/2006/relationships/slide" Target="slides/slide12.xml"/><Relationship Id="rId109" Type="http://schemas.openxmlformats.org/officeDocument/2006/relationships/slide" Target="slides/slide108.xml"/><Relationship Id="rId260" Type="http://schemas.openxmlformats.org/officeDocument/2006/relationships/slide" Target="slides/slide259.xml"/><Relationship Id="rId34" Type="http://schemas.openxmlformats.org/officeDocument/2006/relationships/slide" Target="slides/slide33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20" Type="http://schemas.openxmlformats.org/officeDocument/2006/relationships/slide" Target="slides/slide119.xml"/><Relationship Id="rId141" Type="http://schemas.openxmlformats.org/officeDocument/2006/relationships/slide" Target="slides/slide140.xml"/><Relationship Id="rId7" Type="http://schemas.openxmlformats.org/officeDocument/2006/relationships/slide" Target="slides/slide6.xml"/><Relationship Id="rId162" Type="http://schemas.openxmlformats.org/officeDocument/2006/relationships/slide" Target="slides/slide161.xml"/><Relationship Id="rId183" Type="http://schemas.openxmlformats.org/officeDocument/2006/relationships/slide" Target="slides/slide182.xml"/><Relationship Id="rId218" Type="http://schemas.openxmlformats.org/officeDocument/2006/relationships/slide" Target="slides/slide217.xml"/><Relationship Id="rId239" Type="http://schemas.openxmlformats.org/officeDocument/2006/relationships/slide" Target="slides/slide238.xml"/><Relationship Id="rId250" Type="http://schemas.openxmlformats.org/officeDocument/2006/relationships/slide" Target="slides/slide249.xml"/><Relationship Id="rId24" Type="http://schemas.openxmlformats.org/officeDocument/2006/relationships/slide" Target="slides/slide23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31" Type="http://schemas.openxmlformats.org/officeDocument/2006/relationships/slide" Target="slides/slide130.xml"/><Relationship Id="rId152" Type="http://schemas.openxmlformats.org/officeDocument/2006/relationships/slide" Target="slides/slide151.xml"/><Relationship Id="rId173" Type="http://schemas.openxmlformats.org/officeDocument/2006/relationships/slide" Target="slides/slide172.xml"/><Relationship Id="rId194" Type="http://schemas.openxmlformats.org/officeDocument/2006/relationships/slide" Target="slides/slide193.xml"/><Relationship Id="rId208" Type="http://schemas.openxmlformats.org/officeDocument/2006/relationships/slide" Target="slides/slide207.xml"/><Relationship Id="rId229" Type="http://schemas.openxmlformats.org/officeDocument/2006/relationships/slide" Target="slides/slide228.xml"/><Relationship Id="rId240" Type="http://schemas.openxmlformats.org/officeDocument/2006/relationships/slide" Target="slides/slide239.xml"/><Relationship Id="rId261" Type="http://schemas.openxmlformats.org/officeDocument/2006/relationships/slide" Target="slides/slide260.xml"/><Relationship Id="rId14" Type="http://schemas.openxmlformats.org/officeDocument/2006/relationships/slide" Target="slides/slide13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8" Type="http://schemas.openxmlformats.org/officeDocument/2006/relationships/slide" Target="slides/slide7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slide" Target="slides/slide141.xml"/><Relationship Id="rId163" Type="http://schemas.openxmlformats.org/officeDocument/2006/relationships/slide" Target="slides/slide162.xml"/><Relationship Id="rId184" Type="http://schemas.openxmlformats.org/officeDocument/2006/relationships/slide" Target="slides/slide183.xml"/><Relationship Id="rId219" Type="http://schemas.openxmlformats.org/officeDocument/2006/relationships/slide" Target="slides/slide218.xml"/><Relationship Id="rId230" Type="http://schemas.openxmlformats.org/officeDocument/2006/relationships/slide" Target="slides/slide229.xml"/><Relationship Id="rId251" Type="http://schemas.openxmlformats.org/officeDocument/2006/relationships/slide" Target="slides/slide250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53" Type="http://schemas.openxmlformats.org/officeDocument/2006/relationships/slide" Target="slides/slide152.xml"/><Relationship Id="rId174" Type="http://schemas.openxmlformats.org/officeDocument/2006/relationships/slide" Target="slides/slide173.xml"/><Relationship Id="rId195" Type="http://schemas.openxmlformats.org/officeDocument/2006/relationships/slide" Target="slides/slide194.xml"/><Relationship Id="rId209" Type="http://schemas.openxmlformats.org/officeDocument/2006/relationships/slide" Target="slides/slide208.xml"/><Relationship Id="rId220" Type="http://schemas.openxmlformats.org/officeDocument/2006/relationships/slide" Target="slides/slide219.xml"/><Relationship Id="rId241" Type="http://schemas.openxmlformats.org/officeDocument/2006/relationships/slide" Target="slides/slide240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262" Type="http://schemas.openxmlformats.org/officeDocument/2006/relationships/slide" Target="slides/slide261.xml"/><Relationship Id="rId78" Type="http://schemas.openxmlformats.org/officeDocument/2006/relationships/slide" Target="slides/slide77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43" Type="http://schemas.openxmlformats.org/officeDocument/2006/relationships/slide" Target="slides/slide142.xml"/><Relationship Id="rId164" Type="http://schemas.openxmlformats.org/officeDocument/2006/relationships/slide" Target="slides/slide163.xml"/><Relationship Id="rId185" Type="http://schemas.openxmlformats.org/officeDocument/2006/relationships/slide" Target="slides/slide184.xml"/><Relationship Id="rId9" Type="http://schemas.openxmlformats.org/officeDocument/2006/relationships/slide" Target="slides/slide8.xml"/><Relationship Id="rId210" Type="http://schemas.openxmlformats.org/officeDocument/2006/relationships/slide" Target="slides/slide209.xml"/><Relationship Id="rId26" Type="http://schemas.openxmlformats.org/officeDocument/2006/relationships/slide" Target="slides/slide25.xml"/><Relationship Id="rId231" Type="http://schemas.openxmlformats.org/officeDocument/2006/relationships/slide" Target="slides/slide230.xml"/><Relationship Id="rId252" Type="http://schemas.openxmlformats.org/officeDocument/2006/relationships/slide" Target="slides/slide251.xml"/><Relationship Id="rId47" Type="http://schemas.openxmlformats.org/officeDocument/2006/relationships/slide" Target="slides/slide46.xml"/><Relationship Id="rId68" Type="http://schemas.openxmlformats.org/officeDocument/2006/relationships/slide" Target="slides/slide67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54" Type="http://schemas.openxmlformats.org/officeDocument/2006/relationships/slide" Target="slides/slide153.xml"/><Relationship Id="rId175" Type="http://schemas.openxmlformats.org/officeDocument/2006/relationships/slide" Target="slides/slide174.xml"/><Relationship Id="rId196" Type="http://schemas.openxmlformats.org/officeDocument/2006/relationships/slide" Target="slides/slide195.xml"/><Relationship Id="rId200" Type="http://schemas.openxmlformats.org/officeDocument/2006/relationships/slide" Target="slides/slide199.xml"/><Relationship Id="rId16" Type="http://schemas.openxmlformats.org/officeDocument/2006/relationships/slide" Target="slides/slide15.xml"/><Relationship Id="rId221" Type="http://schemas.openxmlformats.org/officeDocument/2006/relationships/slide" Target="slides/slide220.xml"/><Relationship Id="rId242" Type="http://schemas.openxmlformats.org/officeDocument/2006/relationships/slide" Target="slides/slide241.xml"/><Relationship Id="rId263" Type="http://schemas.openxmlformats.org/officeDocument/2006/relationships/slide" Target="slides/slide262.xml"/><Relationship Id="rId37" Type="http://schemas.openxmlformats.org/officeDocument/2006/relationships/slide" Target="slides/slide36.xml"/><Relationship Id="rId58" Type="http://schemas.openxmlformats.org/officeDocument/2006/relationships/slide" Target="slides/slide57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44" Type="http://schemas.openxmlformats.org/officeDocument/2006/relationships/slide" Target="slides/slide143.xml"/><Relationship Id="rId90" Type="http://schemas.openxmlformats.org/officeDocument/2006/relationships/slide" Target="slides/slide89.xml"/><Relationship Id="rId165" Type="http://schemas.openxmlformats.org/officeDocument/2006/relationships/slide" Target="slides/slide164.xml"/><Relationship Id="rId186" Type="http://schemas.openxmlformats.org/officeDocument/2006/relationships/slide" Target="slides/slide185.xml"/><Relationship Id="rId211" Type="http://schemas.openxmlformats.org/officeDocument/2006/relationships/slide" Target="slides/slide210.xml"/><Relationship Id="rId232" Type="http://schemas.openxmlformats.org/officeDocument/2006/relationships/slide" Target="slides/slide231.xml"/><Relationship Id="rId253" Type="http://schemas.openxmlformats.org/officeDocument/2006/relationships/slide" Target="slides/slide252.xml"/><Relationship Id="rId27" Type="http://schemas.openxmlformats.org/officeDocument/2006/relationships/slide" Target="slides/slide26.xml"/><Relationship Id="rId48" Type="http://schemas.openxmlformats.org/officeDocument/2006/relationships/slide" Target="slides/slide47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34" Type="http://schemas.openxmlformats.org/officeDocument/2006/relationships/slide" Target="slides/slide133.xml"/><Relationship Id="rId80" Type="http://schemas.openxmlformats.org/officeDocument/2006/relationships/slide" Target="slides/slide79.xml"/><Relationship Id="rId155" Type="http://schemas.openxmlformats.org/officeDocument/2006/relationships/slide" Target="slides/slide154.xml"/><Relationship Id="rId176" Type="http://schemas.openxmlformats.org/officeDocument/2006/relationships/slide" Target="slides/slide175.xml"/><Relationship Id="rId197" Type="http://schemas.openxmlformats.org/officeDocument/2006/relationships/slide" Target="slides/slide196.xml"/><Relationship Id="rId201" Type="http://schemas.openxmlformats.org/officeDocument/2006/relationships/slide" Target="slides/slide200.xml"/><Relationship Id="rId222" Type="http://schemas.openxmlformats.org/officeDocument/2006/relationships/slide" Target="slides/slide221.xml"/><Relationship Id="rId243" Type="http://schemas.openxmlformats.org/officeDocument/2006/relationships/slide" Target="slides/slide242.xml"/><Relationship Id="rId264" Type="http://schemas.openxmlformats.org/officeDocument/2006/relationships/slide" Target="slides/slide263.xml"/><Relationship Id="rId17" Type="http://schemas.openxmlformats.org/officeDocument/2006/relationships/slide" Target="slides/slide16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24" Type="http://schemas.openxmlformats.org/officeDocument/2006/relationships/slide" Target="slides/slide123.xml"/><Relationship Id="rId70" Type="http://schemas.openxmlformats.org/officeDocument/2006/relationships/slide" Target="slides/slide69.xml"/><Relationship Id="rId91" Type="http://schemas.openxmlformats.org/officeDocument/2006/relationships/slide" Target="slides/slide90.xml"/><Relationship Id="rId145" Type="http://schemas.openxmlformats.org/officeDocument/2006/relationships/slide" Target="slides/slide144.xml"/><Relationship Id="rId166" Type="http://schemas.openxmlformats.org/officeDocument/2006/relationships/slide" Target="slides/slide165.xml"/><Relationship Id="rId187" Type="http://schemas.openxmlformats.org/officeDocument/2006/relationships/slide" Target="slides/slide186.xml"/><Relationship Id="rId1" Type="http://schemas.openxmlformats.org/officeDocument/2006/relationships/slideMaster" Target="slideMasters/slideMaster1.xml"/><Relationship Id="rId212" Type="http://schemas.openxmlformats.org/officeDocument/2006/relationships/slide" Target="slides/slide211.xml"/><Relationship Id="rId233" Type="http://schemas.openxmlformats.org/officeDocument/2006/relationships/slide" Target="slides/slide232.xml"/><Relationship Id="rId254" Type="http://schemas.openxmlformats.org/officeDocument/2006/relationships/slide" Target="slides/slide253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60" Type="http://schemas.openxmlformats.org/officeDocument/2006/relationships/slide" Target="slides/slide59.xml"/><Relationship Id="rId81" Type="http://schemas.openxmlformats.org/officeDocument/2006/relationships/slide" Target="slides/slide80.xml"/><Relationship Id="rId135" Type="http://schemas.openxmlformats.org/officeDocument/2006/relationships/slide" Target="slides/slide134.xml"/><Relationship Id="rId156" Type="http://schemas.openxmlformats.org/officeDocument/2006/relationships/slide" Target="slides/slide155.xml"/><Relationship Id="rId177" Type="http://schemas.openxmlformats.org/officeDocument/2006/relationships/slide" Target="slides/slide176.xml"/><Relationship Id="rId198" Type="http://schemas.openxmlformats.org/officeDocument/2006/relationships/slide" Target="slides/slide197.xml"/><Relationship Id="rId202" Type="http://schemas.openxmlformats.org/officeDocument/2006/relationships/slide" Target="slides/slide201.xml"/><Relationship Id="rId223" Type="http://schemas.openxmlformats.org/officeDocument/2006/relationships/slide" Target="slides/slide222.xml"/><Relationship Id="rId244" Type="http://schemas.openxmlformats.org/officeDocument/2006/relationships/slide" Target="slides/slide243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265" Type="http://schemas.openxmlformats.org/officeDocument/2006/relationships/notesMaster" Target="notesMasters/notesMaster1.xml"/><Relationship Id="rId50" Type="http://schemas.openxmlformats.org/officeDocument/2006/relationships/slide" Target="slides/slide49.xml"/><Relationship Id="rId104" Type="http://schemas.openxmlformats.org/officeDocument/2006/relationships/slide" Target="slides/slide103.xml"/><Relationship Id="rId125" Type="http://schemas.openxmlformats.org/officeDocument/2006/relationships/slide" Target="slides/slide124.xml"/><Relationship Id="rId146" Type="http://schemas.openxmlformats.org/officeDocument/2006/relationships/slide" Target="slides/slide145.xml"/><Relationship Id="rId167" Type="http://schemas.openxmlformats.org/officeDocument/2006/relationships/slide" Target="slides/slide166.xml"/><Relationship Id="rId188" Type="http://schemas.openxmlformats.org/officeDocument/2006/relationships/slide" Target="slides/slide187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13" Type="http://schemas.openxmlformats.org/officeDocument/2006/relationships/slide" Target="slides/slide212.xml"/><Relationship Id="rId234" Type="http://schemas.openxmlformats.org/officeDocument/2006/relationships/slide" Target="slides/slide233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55" Type="http://schemas.openxmlformats.org/officeDocument/2006/relationships/slide" Target="slides/slide254.xml"/><Relationship Id="rId40" Type="http://schemas.openxmlformats.org/officeDocument/2006/relationships/slide" Target="slides/slide39.xml"/><Relationship Id="rId115" Type="http://schemas.openxmlformats.org/officeDocument/2006/relationships/slide" Target="slides/slide114.xml"/><Relationship Id="rId136" Type="http://schemas.openxmlformats.org/officeDocument/2006/relationships/slide" Target="slides/slide135.xml"/><Relationship Id="rId157" Type="http://schemas.openxmlformats.org/officeDocument/2006/relationships/slide" Target="slides/slide156.xml"/><Relationship Id="rId178" Type="http://schemas.openxmlformats.org/officeDocument/2006/relationships/slide" Target="slides/slide177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9" Type="http://schemas.openxmlformats.org/officeDocument/2006/relationships/slide" Target="slides/slide198.xml"/><Relationship Id="rId203" Type="http://schemas.openxmlformats.org/officeDocument/2006/relationships/slide" Target="slides/slide202.xml"/><Relationship Id="rId19" Type="http://schemas.openxmlformats.org/officeDocument/2006/relationships/slide" Target="slides/slide18.xml"/><Relationship Id="rId224" Type="http://schemas.openxmlformats.org/officeDocument/2006/relationships/slide" Target="slides/slide223.xml"/><Relationship Id="rId245" Type="http://schemas.openxmlformats.org/officeDocument/2006/relationships/slide" Target="slides/slide244.xml"/><Relationship Id="rId266" Type="http://schemas.openxmlformats.org/officeDocument/2006/relationships/presProps" Target="presProps.xml"/><Relationship Id="rId30" Type="http://schemas.openxmlformats.org/officeDocument/2006/relationships/slide" Target="slides/slide2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147" Type="http://schemas.openxmlformats.org/officeDocument/2006/relationships/slide" Target="slides/slide146.xml"/><Relationship Id="rId168" Type="http://schemas.openxmlformats.org/officeDocument/2006/relationships/slide" Target="slides/slide16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189" Type="http://schemas.openxmlformats.org/officeDocument/2006/relationships/slide" Target="slides/slide188.xml"/><Relationship Id="rId3" Type="http://schemas.openxmlformats.org/officeDocument/2006/relationships/slide" Target="slides/slide2.xml"/><Relationship Id="rId214" Type="http://schemas.openxmlformats.org/officeDocument/2006/relationships/slide" Target="slides/slide213.xml"/><Relationship Id="rId235" Type="http://schemas.openxmlformats.org/officeDocument/2006/relationships/slide" Target="slides/slide234.xml"/><Relationship Id="rId256" Type="http://schemas.openxmlformats.org/officeDocument/2006/relationships/slide" Target="slides/slide255.xml"/><Relationship Id="rId116" Type="http://schemas.openxmlformats.org/officeDocument/2006/relationships/slide" Target="slides/slide115.xml"/><Relationship Id="rId137" Type="http://schemas.openxmlformats.org/officeDocument/2006/relationships/slide" Target="slides/slide136.xml"/><Relationship Id="rId158" Type="http://schemas.openxmlformats.org/officeDocument/2006/relationships/slide" Target="slides/slide157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179" Type="http://schemas.openxmlformats.org/officeDocument/2006/relationships/slide" Target="slides/slide178.xml"/><Relationship Id="rId190" Type="http://schemas.openxmlformats.org/officeDocument/2006/relationships/slide" Target="slides/slide189.xml"/><Relationship Id="rId204" Type="http://schemas.openxmlformats.org/officeDocument/2006/relationships/slide" Target="slides/slide203.xml"/><Relationship Id="rId225" Type="http://schemas.openxmlformats.org/officeDocument/2006/relationships/slide" Target="slides/slide224.xml"/><Relationship Id="rId246" Type="http://schemas.openxmlformats.org/officeDocument/2006/relationships/slide" Target="slides/slide245.xml"/><Relationship Id="rId267" Type="http://schemas.openxmlformats.org/officeDocument/2006/relationships/viewProps" Target="viewProps.xml"/><Relationship Id="rId106" Type="http://schemas.openxmlformats.org/officeDocument/2006/relationships/slide" Target="slides/slide105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94" Type="http://schemas.openxmlformats.org/officeDocument/2006/relationships/slide" Target="slides/slide93.xml"/><Relationship Id="rId148" Type="http://schemas.openxmlformats.org/officeDocument/2006/relationships/slide" Target="slides/slide147.xml"/><Relationship Id="rId169" Type="http://schemas.openxmlformats.org/officeDocument/2006/relationships/slide" Target="slides/slide168.xml"/><Relationship Id="rId4" Type="http://schemas.openxmlformats.org/officeDocument/2006/relationships/slide" Target="slides/slide3.xml"/><Relationship Id="rId180" Type="http://schemas.openxmlformats.org/officeDocument/2006/relationships/slide" Target="slides/slide179.xml"/><Relationship Id="rId215" Type="http://schemas.openxmlformats.org/officeDocument/2006/relationships/slide" Target="slides/slide214.xml"/><Relationship Id="rId236" Type="http://schemas.openxmlformats.org/officeDocument/2006/relationships/slide" Target="slides/slide235.xml"/><Relationship Id="rId257" Type="http://schemas.openxmlformats.org/officeDocument/2006/relationships/slide" Target="slides/slide256.xml"/><Relationship Id="rId42" Type="http://schemas.openxmlformats.org/officeDocument/2006/relationships/slide" Target="slides/slide41.xml"/><Relationship Id="rId84" Type="http://schemas.openxmlformats.org/officeDocument/2006/relationships/slide" Target="slides/slide83.xml"/><Relationship Id="rId138" Type="http://schemas.openxmlformats.org/officeDocument/2006/relationships/slide" Target="slides/slide137.xml"/><Relationship Id="rId191" Type="http://schemas.openxmlformats.org/officeDocument/2006/relationships/slide" Target="slides/slide190.xml"/><Relationship Id="rId205" Type="http://schemas.openxmlformats.org/officeDocument/2006/relationships/slide" Target="slides/slide204.xml"/><Relationship Id="rId247" Type="http://schemas.openxmlformats.org/officeDocument/2006/relationships/slide" Target="slides/slide246.xml"/><Relationship Id="rId107" Type="http://schemas.openxmlformats.org/officeDocument/2006/relationships/slide" Target="slides/slide106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2EE1FE8-9383-4BD7-920A-A395A6902597}" type="doc">
      <dgm:prSet loTypeId="urn:microsoft.com/office/officeart/2005/8/layout/process4" loCatId="list" qsTypeId="urn:microsoft.com/office/officeart/2005/8/quickstyle/simple1" qsCatId="simple" csTypeId="urn:microsoft.com/office/officeart/2005/8/colors/colorful2" csCatId="colorful" phldr="1"/>
      <dgm:spPr/>
    </dgm:pt>
    <dgm:pt modelId="{FEC9F00C-C4D9-41D4-BEB7-458B2597E32E}">
      <dgm:prSet phldrT="[Текст]"/>
      <dgm:spPr/>
      <dgm:t>
        <a:bodyPr/>
        <a:lstStyle/>
        <a:p>
          <a:r>
            <a:rPr lang="ru-RU" dirty="0"/>
            <a:t>Индустриальное</a:t>
          </a:r>
        </a:p>
      </dgm:t>
    </dgm:pt>
    <dgm:pt modelId="{A00F1BA2-EBE9-44CA-88E6-5EE837FD5627}" type="parTrans" cxnId="{F50D073F-EEC7-41CF-827B-41C8964AC869}">
      <dgm:prSet/>
      <dgm:spPr/>
      <dgm:t>
        <a:bodyPr/>
        <a:lstStyle/>
        <a:p>
          <a:endParaRPr lang="ru-RU"/>
        </a:p>
      </dgm:t>
    </dgm:pt>
    <dgm:pt modelId="{30D93CD2-0AC9-42F3-936C-8E61F3DD29F7}" type="sibTrans" cxnId="{F50D073F-EEC7-41CF-827B-41C8964AC869}">
      <dgm:prSet/>
      <dgm:spPr/>
      <dgm:t>
        <a:bodyPr/>
        <a:lstStyle/>
        <a:p>
          <a:endParaRPr lang="ru-RU"/>
        </a:p>
      </dgm:t>
    </dgm:pt>
    <dgm:pt modelId="{928D4DB0-60C3-4BCB-8FC4-47323F08277D}">
      <dgm:prSet phldrT="[Текст]"/>
      <dgm:spPr/>
      <dgm:t>
        <a:bodyPr/>
        <a:lstStyle/>
        <a:p>
          <a:r>
            <a:rPr lang="ru-RU" dirty="0"/>
            <a:t>Постиндустриальное</a:t>
          </a:r>
        </a:p>
      </dgm:t>
    </dgm:pt>
    <dgm:pt modelId="{6FC32825-09D1-4877-8868-A7DA4C9383C4}" type="parTrans" cxnId="{F8C571B8-C522-49BA-9129-6E477EAAF821}">
      <dgm:prSet/>
      <dgm:spPr/>
      <dgm:t>
        <a:bodyPr/>
        <a:lstStyle/>
        <a:p>
          <a:endParaRPr lang="ru-RU"/>
        </a:p>
      </dgm:t>
    </dgm:pt>
    <dgm:pt modelId="{094319F9-0036-46D2-A7AC-5665EFEC231B}" type="sibTrans" cxnId="{F8C571B8-C522-49BA-9129-6E477EAAF821}">
      <dgm:prSet/>
      <dgm:spPr/>
      <dgm:t>
        <a:bodyPr/>
        <a:lstStyle/>
        <a:p>
          <a:endParaRPr lang="ru-RU"/>
        </a:p>
      </dgm:t>
    </dgm:pt>
    <dgm:pt modelId="{2575A55B-E542-45E0-8339-E1596E839D39}">
      <dgm:prSet phldrT="[Текст]"/>
      <dgm:spPr/>
      <dgm:t>
        <a:bodyPr/>
        <a:lstStyle/>
        <a:p>
          <a:r>
            <a:rPr lang="ru-RU" dirty="0"/>
            <a:t>Традиционное</a:t>
          </a:r>
        </a:p>
      </dgm:t>
    </dgm:pt>
    <dgm:pt modelId="{62F3E16C-638C-40EA-B3D1-5F1B32B9C6FD}" type="parTrans" cxnId="{8B4A1A43-2717-48C9-9BD6-5E4FA1BFE6AE}">
      <dgm:prSet/>
      <dgm:spPr/>
      <dgm:t>
        <a:bodyPr/>
        <a:lstStyle/>
        <a:p>
          <a:endParaRPr lang="ru-RU"/>
        </a:p>
      </dgm:t>
    </dgm:pt>
    <dgm:pt modelId="{B76DF2D3-79F7-410C-9DBA-62D3D2F0F23B}" type="sibTrans" cxnId="{8B4A1A43-2717-48C9-9BD6-5E4FA1BFE6AE}">
      <dgm:prSet/>
      <dgm:spPr/>
      <dgm:t>
        <a:bodyPr/>
        <a:lstStyle/>
        <a:p>
          <a:endParaRPr lang="ru-RU"/>
        </a:p>
      </dgm:t>
    </dgm:pt>
    <dgm:pt modelId="{EAA19342-707A-46F2-9721-690EA9D6A93B}">
      <dgm:prSet/>
      <dgm:spPr/>
      <dgm:t>
        <a:bodyPr/>
        <a:lstStyle/>
        <a:p>
          <a:r>
            <a:rPr lang="ru-RU" dirty="0"/>
            <a:t>Сельское хозяйство, ручной труд, первобытность, фактор производства-земля и </a:t>
          </a:r>
          <a:r>
            <a:rPr lang="ru-RU" dirty="0" err="1"/>
            <a:t>тд</a:t>
          </a:r>
          <a:endParaRPr lang="ru-RU" dirty="0"/>
        </a:p>
      </dgm:t>
    </dgm:pt>
    <dgm:pt modelId="{E07CE62F-4A41-4F2A-BA77-0604A068B79F}" type="parTrans" cxnId="{3FC9038F-03BA-4C83-BBEB-B5A7BB7AB7CD}">
      <dgm:prSet/>
      <dgm:spPr/>
      <dgm:t>
        <a:bodyPr/>
        <a:lstStyle/>
        <a:p>
          <a:endParaRPr lang="ru-RU"/>
        </a:p>
      </dgm:t>
    </dgm:pt>
    <dgm:pt modelId="{B5E4DF64-D8F1-42F1-840F-11A1FD6ED218}" type="sibTrans" cxnId="{3FC9038F-03BA-4C83-BBEB-B5A7BB7AB7CD}">
      <dgm:prSet/>
      <dgm:spPr/>
      <dgm:t>
        <a:bodyPr/>
        <a:lstStyle/>
        <a:p>
          <a:endParaRPr lang="ru-RU"/>
        </a:p>
      </dgm:t>
    </dgm:pt>
    <dgm:pt modelId="{2559B8AC-DC21-4777-AF4C-459457216203}">
      <dgm:prSet/>
      <dgm:spPr/>
      <dgm:t>
        <a:bodyPr/>
        <a:lstStyle/>
        <a:p>
          <a:r>
            <a:rPr lang="ru-RU" dirty="0"/>
            <a:t>Мануфактура, рост городов, фактор производства – капитал,  машинный труд</a:t>
          </a:r>
        </a:p>
      </dgm:t>
    </dgm:pt>
    <dgm:pt modelId="{3AB40725-BCFB-42CA-8D3E-CAC9C3E9A7EA}" type="parTrans" cxnId="{6CF2EA9B-28D2-419C-8E68-0A8718E9F233}">
      <dgm:prSet/>
      <dgm:spPr/>
      <dgm:t>
        <a:bodyPr/>
        <a:lstStyle/>
        <a:p>
          <a:endParaRPr lang="ru-RU"/>
        </a:p>
      </dgm:t>
    </dgm:pt>
    <dgm:pt modelId="{0FD3F264-F14B-487D-BC88-E0C5EC16AA5B}" type="sibTrans" cxnId="{6CF2EA9B-28D2-419C-8E68-0A8718E9F233}">
      <dgm:prSet/>
      <dgm:spPr/>
      <dgm:t>
        <a:bodyPr/>
        <a:lstStyle/>
        <a:p>
          <a:endParaRPr lang="ru-RU"/>
        </a:p>
      </dgm:t>
    </dgm:pt>
    <dgm:pt modelId="{E85129B2-05C5-4B8F-A226-1E8A7A6D18CF}">
      <dgm:prSet/>
      <dgm:spPr/>
      <dgm:t>
        <a:bodyPr/>
        <a:lstStyle/>
        <a:p>
          <a:r>
            <a:rPr lang="ru-RU" dirty="0"/>
            <a:t>Современность, компьютеризация, фактор </a:t>
          </a:r>
          <a:r>
            <a:rPr lang="ru-RU"/>
            <a:t>производства- информация, интеллектуальный труд</a:t>
          </a:r>
          <a:endParaRPr lang="ru-RU" dirty="0"/>
        </a:p>
      </dgm:t>
    </dgm:pt>
    <dgm:pt modelId="{D937A5AB-1EBB-47C9-BF1A-D7FD4BEDB4DC}" type="parTrans" cxnId="{D4CEEA45-E5F3-4767-857C-7D12FB6B8630}">
      <dgm:prSet/>
      <dgm:spPr/>
      <dgm:t>
        <a:bodyPr/>
        <a:lstStyle/>
        <a:p>
          <a:endParaRPr lang="ru-RU"/>
        </a:p>
      </dgm:t>
    </dgm:pt>
    <dgm:pt modelId="{2C080683-1F18-4828-8EB8-79FD09A43AD4}" type="sibTrans" cxnId="{D4CEEA45-E5F3-4767-857C-7D12FB6B8630}">
      <dgm:prSet/>
      <dgm:spPr/>
      <dgm:t>
        <a:bodyPr/>
        <a:lstStyle/>
        <a:p>
          <a:endParaRPr lang="ru-RU"/>
        </a:p>
      </dgm:t>
    </dgm:pt>
    <dgm:pt modelId="{964A60C1-BCCD-46B1-8DCF-7EA48A08DA16}" type="pres">
      <dgm:prSet presAssocID="{62EE1FE8-9383-4BD7-920A-A395A6902597}" presName="Name0" presStyleCnt="0">
        <dgm:presLayoutVars>
          <dgm:dir/>
          <dgm:animLvl val="lvl"/>
          <dgm:resizeHandles val="exact"/>
        </dgm:presLayoutVars>
      </dgm:prSet>
      <dgm:spPr/>
    </dgm:pt>
    <dgm:pt modelId="{BB876087-E607-4D3A-8CB7-01844C5F2390}" type="pres">
      <dgm:prSet presAssocID="{928D4DB0-60C3-4BCB-8FC4-47323F08277D}" presName="boxAndChildren" presStyleCnt="0"/>
      <dgm:spPr/>
    </dgm:pt>
    <dgm:pt modelId="{34066279-139C-42BE-BB27-9F479C03D693}" type="pres">
      <dgm:prSet presAssocID="{928D4DB0-60C3-4BCB-8FC4-47323F08277D}" presName="parentTextBox" presStyleLbl="node1" presStyleIdx="0" presStyleCnt="3"/>
      <dgm:spPr/>
    </dgm:pt>
    <dgm:pt modelId="{1FB51A3A-15D9-4C43-915B-AD2B0B065825}" type="pres">
      <dgm:prSet presAssocID="{928D4DB0-60C3-4BCB-8FC4-47323F08277D}" presName="entireBox" presStyleLbl="node1" presStyleIdx="0" presStyleCnt="3"/>
      <dgm:spPr/>
    </dgm:pt>
    <dgm:pt modelId="{A50BBC48-95C1-4D99-AADF-108CBFFA048E}" type="pres">
      <dgm:prSet presAssocID="{928D4DB0-60C3-4BCB-8FC4-47323F08277D}" presName="descendantBox" presStyleCnt="0"/>
      <dgm:spPr/>
    </dgm:pt>
    <dgm:pt modelId="{2CD4DEEA-2A51-4834-93E0-11A1FB9CB6B5}" type="pres">
      <dgm:prSet presAssocID="{E85129B2-05C5-4B8F-A226-1E8A7A6D18CF}" presName="childTextBox" presStyleLbl="fgAccFollowNode1" presStyleIdx="0" presStyleCnt="3">
        <dgm:presLayoutVars>
          <dgm:bulletEnabled val="1"/>
        </dgm:presLayoutVars>
      </dgm:prSet>
      <dgm:spPr/>
    </dgm:pt>
    <dgm:pt modelId="{7EDC9913-005F-42C1-A32E-BC9928D9390E}" type="pres">
      <dgm:prSet presAssocID="{30D93CD2-0AC9-42F3-936C-8E61F3DD29F7}" presName="sp" presStyleCnt="0"/>
      <dgm:spPr/>
    </dgm:pt>
    <dgm:pt modelId="{58E6A2CF-5B7C-4F45-B0F4-FB368F8D0FDC}" type="pres">
      <dgm:prSet presAssocID="{FEC9F00C-C4D9-41D4-BEB7-458B2597E32E}" presName="arrowAndChildren" presStyleCnt="0"/>
      <dgm:spPr/>
    </dgm:pt>
    <dgm:pt modelId="{4AC3799F-1118-4320-94DC-8F6BC83D383E}" type="pres">
      <dgm:prSet presAssocID="{FEC9F00C-C4D9-41D4-BEB7-458B2597E32E}" presName="parentTextArrow" presStyleLbl="node1" presStyleIdx="0" presStyleCnt="3"/>
      <dgm:spPr/>
    </dgm:pt>
    <dgm:pt modelId="{06F91FC0-16C5-4767-B2A2-5580D18630C9}" type="pres">
      <dgm:prSet presAssocID="{FEC9F00C-C4D9-41D4-BEB7-458B2597E32E}" presName="arrow" presStyleLbl="node1" presStyleIdx="1" presStyleCnt="3"/>
      <dgm:spPr/>
    </dgm:pt>
    <dgm:pt modelId="{B58CE2FA-7A3B-48F3-B83B-78E2C527EF25}" type="pres">
      <dgm:prSet presAssocID="{FEC9F00C-C4D9-41D4-BEB7-458B2597E32E}" presName="descendantArrow" presStyleCnt="0"/>
      <dgm:spPr/>
    </dgm:pt>
    <dgm:pt modelId="{1E80F684-F02B-4F82-B5D0-DC413D52CA5A}" type="pres">
      <dgm:prSet presAssocID="{2559B8AC-DC21-4777-AF4C-459457216203}" presName="childTextArrow" presStyleLbl="fgAccFollowNode1" presStyleIdx="1" presStyleCnt="3">
        <dgm:presLayoutVars>
          <dgm:bulletEnabled val="1"/>
        </dgm:presLayoutVars>
      </dgm:prSet>
      <dgm:spPr/>
    </dgm:pt>
    <dgm:pt modelId="{9B03606A-8641-44D9-A310-3DA8D8D3616A}" type="pres">
      <dgm:prSet presAssocID="{B76DF2D3-79F7-410C-9DBA-62D3D2F0F23B}" presName="sp" presStyleCnt="0"/>
      <dgm:spPr/>
    </dgm:pt>
    <dgm:pt modelId="{79A827FC-AD7B-4EC7-8D53-6BF8BBFFC41D}" type="pres">
      <dgm:prSet presAssocID="{2575A55B-E542-45E0-8339-E1596E839D39}" presName="arrowAndChildren" presStyleCnt="0"/>
      <dgm:spPr/>
    </dgm:pt>
    <dgm:pt modelId="{1AE71545-9B83-4CCB-BFE4-90D37BFB0DF3}" type="pres">
      <dgm:prSet presAssocID="{2575A55B-E542-45E0-8339-E1596E839D39}" presName="parentTextArrow" presStyleLbl="node1" presStyleIdx="1" presStyleCnt="3"/>
      <dgm:spPr/>
    </dgm:pt>
    <dgm:pt modelId="{0DA655D2-2A86-4F00-8BCA-A2E9E997BFF9}" type="pres">
      <dgm:prSet presAssocID="{2575A55B-E542-45E0-8339-E1596E839D39}" presName="arrow" presStyleLbl="node1" presStyleIdx="2" presStyleCnt="3"/>
      <dgm:spPr/>
    </dgm:pt>
    <dgm:pt modelId="{663526F4-17A0-4A0E-A97B-6E3CDE1B8C8C}" type="pres">
      <dgm:prSet presAssocID="{2575A55B-E542-45E0-8339-E1596E839D39}" presName="descendantArrow" presStyleCnt="0"/>
      <dgm:spPr/>
    </dgm:pt>
    <dgm:pt modelId="{1ECE1905-045C-4A02-B495-E5C0BFDD7642}" type="pres">
      <dgm:prSet presAssocID="{EAA19342-707A-46F2-9721-690EA9D6A93B}" presName="childTextArrow" presStyleLbl="fgAccFollowNode1" presStyleIdx="2" presStyleCnt="3">
        <dgm:presLayoutVars>
          <dgm:bulletEnabled val="1"/>
        </dgm:presLayoutVars>
      </dgm:prSet>
      <dgm:spPr/>
    </dgm:pt>
  </dgm:ptLst>
  <dgm:cxnLst>
    <dgm:cxn modelId="{D7343313-18CD-4E32-86F8-4993A723AA42}" type="presOf" srcId="{62EE1FE8-9383-4BD7-920A-A395A6902597}" destId="{964A60C1-BCCD-46B1-8DCF-7EA48A08DA16}" srcOrd="0" destOrd="0" presId="urn:microsoft.com/office/officeart/2005/8/layout/process4"/>
    <dgm:cxn modelId="{03D1491E-99C1-433C-8A32-9A2A3ECFB168}" type="presOf" srcId="{928D4DB0-60C3-4BCB-8FC4-47323F08277D}" destId="{1FB51A3A-15D9-4C43-915B-AD2B0B065825}" srcOrd="1" destOrd="0" presId="urn:microsoft.com/office/officeart/2005/8/layout/process4"/>
    <dgm:cxn modelId="{F50D073F-EEC7-41CF-827B-41C8964AC869}" srcId="{62EE1FE8-9383-4BD7-920A-A395A6902597}" destId="{FEC9F00C-C4D9-41D4-BEB7-458B2597E32E}" srcOrd="1" destOrd="0" parTransId="{A00F1BA2-EBE9-44CA-88E6-5EE837FD5627}" sibTransId="{30D93CD2-0AC9-42F3-936C-8E61F3DD29F7}"/>
    <dgm:cxn modelId="{1FF7ED42-909A-41CD-8572-CB9A7D53D743}" type="presOf" srcId="{EAA19342-707A-46F2-9721-690EA9D6A93B}" destId="{1ECE1905-045C-4A02-B495-E5C0BFDD7642}" srcOrd="0" destOrd="0" presId="urn:microsoft.com/office/officeart/2005/8/layout/process4"/>
    <dgm:cxn modelId="{8B4A1A43-2717-48C9-9BD6-5E4FA1BFE6AE}" srcId="{62EE1FE8-9383-4BD7-920A-A395A6902597}" destId="{2575A55B-E542-45E0-8339-E1596E839D39}" srcOrd="0" destOrd="0" parTransId="{62F3E16C-638C-40EA-B3D1-5F1B32B9C6FD}" sibTransId="{B76DF2D3-79F7-410C-9DBA-62D3D2F0F23B}"/>
    <dgm:cxn modelId="{D4CEEA45-E5F3-4767-857C-7D12FB6B8630}" srcId="{928D4DB0-60C3-4BCB-8FC4-47323F08277D}" destId="{E85129B2-05C5-4B8F-A226-1E8A7A6D18CF}" srcOrd="0" destOrd="0" parTransId="{D937A5AB-1EBB-47C9-BF1A-D7FD4BEDB4DC}" sibTransId="{2C080683-1F18-4828-8EB8-79FD09A43AD4}"/>
    <dgm:cxn modelId="{BA4CF145-78AB-40DF-8D2C-FAF9BA72C3E2}" type="presOf" srcId="{FEC9F00C-C4D9-41D4-BEB7-458B2597E32E}" destId="{06F91FC0-16C5-4767-B2A2-5580D18630C9}" srcOrd="1" destOrd="0" presId="urn:microsoft.com/office/officeart/2005/8/layout/process4"/>
    <dgm:cxn modelId="{4766DB77-7C33-403B-BC8E-289F5339BC5B}" type="presOf" srcId="{2575A55B-E542-45E0-8339-E1596E839D39}" destId="{1AE71545-9B83-4CCB-BFE4-90D37BFB0DF3}" srcOrd="0" destOrd="0" presId="urn:microsoft.com/office/officeart/2005/8/layout/process4"/>
    <dgm:cxn modelId="{E4536B58-CAC2-44DB-B176-DCD1A34EBFF6}" type="presOf" srcId="{928D4DB0-60C3-4BCB-8FC4-47323F08277D}" destId="{34066279-139C-42BE-BB27-9F479C03D693}" srcOrd="0" destOrd="0" presId="urn:microsoft.com/office/officeart/2005/8/layout/process4"/>
    <dgm:cxn modelId="{7AAD9C86-3A1A-4284-80E3-8D752C2B6B18}" type="presOf" srcId="{2559B8AC-DC21-4777-AF4C-459457216203}" destId="{1E80F684-F02B-4F82-B5D0-DC413D52CA5A}" srcOrd="0" destOrd="0" presId="urn:microsoft.com/office/officeart/2005/8/layout/process4"/>
    <dgm:cxn modelId="{14A47D8D-3814-4BF8-921F-C8CAE4BCAFD7}" type="presOf" srcId="{2575A55B-E542-45E0-8339-E1596E839D39}" destId="{0DA655D2-2A86-4F00-8BCA-A2E9E997BFF9}" srcOrd="1" destOrd="0" presId="urn:microsoft.com/office/officeart/2005/8/layout/process4"/>
    <dgm:cxn modelId="{3FC9038F-03BA-4C83-BBEB-B5A7BB7AB7CD}" srcId="{2575A55B-E542-45E0-8339-E1596E839D39}" destId="{EAA19342-707A-46F2-9721-690EA9D6A93B}" srcOrd="0" destOrd="0" parTransId="{E07CE62F-4A41-4F2A-BA77-0604A068B79F}" sibTransId="{B5E4DF64-D8F1-42F1-840F-11A1FD6ED218}"/>
    <dgm:cxn modelId="{6CF2EA9B-28D2-419C-8E68-0A8718E9F233}" srcId="{FEC9F00C-C4D9-41D4-BEB7-458B2597E32E}" destId="{2559B8AC-DC21-4777-AF4C-459457216203}" srcOrd="0" destOrd="0" parTransId="{3AB40725-BCFB-42CA-8D3E-CAC9C3E9A7EA}" sibTransId="{0FD3F264-F14B-487D-BC88-E0C5EC16AA5B}"/>
    <dgm:cxn modelId="{931FF3AC-2CA4-42D0-9247-448D9DAEC7D0}" type="presOf" srcId="{E85129B2-05C5-4B8F-A226-1E8A7A6D18CF}" destId="{2CD4DEEA-2A51-4834-93E0-11A1FB9CB6B5}" srcOrd="0" destOrd="0" presId="urn:microsoft.com/office/officeart/2005/8/layout/process4"/>
    <dgm:cxn modelId="{F8C571B8-C522-49BA-9129-6E477EAAF821}" srcId="{62EE1FE8-9383-4BD7-920A-A395A6902597}" destId="{928D4DB0-60C3-4BCB-8FC4-47323F08277D}" srcOrd="2" destOrd="0" parTransId="{6FC32825-09D1-4877-8868-A7DA4C9383C4}" sibTransId="{094319F9-0036-46D2-A7AC-5665EFEC231B}"/>
    <dgm:cxn modelId="{AD2A09FC-7F6B-47F1-8975-E11B13D8F7CB}" type="presOf" srcId="{FEC9F00C-C4D9-41D4-BEB7-458B2597E32E}" destId="{4AC3799F-1118-4320-94DC-8F6BC83D383E}" srcOrd="0" destOrd="0" presId="urn:microsoft.com/office/officeart/2005/8/layout/process4"/>
    <dgm:cxn modelId="{1B70A6C8-4CDB-4AFC-AF8F-C5ED815EC6F6}" type="presParOf" srcId="{964A60C1-BCCD-46B1-8DCF-7EA48A08DA16}" destId="{BB876087-E607-4D3A-8CB7-01844C5F2390}" srcOrd="0" destOrd="0" presId="urn:microsoft.com/office/officeart/2005/8/layout/process4"/>
    <dgm:cxn modelId="{6A2FA789-76F0-4467-9DDA-9D08384F362A}" type="presParOf" srcId="{BB876087-E607-4D3A-8CB7-01844C5F2390}" destId="{34066279-139C-42BE-BB27-9F479C03D693}" srcOrd="0" destOrd="0" presId="urn:microsoft.com/office/officeart/2005/8/layout/process4"/>
    <dgm:cxn modelId="{8DB36E5F-9382-4C62-B83F-11535B8EF5B3}" type="presParOf" srcId="{BB876087-E607-4D3A-8CB7-01844C5F2390}" destId="{1FB51A3A-15D9-4C43-915B-AD2B0B065825}" srcOrd="1" destOrd="0" presId="urn:microsoft.com/office/officeart/2005/8/layout/process4"/>
    <dgm:cxn modelId="{4E558F1B-A4AD-463C-A824-1EEB37833BCE}" type="presParOf" srcId="{BB876087-E607-4D3A-8CB7-01844C5F2390}" destId="{A50BBC48-95C1-4D99-AADF-108CBFFA048E}" srcOrd="2" destOrd="0" presId="urn:microsoft.com/office/officeart/2005/8/layout/process4"/>
    <dgm:cxn modelId="{193ACB88-F4B3-4E7B-85BC-3F3C8540BB69}" type="presParOf" srcId="{A50BBC48-95C1-4D99-AADF-108CBFFA048E}" destId="{2CD4DEEA-2A51-4834-93E0-11A1FB9CB6B5}" srcOrd="0" destOrd="0" presId="urn:microsoft.com/office/officeart/2005/8/layout/process4"/>
    <dgm:cxn modelId="{9C140BA8-6C97-4DFC-A465-293189D521BF}" type="presParOf" srcId="{964A60C1-BCCD-46B1-8DCF-7EA48A08DA16}" destId="{7EDC9913-005F-42C1-A32E-BC9928D9390E}" srcOrd="1" destOrd="0" presId="urn:microsoft.com/office/officeart/2005/8/layout/process4"/>
    <dgm:cxn modelId="{941032C4-E618-4A7B-81C4-66EFC7F25EAC}" type="presParOf" srcId="{964A60C1-BCCD-46B1-8DCF-7EA48A08DA16}" destId="{58E6A2CF-5B7C-4F45-B0F4-FB368F8D0FDC}" srcOrd="2" destOrd="0" presId="urn:microsoft.com/office/officeart/2005/8/layout/process4"/>
    <dgm:cxn modelId="{BC4A9815-069F-4B14-A875-2FEDBDF70A81}" type="presParOf" srcId="{58E6A2CF-5B7C-4F45-B0F4-FB368F8D0FDC}" destId="{4AC3799F-1118-4320-94DC-8F6BC83D383E}" srcOrd="0" destOrd="0" presId="urn:microsoft.com/office/officeart/2005/8/layout/process4"/>
    <dgm:cxn modelId="{FA48265A-757C-4547-B5E2-3C93F8895044}" type="presParOf" srcId="{58E6A2CF-5B7C-4F45-B0F4-FB368F8D0FDC}" destId="{06F91FC0-16C5-4767-B2A2-5580D18630C9}" srcOrd="1" destOrd="0" presId="urn:microsoft.com/office/officeart/2005/8/layout/process4"/>
    <dgm:cxn modelId="{D40487BC-DA1F-402E-A522-3D664D5C63D3}" type="presParOf" srcId="{58E6A2CF-5B7C-4F45-B0F4-FB368F8D0FDC}" destId="{B58CE2FA-7A3B-48F3-B83B-78E2C527EF25}" srcOrd="2" destOrd="0" presId="urn:microsoft.com/office/officeart/2005/8/layout/process4"/>
    <dgm:cxn modelId="{A418BF28-7FB4-4B83-BD2B-11EB2599C7D3}" type="presParOf" srcId="{B58CE2FA-7A3B-48F3-B83B-78E2C527EF25}" destId="{1E80F684-F02B-4F82-B5D0-DC413D52CA5A}" srcOrd="0" destOrd="0" presId="urn:microsoft.com/office/officeart/2005/8/layout/process4"/>
    <dgm:cxn modelId="{65591037-6146-40E0-83B0-3359095FE84D}" type="presParOf" srcId="{964A60C1-BCCD-46B1-8DCF-7EA48A08DA16}" destId="{9B03606A-8641-44D9-A310-3DA8D8D3616A}" srcOrd="3" destOrd="0" presId="urn:microsoft.com/office/officeart/2005/8/layout/process4"/>
    <dgm:cxn modelId="{69BD7B58-A507-4C82-9087-560D2F5E2DEE}" type="presParOf" srcId="{964A60C1-BCCD-46B1-8DCF-7EA48A08DA16}" destId="{79A827FC-AD7B-4EC7-8D53-6BF8BBFFC41D}" srcOrd="4" destOrd="0" presId="urn:microsoft.com/office/officeart/2005/8/layout/process4"/>
    <dgm:cxn modelId="{53C73092-6ACA-4124-B7B5-D2B2547A742B}" type="presParOf" srcId="{79A827FC-AD7B-4EC7-8D53-6BF8BBFFC41D}" destId="{1AE71545-9B83-4CCB-BFE4-90D37BFB0DF3}" srcOrd="0" destOrd="0" presId="urn:microsoft.com/office/officeart/2005/8/layout/process4"/>
    <dgm:cxn modelId="{0E2B3E65-DC85-4BDE-9D5B-C430EB9FEC38}" type="presParOf" srcId="{79A827FC-AD7B-4EC7-8D53-6BF8BBFFC41D}" destId="{0DA655D2-2A86-4F00-8BCA-A2E9E997BFF9}" srcOrd="1" destOrd="0" presId="urn:microsoft.com/office/officeart/2005/8/layout/process4"/>
    <dgm:cxn modelId="{2C3F66FB-1190-4455-B822-0D29EBB14B22}" type="presParOf" srcId="{79A827FC-AD7B-4EC7-8D53-6BF8BBFFC41D}" destId="{663526F4-17A0-4A0E-A97B-6E3CDE1B8C8C}" srcOrd="2" destOrd="0" presId="urn:microsoft.com/office/officeart/2005/8/layout/process4"/>
    <dgm:cxn modelId="{BF7AED1D-3092-4673-933E-6EC1026F3E4A}" type="presParOf" srcId="{663526F4-17A0-4A0E-A97B-6E3CDE1B8C8C}" destId="{1ECE1905-045C-4A02-B495-E5C0BFDD7642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1386FFA-2979-4ED9-976E-898CF8EDEDF6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C9A7073-948D-47A0-9DAE-6771196CB398}">
      <dgm:prSet phldrT="[Текст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ru-RU" b="0" i="0" dirty="0"/>
            <a:t>уровень образования</a:t>
          </a:r>
        </a:p>
        <a:p>
          <a:pPr>
            <a:buFont typeface="Arial" panose="020B0604020202020204" pitchFamily="34" charset="0"/>
            <a:buChar char="•"/>
          </a:pPr>
          <a:r>
            <a:rPr lang="ru-RU" b="0" i="0" dirty="0"/>
            <a:t>квалификация</a:t>
          </a:r>
        </a:p>
        <a:p>
          <a:pPr>
            <a:buFont typeface="Arial" panose="020B0604020202020204" pitchFamily="34" charset="0"/>
            <a:buChar char="•"/>
          </a:pPr>
          <a:r>
            <a:rPr lang="ru-RU" b="0" i="0" dirty="0"/>
            <a:t>опыт работы</a:t>
          </a:r>
        </a:p>
        <a:p>
          <a:pPr>
            <a:buFont typeface="Arial" panose="020B0604020202020204" pitchFamily="34" charset="0"/>
            <a:buChar char="•"/>
          </a:pPr>
          <a:r>
            <a:rPr lang="ru-RU" b="0" i="0" dirty="0"/>
            <a:t>природные способности</a:t>
          </a:r>
        </a:p>
        <a:p>
          <a:pPr>
            <a:buFont typeface="Arial" panose="020B0604020202020204" pitchFamily="34" charset="0"/>
            <a:buChar char="•"/>
          </a:pPr>
          <a:r>
            <a:rPr lang="ru-RU" b="0" i="0" dirty="0"/>
            <a:t>здоровье</a:t>
          </a:r>
          <a:endParaRPr lang="ru-RU" dirty="0"/>
        </a:p>
      </dgm:t>
    </dgm:pt>
    <dgm:pt modelId="{3ED3495A-7BD1-4A7A-A1E6-0A1593746571}" type="parTrans" cxnId="{188F4B28-1E81-4C8B-BC03-0BCB3C77C3B6}">
      <dgm:prSet/>
      <dgm:spPr/>
      <dgm:t>
        <a:bodyPr/>
        <a:lstStyle/>
        <a:p>
          <a:endParaRPr lang="ru-RU"/>
        </a:p>
      </dgm:t>
    </dgm:pt>
    <dgm:pt modelId="{072FFF97-0950-4227-BDF8-1EF7476ADE38}" type="sibTrans" cxnId="{188F4B28-1E81-4C8B-BC03-0BCB3C77C3B6}">
      <dgm:prSet/>
      <dgm:spPr/>
      <dgm:t>
        <a:bodyPr/>
        <a:lstStyle/>
        <a:p>
          <a:endParaRPr lang="ru-RU"/>
        </a:p>
      </dgm:t>
    </dgm:pt>
    <dgm:pt modelId="{54FD2FF1-68B7-4C20-82A5-EA9C18852BE5}">
      <dgm:prSet phldrT="[Текст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ru-RU" b="0" i="0" dirty="0"/>
            <a:t>спрос на товары и услуги</a:t>
          </a:r>
        </a:p>
        <a:p>
          <a:pPr>
            <a:buFont typeface="Arial" panose="020B0604020202020204" pitchFamily="34" charset="0"/>
            <a:buChar char="•"/>
          </a:pPr>
          <a:r>
            <a:rPr lang="ru-RU" b="0" i="0" dirty="0"/>
            <a:t>условия труда</a:t>
          </a:r>
        </a:p>
        <a:p>
          <a:pPr>
            <a:buFont typeface="Arial" panose="020B0604020202020204" pitchFamily="34" charset="0"/>
            <a:buChar char="•"/>
          </a:pPr>
          <a:r>
            <a:rPr lang="ru-RU" b="0" i="0" dirty="0"/>
            <a:t>особенности отрасли</a:t>
          </a:r>
        </a:p>
        <a:p>
          <a:pPr>
            <a:buFont typeface="Arial" panose="020B0604020202020204" pitchFamily="34" charset="0"/>
            <a:buChar char="•"/>
          </a:pPr>
          <a:r>
            <a:rPr lang="ru-RU" b="0" i="0" dirty="0"/>
            <a:t>специфика региона</a:t>
          </a:r>
        </a:p>
        <a:p>
          <a:pPr>
            <a:buFont typeface="Arial" panose="020B0604020202020204" pitchFamily="34" charset="0"/>
            <a:buChar char="•"/>
          </a:pPr>
          <a:r>
            <a:rPr lang="ru-RU" b="0" i="0" dirty="0"/>
            <a:t>экономическая ситуация.</a:t>
          </a:r>
          <a:endParaRPr lang="ru-RU" dirty="0"/>
        </a:p>
      </dgm:t>
    </dgm:pt>
    <dgm:pt modelId="{0EAE018D-4218-4B0D-B2B8-D9758CF18F4C}" type="parTrans" cxnId="{E3D352FE-E67E-40A0-82BA-31EEEAEE485F}">
      <dgm:prSet/>
      <dgm:spPr/>
      <dgm:t>
        <a:bodyPr/>
        <a:lstStyle/>
        <a:p>
          <a:endParaRPr lang="ru-RU"/>
        </a:p>
      </dgm:t>
    </dgm:pt>
    <dgm:pt modelId="{079B9C0D-F1DA-43AC-A4E5-2FE79A6190B3}" type="sibTrans" cxnId="{E3D352FE-E67E-40A0-82BA-31EEEAEE485F}">
      <dgm:prSet/>
      <dgm:spPr/>
      <dgm:t>
        <a:bodyPr/>
        <a:lstStyle/>
        <a:p>
          <a:endParaRPr lang="ru-RU"/>
        </a:p>
      </dgm:t>
    </dgm:pt>
    <dgm:pt modelId="{179EEA65-9C23-41B9-AF5C-BF32DAE25C47}" type="pres">
      <dgm:prSet presAssocID="{A1386FFA-2979-4ED9-976E-898CF8EDEDF6}" presName="diagram" presStyleCnt="0">
        <dgm:presLayoutVars>
          <dgm:dir/>
          <dgm:resizeHandles val="exact"/>
        </dgm:presLayoutVars>
      </dgm:prSet>
      <dgm:spPr/>
    </dgm:pt>
    <dgm:pt modelId="{523A95AB-3E55-4F8E-9A54-95F7474CD1B2}" type="pres">
      <dgm:prSet presAssocID="{1C9A7073-948D-47A0-9DAE-6771196CB398}" presName="node" presStyleLbl="node1" presStyleIdx="0" presStyleCnt="2">
        <dgm:presLayoutVars>
          <dgm:bulletEnabled val="1"/>
        </dgm:presLayoutVars>
      </dgm:prSet>
      <dgm:spPr/>
    </dgm:pt>
    <dgm:pt modelId="{F40D1F45-E0BE-4968-B646-763FF428E3C0}" type="pres">
      <dgm:prSet presAssocID="{072FFF97-0950-4227-BDF8-1EF7476ADE38}" presName="sibTrans" presStyleCnt="0"/>
      <dgm:spPr/>
    </dgm:pt>
    <dgm:pt modelId="{D1EE2216-12F0-4875-89AD-12F373DD4269}" type="pres">
      <dgm:prSet presAssocID="{54FD2FF1-68B7-4C20-82A5-EA9C18852BE5}" presName="node" presStyleLbl="node1" presStyleIdx="1" presStyleCnt="2">
        <dgm:presLayoutVars>
          <dgm:bulletEnabled val="1"/>
        </dgm:presLayoutVars>
      </dgm:prSet>
      <dgm:spPr/>
    </dgm:pt>
  </dgm:ptLst>
  <dgm:cxnLst>
    <dgm:cxn modelId="{955B8413-14F3-4AB8-9A29-7CA83270A88F}" type="presOf" srcId="{54FD2FF1-68B7-4C20-82A5-EA9C18852BE5}" destId="{D1EE2216-12F0-4875-89AD-12F373DD4269}" srcOrd="0" destOrd="0" presId="urn:microsoft.com/office/officeart/2005/8/layout/default"/>
    <dgm:cxn modelId="{188F4B28-1E81-4C8B-BC03-0BCB3C77C3B6}" srcId="{A1386FFA-2979-4ED9-976E-898CF8EDEDF6}" destId="{1C9A7073-948D-47A0-9DAE-6771196CB398}" srcOrd="0" destOrd="0" parTransId="{3ED3495A-7BD1-4A7A-A1E6-0A1593746571}" sibTransId="{072FFF97-0950-4227-BDF8-1EF7476ADE38}"/>
    <dgm:cxn modelId="{DFD40F63-A35C-4A3C-B422-187FB6EA55F7}" type="presOf" srcId="{1C9A7073-948D-47A0-9DAE-6771196CB398}" destId="{523A95AB-3E55-4F8E-9A54-95F7474CD1B2}" srcOrd="0" destOrd="0" presId="urn:microsoft.com/office/officeart/2005/8/layout/default"/>
    <dgm:cxn modelId="{08379A82-B5A3-4EE8-8081-6ED9C3560E6D}" type="presOf" srcId="{A1386FFA-2979-4ED9-976E-898CF8EDEDF6}" destId="{179EEA65-9C23-41B9-AF5C-BF32DAE25C47}" srcOrd="0" destOrd="0" presId="urn:microsoft.com/office/officeart/2005/8/layout/default"/>
    <dgm:cxn modelId="{E3D352FE-E67E-40A0-82BA-31EEEAEE485F}" srcId="{A1386FFA-2979-4ED9-976E-898CF8EDEDF6}" destId="{54FD2FF1-68B7-4C20-82A5-EA9C18852BE5}" srcOrd="1" destOrd="0" parTransId="{0EAE018D-4218-4B0D-B2B8-D9758CF18F4C}" sibTransId="{079B9C0D-F1DA-43AC-A4E5-2FE79A6190B3}"/>
    <dgm:cxn modelId="{BB6AF878-9D50-4961-BE8D-5F4F44BD5EA5}" type="presParOf" srcId="{179EEA65-9C23-41B9-AF5C-BF32DAE25C47}" destId="{523A95AB-3E55-4F8E-9A54-95F7474CD1B2}" srcOrd="0" destOrd="0" presId="urn:microsoft.com/office/officeart/2005/8/layout/default"/>
    <dgm:cxn modelId="{B02DEFCA-2600-4CF9-8AC1-BAA556915D12}" type="presParOf" srcId="{179EEA65-9C23-41B9-AF5C-BF32DAE25C47}" destId="{F40D1F45-E0BE-4968-B646-763FF428E3C0}" srcOrd="1" destOrd="0" presId="urn:microsoft.com/office/officeart/2005/8/layout/default"/>
    <dgm:cxn modelId="{4E60D1F6-5AC1-4643-A523-5123E59422CA}" type="presParOf" srcId="{179EEA65-9C23-41B9-AF5C-BF32DAE25C47}" destId="{D1EE2216-12F0-4875-89AD-12F373DD4269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4C8E5A9-5E07-41C2-B4B3-ABFFA3DDE54C}" type="doc">
      <dgm:prSet loTypeId="urn:microsoft.com/office/officeart/2005/8/layout/defaul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24C48277-E6E9-4528-94E8-6F15C73236C2}">
      <dgm:prSet phldrT="[Текст]"/>
      <dgm:spPr/>
      <dgm:t>
        <a:bodyPr/>
        <a:lstStyle/>
        <a:p>
          <a:r>
            <a:rPr lang="ru-RU" b="1" i="0" dirty="0"/>
            <a:t>Повременная </a:t>
          </a:r>
          <a:r>
            <a:rPr lang="ru-RU" b="0" i="0" dirty="0"/>
            <a:t>– вознаграждение за труд в зависимости от проработанного времени и квалификации работника (бюджетные работники, например, учителя, врачи, представители органов власти — в их деятельности нельзя точно определить норму времени и норму выработки).</a:t>
          </a:r>
          <a:endParaRPr lang="ru-RU" dirty="0"/>
        </a:p>
      </dgm:t>
    </dgm:pt>
    <dgm:pt modelId="{8DE08633-7BE0-45B4-ABC8-8C5B94E0532A}" type="parTrans" cxnId="{FAC41A77-C562-4B79-B511-D1981ECFDC25}">
      <dgm:prSet/>
      <dgm:spPr/>
      <dgm:t>
        <a:bodyPr/>
        <a:lstStyle/>
        <a:p>
          <a:endParaRPr lang="ru-RU"/>
        </a:p>
      </dgm:t>
    </dgm:pt>
    <dgm:pt modelId="{B2A1B422-C06D-4543-95AD-3D4A8D9789E9}" type="sibTrans" cxnId="{FAC41A77-C562-4B79-B511-D1981ECFDC25}">
      <dgm:prSet/>
      <dgm:spPr/>
      <dgm:t>
        <a:bodyPr/>
        <a:lstStyle/>
        <a:p>
          <a:endParaRPr lang="ru-RU"/>
        </a:p>
      </dgm:t>
    </dgm:pt>
    <dgm:pt modelId="{AB755561-97B6-401B-BF14-DA92EB521E98}">
      <dgm:prSet phldrT="[Текст]"/>
      <dgm:spPr/>
      <dgm:t>
        <a:bodyPr/>
        <a:lstStyle/>
        <a:p>
          <a:r>
            <a:rPr lang="ru-RU" b="1" i="0" dirty="0"/>
            <a:t>Сдельная </a:t>
          </a:r>
          <a:r>
            <a:rPr lang="ru-RU" b="0" i="0" dirty="0"/>
            <a:t>– вознаграждение за труд в зависимости от количества и качества изготовленных изделий (применяется, когда можно точно это определить).</a:t>
          </a:r>
          <a:endParaRPr lang="ru-RU" dirty="0"/>
        </a:p>
      </dgm:t>
    </dgm:pt>
    <dgm:pt modelId="{B215DC31-DFAA-4B49-B37A-8DEE030AB00E}" type="parTrans" cxnId="{729AD1D8-EAE9-4F4C-A4C8-21BFC04DEE4F}">
      <dgm:prSet/>
      <dgm:spPr/>
      <dgm:t>
        <a:bodyPr/>
        <a:lstStyle/>
        <a:p>
          <a:endParaRPr lang="ru-RU"/>
        </a:p>
      </dgm:t>
    </dgm:pt>
    <dgm:pt modelId="{4DC7ACAD-0EF9-419C-8C99-797CE09E0A07}" type="sibTrans" cxnId="{729AD1D8-EAE9-4F4C-A4C8-21BFC04DEE4F}">
      <dgm:prSet/>
      <dgm:spPr/>
      <dgm:t>
        <a:bodyPr/>
        <a:lstStyle/>
        <a:p>
          <a:endParaRPr lang="ru-RU"/>
        </a:p>
      </dgm:t>
    </dgm:pt>
    <dgm:pt modelId="{3A385C3C-355D-4F67-8762-4F5BF6663DD1}" type="pres">
      <dgm:prSet presAssocID="{84C8E5A9-5E07-41C2-B4B3-ABFFA3DDE54C}" presName="diagram" presStyleCnt="0">
        <dgm:presLayoutVars>
          <dgm:dir/>
          <dgm:resizeHandles val="exact"/>
        </dgm:presLayoutVars>
      </dgm:prSet>
      <dgm:spPr/>
    </dgm:pt>
    <dgm:pt modelId="{F687482C-9599-476A-9DF9-22F0F835C4E8}" type="pres">
      <dgm:prSet presAssocID="{24C48277-E6E9-4528-94E8-6F15C73236C2}" presName="node" presStyleLbl="node1" presStyleIdx="0" presStyleCnt="2">
        <dgm:presLayoutVars>
          <dgm:bulletEnabled val="1"/>
        </dgm:presLayoutVars>
      </dgm:prSet>
      <dgm:spPr/>
    </dgm:pt>
    <dgm:pt modelId="{799B7AC9-AE90-40DC-95C6-3821AD751980}" type="pres">
      <dgm:prSet presAssocID="{B2A1B422-C06D-4543-95AD-3D4A8D9789E9}" presName="sibTrans" presStyleCnt="0"/>
      <dgm:spPr/>
    </dgm:pt>
    <dgm:pt modelId="{75405305-C7D1-499B-A9A6-1EC50ACAC0E7}" type="pres">
      <dgm:prSet presAssocID="{AB755561-97B6-401B-BF14-DA92EB521E98}" presName="node" presStyleLbl="node1" presStyleIdx="1" presStyleCnt="2">
        <dgm:presLayoutVars>
          <dgm:bulletEnabled val="1"/>
        </dgm:presLayoutVars>
      </dgm:prSet>
      <dgm:spPr/>
    </dgm:pt>
  </dgm:ptLst>
  <dgm:cxnLst>
    <dgm:cxn modelId="{FAC41A77-C562-4B79-B511-D1981ECFDC25}" srcId="{84C8E5A9-5E07-41C2-B4B3-ABFFA3DDE54C}" destId="{24C48277-E6E9-4528-94E8-6F15C73236C2}" srcOrd="0" destOrd="0" parTransId="{8DE08633-7BE0-45B4-ABC8-8C5B94E0532A}" sibTransId="{B2A1B422-C06D-4543-95AD-3D4A8D9789E9}"/>
    <dgm:cxn modelId="{C6D89291-A750-4FA5-B6DC-66F930BE6154}" type="presOf" srcId="{24C48277-E6E9-4528-94E8-6F15C73236C2}" destId="{F687482C-9599-476A-9DF9-22F0F835C4E8}" srcOrd="0" destOrd="0" presId="urn:microsoft.com/office/officeart/2005/8/layout/default"/>
    <dgm:cxn modelId="{176AB0BC-B71F-40C9-A9E1-7FA17B8771A0}" type="presOf" srcId="{84C8E5A9-5E07-41C2-B4B3-ABFFA3DDE54C}" destId="{3A385C3C-355D-4F67-8762-4F5BF6663DD1}" srcOrd="0" destOrd="0" presId="urn:microsoft.com/office/officeart/2005/8/layout/default"/>
    <dgm:cxn modelId="{729AD1D8-EAE9-4F4C-A4C8-21BFC04DEE4F}" srcId="{84C8E5A9-5E07-41C2-B4B3-ABFFA3DDE54C}" destId="{AB755561-97B6-401B-BF14-DA92EB521E98}" srcOrd="1" destOrd="0" parTransId="{B215DC31-DFAA-4B49-B37A-8DEE030AB00E}" sibTransId="{4DC7ACAD-0EF9-419C-8C99-797CE09E0A07}"/>
    <dgm:cxn modelId="{7E72C4DD-3B3B-4A96-8ED8-BA8D2EB9FE64}" type="presOf" srcId="{AB755561-97B6-401B-BF14-DA92EB521E98}" destId="{75405305-C7D1-499B-A9A6-1EC50ACAC0E7}" srcOrd="0" destOrd="0" presId="urn:microsoft.com/office/officeart/2005/8/layout/default"/>
    <dgm:cxn modelId="{39AAF1E1-FC32-4B63-9E5E-B1FD41E52014}" type="presParOf" srcId="{3A385C3C-355D-4F67-8762-4F5BF6663DD1}" destId="{F687482C-9599-476A-9DF9-22F0F835C4E8}" srcOrd="0" destOrd="0" presId="urn:microsoft.com/office/officeart/2005/8/layout/default"/>
    <dgm:cxn modelId="{332E9575-7DAE-4D0F-BC66-B12FB261CF61}" type="presParOf" srcId="{3A385C3C-355D-4F67-8762-4F5BF6663DD1}" destId="{799B7AC9-AE90-40DC-95C6-3821AD751980}" srcOrd="1" destOrd="0" presId="urn:microsoft.com/office/officeart/2005/8/layout/default"/>
    <dgm:cxn modelId="{FE6C044F-7A21-46FF-A19B-CE042AE1798C}" type="presParOf" srcId="{3A385C3C-355D-4F67-8762-4F5BF6663DD1}" destId="{75405305-C7D1-499B-A9A6-1EC50ACAC0E7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9044C0B-16C0-4584-A0DB-4596AF6F8233}" type="doc">
      <dgm:prSet loTypeId="urn:microsoft.com/office/officeart/2005/8/layout/defaul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6192AC8D-928A-4F50-9EBF-11AEEFF91E20}">
      <dgm:prSet phldrT="[Текст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ru-RU" b="1" i="0" dirty="0"/>
            <a:t>Позитивное:</a:t>
          </a:r>
          <a:endParaRPr lang="ru-RU" b="0" i="0" dirty="0"/>
        </a:p>
        <a:p>
          <a:pPr>
            <a:buFont typeface="Arial" panose="020B0604020202020204" pitchFamily="34" charset="0"/>
            <a:buChar char="•"/>
          </a:pPr>
          <a:r>
            <a:rPr lang="ru-RU" b="0" i="0" dirty="0"/>
            <a:t>Не причиняет вред человеку и обществу (талант, гениальность, инициатива, </a:t>
          </a:r>
          <a:r>
            <a:rPr lang="ru-RU" b="0" i="0" dirty="0" err="1"/>
            <a:t>сверхтрудолюбие</a:t>
          </a:r>
          <a:r>
            <a:rPr lang="ru-RU" b="0" i="0" dirty="0"/>
            <a:t>, новаторство, изобретательство, героизм, коллекционирование и др.)</a:t>
          </a:r>
          <a:endParaRPr lang="ru-RU" dirty="0"/>
        </a:p>
      </dgm:t>
    </dgm:pt>
    <dgm:pt modelId="{D1193F7A-E3C5-4190-B305-427D3A863959}" type="parTrans" cxnId="{01D78FDE-15F5-4377-B802-3D0918AF2B65}">
      <dgm:prSet/>
      <dgm:spPr/>
      <dgm:t>
        <a:bodyPr/>
        <a:lstStyle/>
        <a:p>
          <a:endParaRPr lang="ru-RU"/>
        </a:p>
      </dgm:t>
    </dgm:pt>
    <dgm:pt modelId="{935977FB-497C-4830-9A58-CF0E5FABE8C4}" type="sibTrans" cxnId="{01D78FDE-15F5-4377-B802-3D0918AF2B65}">
      <dgm:prSet/>
      <dgm:spPr/>
      <dgm:t>
        <a:bodyPr/>
        <a:lstStyle/>
        <a:p>
          <a:endParaRPr lang="ru-RU"/>
        </a:p>
      </dgm:t>
    </dgm:pt>
    <dgm:pt modelId="{E4702578-398A-4944-89DA-0B5A8569E864}">
      <dgm:prSet phldrT="[Текст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ru-RU" b="1" i="0" dirty="0"/>
            <a:t>Негативное:</a:t>
          </a:r>
          <a:endParaRPr lang="ru-RU" b="0" i="0" dirty="0"/>
        </a:p>
        <a:p>
          <a:pPr>
            <a:buFont typeface="Arial" panose="020B0604020202020204" pitchFamily="34" charset="0"/>
            <a:buChar char="•"/>
          </a:pPr>
          <a:r>
            <a:rPr lang="ru-RU" b="0" i="0" dirty="0"/>
            <a:t>Нарушает общественный порядок, причиняет вред человеку и обществу (алкоголизм и наркомания, скандалы, аморальные поступки, бюрократизм, коррупция, преступления и др.)</a:t>
          </a:r>
          <a:endParaRPr lang="ru-RU" dirty="0"/>
        </a:p>
      </dgm:t>
    </dgm:pt>
    <dgm:pt modelId="{D489FD37-0472-403B-8B01-21E327BBC8AE}" type="parTrans" cxnId="{BA9CBA62-AF85-4812-B6E8-17F209CFC6F9}">
      <dgm:prSet/>
      <dgm:spPr/>
      <dgm:t>
        <a:bodyPr/>
        <a:lstStyle/>
        <a:p>
          <a:endParaRPr lang="ru-RU"/>
        </a:p>
      </dgm:t>
    </dgm:pt>
    <dgm:pt modelId="{086FFCC9-73F7-4595-98F5-8380BD4CFC26}" type="sibTrans" cxnId="{BA9CBA62-AF85-4812-B6E8-17F209CFC6F9}">
      <dgm:prSet/>
      <dgm:spPr/>
      <dgm:t>
        <a:bodyPr/>
        <a:lstStyle/>
        <a:p>
          <a:endParaRPr lang="ru-RU"/>
        </a:p>
      </dgm:t>
    </dgm:pt>
    <dgm:pt modelId="{C6C7CB46-0520-4C3C-ABAC-2DEC13ED54FC}" type="pres">
      <dgm:prSet presAssocID="{19044C0B-16C0-4584-A0DB-4596AF6F8233}" presName="diagram" presStyleCnt="0">
        <dgm:presLayoutVars>
          <dgm:dir/>
          <dgm:resizeHandles val="exact"/>
        </dgm:presLayoutVars>
      </dgm:prSet>
      <dgm:spPr/>
    </dgm:pt>
    <dgm:pt modelId="{83CE8520-C000-42D3-927A-9782408FEAEA}" type="pres">
      <dgm:prSet presAssocID="{6192AC8D-928A-4F50-9EBF-11AEEFF91E20}" presName="node" presStyleLbl="node1" presStyleIdx="0" presStyleCnt="2">
        <dgm:presLayoutVars>
          <dgm:bulletEnabled val="1"/>
        </dgm:presLayoutVars>
      </dgm:prSet>
      <dgm:spPr/>
    </dgm:pt>
    <dgm:pt modelId="{0FF7BCD3-3DF0-4BA9-A2C7-5094848FCDA7}" type="pres">
      <dgm:prSet presAssocID="{935977FB-497C-4830-9A58-CF0E5FABE8C4}" presName="sibTrans" presStyleCnt="0"/>
      <dgm:spPr/>
    </dgm:pt>
    <dgm:pt modelId="{411B3E4D-FDF1-4000-8C02-617DCC489946}" type="pres">
      <dgm:prSet presAssocID="{E4702578-398A-4944-89DA-0B5A8569E864}" presName="node" presStyleLbl="node1" presStyleIdx="1" presStyleCnt="2">
        <dgm:presLayoutVars>
          <dgm:bulletEnabled val="1"/>
        </dgm:presLayoutVars>
      </dgm:prSet>
      <dgm:spPr/>
    </dgm:pt>
  </dgm:ptLst>
  <dgm:cxnLst>
    <dgm:cxn modelId="{BA9CBA62-AF85-4812-B6E8-17F209CFC6F9}" srcId="{19044C0B-16C0-4584-A0DB-4596AF6F8233}" destId="{E4702578-398A-4944-89DA-0B5A8569E864}" srcOrd="1" destOrd="0" parTransId="{D489FD37-0472-403B-8B01-21E327BBC8AE}" sibTransId="{086FFCC9-73F7-4595-98F5-8380BD4CFC26}"/>
    <dgm:cxn modelId="{F6FD9D7A-2F4D-43CC-96F3-0E42B1AEAB60}" type="presOf" srcId="{6192AC8D-928A-4F50-9EBF-11AEEFF91E20}" destId="{83CE8520-C000-42D3-927A-9782408FEAEA}" srcOrd="0" destOrd="0" presId="urn:microsoft.com/office/officeart/2005/8/layout/default"/>
    <dgm:cxn modelId="{8055DCCB-21D3-4989-A795-0CCE1B4AAF6C}" type="presOf" srcId="{E4702578-398A-4944-89DA-0B5A8569E864}" destId="{411B3E4D-FDF1-4000-8C02-617DCC489946}" srcOrd="0" destOrd="0" presId="urn:microsoft.com/office/officeart/2005/8/layout/default"/>
    <dgm:cxn modelId="{01D78FDE-15F5-4377-B802-3D0918AF2B65}" srcId="{19044C0B-16C0-4584-A0DB-4596AF6F8233}" destId="{6192AC8D-928A-4F50-9EBF-11AEEFF91E20}" srcOrd="0" destOrd="0" parTransId="{D1193F7A-E3C5-4190-B305-427D3A863959}" sibTransId="{935977FB-497C-4830-9A58-CF0E5FABE8C4}"/>
    <dgm:cxn modelId="{88717FFE-1E31-49DE-A185-CE869883DE3A}" type="presOf" srcId="{19044C0B-16C0-4584-A0DB-4596AF6F8233}" destId="{C6C7CB46-0520-4C3C-ABAC-2DEC13ED54FC}" srcOrd="0" destOrd="0" presId="urn:microsoft.com/office/officeart/2005/8/layout/default"/>
    <dgm:cxn modelId="{32725E98-BD95-4701-9905-5E137D87A8BB}" type="presParOf" srcId="{C6C7CB46-0520-4C3C-ABAC-2DEC13ED54FC}" destId="{83CE8520-C000-42D3-927A-9782408FEAEA}" srcOrd="0" destOrd="0" presId="urn:microsoft.com/office/officeart/2005/8/layout/default"/>
    <dgm:cxn modelId="{BF563009-B850-4176-9505-9532773938EE}" type="presParOf" srcId="{C6C7CB46-0520-4C3C-ABAC-2DEC13ED54FC}" destId="{0FF7BCD3-3DF0-4BA9-A2C7-5094848FCDA7}" srcOrd="1" destOrd="0" presId="urn:microsoft.com/office/officeart/2005/8/layout/default"/>
    <dgm:cxn modelId="{145D0A5B-BB93-43EA-91BF-9FE07E4598D4}" type="presParOf" srcId="{C6C7CB46-0520-4C3C-ABAC-2DEC13ED54FC}" destId="{411B3E4D-FDF1-4000-8C02-617DCC489946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B51A3A-15D9-4C43-915B-AD2B0B065825}">
      <dsp:nvSpPr>
        <dsp:cNvPr id="0" name=""/>
        <dsp:cNvSpPr/>
      </dsp:nvSpPr>
      <dsp:spPr>
        <a:xfrm>
          <a:off x="0" y="3924117"/>
          <a:ext cx="10963373" cy="128798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/>
            <a:t>Постиндустриальное</a:t>
          </a:r>
        </a:p>
      </dsp:txBody>
      <dsp:txXfrm>
        <a:off x="0" y="3924117"/>
        <a:ext cx="10963373" cy="695510"/>
      </dsp:txXfrm>
    </dsp:sp>
    <dsp:sp modelId="{2CD4DEEA-2A51-4834-93E0-11A1FB9CB6B5}">
      <dsp:nvSpPr>
        <dsp:cNvPr id="0" name=""/>
        <dsp:cNvSpPr/>
      </dsp:nvSpPr>
      <dsp:spPr>
        <a:xfrm>
          <a:off x="0" y="4593868"/>
          <a:ext cx="10963373" cy="592472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/>
            <a:t>Современность, компьютеризация, фактор </a:t>
          </a:r>
          <a:r>
            <a:rPr lang="ru-RU" sz="2000" kern="1200"/>
            <a:t>производства- информация, интеллектуальный труд</a:t>
          </a:r>
          <a:endParaRPr lang="ru-RU" sz="2000" kern="1200" dirty="0"/>
        </a:p>
      </dsp:txBody>
      <dsp:txXfrm>
        <a:off x="0" y="4593868"/>
        <a:ext cx="10963373" cy="592472"/>
      </dsp:txXfrm>
    </dsp:sp>
    <dsp:sp modelId="{06F91FC0-16C5-4767-B2A2-5580D18630C9}">
      <dsp:nvSpPr>
        <dsp:cNvPr id="0" name=""/>
        <dsp:cNvSpPr/>
      </dsp:nvSpPr>
      <dsp:spPr>
        <a:xfrm rot="10800000">
          <a:off x="0" y="1962519"/>
          <a:ext cx="10963373" cy="1980917"/>
        </a:xfrm>
        <a:prstGeom prst="upArrowCallout">
          <a:avLst/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/>
            <a:t>Индустриальное</a:t>
          </a:r>
        </a:p>
      </dsp:txBody>
      <dsp:txXfrm rot="-10800000">
        <a:off x="0" y="1962519"/>
        <a:ext cx="10963373" cy="695302"/>
      </dsp:txXfrm>
    </dsp:sp>
    <dsp:sp modelId="{1E80F684-F02B-4F82-B5D0-DC413D52CA5A}">
      <dsp:nvSpPr>
        <dsp:cNvPr id="0" name=""/>
        <dsp:cNvSpPr/>
      </dsp:nvSpPr>
      <dsp:spPr>
        <a:xfrm>
          <a:off x="0" y="2657821"/>
          <a:ext cx="10963373" cy="592294"/>
        </a:xfrm>
        <a:prstGeom prst="rect">
          <a:avLst/>
        </a:prstGeom>
        <a:solidFill>
          <a:schemeClr val="accent2">
            <a:tint val="40000"/>
            <a:alpha val="90000"/>
            <a:hueOff val="-424613"/>
            <a:satOff val="-37673"/>
            <a:lumOff val="-385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-424613"/>
              <a:satOff val="-37673"/>
              <a:lumOff val="-38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/>
            <a:t>Мануфактура, рост городов, фактор производства – капитал,  машинный труд</a:t>
          </a:r>
        </a:p>
      </dsp:txBody>
      <dsp:txXfrm>
        <a:off x="0" y="2657821"/>
        <a:ext cx="10963373" cy="592294"/>
      </dsp:txXfrm>
    </dsp:sp>
    <dsp:sp modelId="{0DA655D2-2A86-4F00-8BCA-A2E9E997BFF9}">
      <dsp:nvSpPr>
        <dsp:cNvPr id="0" name=""/>
        <dsp:cNvSpPr/>
      </dsp:nvSpPr>
      <dsp:spPr>
        <a:xfrm rot="10800000">
          <a:off x="0" y="921"/>
          <a:ext cx="10963373" cy="1980917"/>
        </a:xfrm>
        <a:prstGeom prst="upArrowCallou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/>
            <a:t>Традиционное</a:t>
          </a:r>
        </a:p>
      </dsp:txBody>
      <dsp:txXfrm rot="-10800000">
        <a:off x="0" y="921"/>
        <a:ext cx="10963373" cy="695302"/>
      </dsp:txXfrm>
    </dsp:sp>
    <dsp:sp modelId="{1ECE1905-045C-4A02-B495-E5C0BFDD7642}">
      <dsp:nvSpPr>
        <dsp:cNvPr id="0" name=""/>
        <dsp:cNvSpPr/>
      </dsp:nvSpPr>
      <dsp:spPr>
        <a:xfrm>
          <a:off x="0" y="696223"/>
          <a:ext cx="10963373" cy="592294"/>
        </a:xfrm>
        <a:prstGeom prst="rect">
          <a:avLst/>
        </a:prstGeom>
        <a:solidFill>
          <a:schemeClr val="accent2">
            <a:tint val="40000"/>
            <a:alpha val="90000"/>
            <a:hueOff val="-849226"/>
            <a:satOff val="-75346"/>
            <a:lumOff val="-769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-849226"/>
              <a:satOff val="-75346"/>
              <a:lumOff val="-76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/>
            <a:t>Сельское хозяйство, ручной труд, первобытность, фактор производства-земля и </a:t>
          </a:r>
          <a:r>
            <a:rPr lang="ru-RU" sz="2000" kern="1200" dirty="0" err="1"/>
            <a:t>тд</a:t>
          </a:r>
          <a:endParaRPr lang="ru-RU" sz="2000" kern="1200" dirty="0"/>
        </a:p>
      </dsp:txBody>
      <dsp:txXfrm>
        <a:off x="0" y="696223"/>
        <a:ext cx="10963373" cy="59229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3A95AB-3E55-4F8E-9A54-95F7474CD1B2}">
      <dsp:nvSpPr>
        <dsp:cNvPr id="0" name=""/>
        <dsp:cNvSpPr/>
      </dsp:nvSpPr>
      <dsp:spPr>
        <a:xfrm>
          <a:off x="1283" y="673807"/>
          <a:ext cx="5006206" cy="30037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ru-RU" sz="3000" b="0" i="0" kern="1200" dirty="0"/>
            <a:t>уровень образования</a:t>
          </a:r>
        </a:p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ru-RU" sz="3000" b="0" i="0" kern="1200" dirty="0"/>
            <a:t>квалификация</a:t>
          </a:r>
        </a:p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ru-RU" sz="3000" b="0" i="0" kern="1200" dirty="0"/>
            <a:t>опыт работы</a:t>
          </a:r>
        </a:p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ru-RU" sz="3000" b="0" i="0" kern="1200" dirty="0"/>
            <a:t>природные способности</a:t>
          </a:r>
        </a:p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ru-RU" sz="3000" b="0" i="0" kern="1200" dirty="0"/>
            <a:t>здоровье</a:t>
          </a:r>
          <a:endParaRPr lang="ru-RU" sz="3000" kern="1200" dirty="0"/>
        </a:p>
      </dsp:txBody>
      <dsp:txXfrm>
        <a:off x="1283" y="673807"/>
        <a:ext cx="5006206" cy="3003723"/>
      </dsp:txXfrm>
    </dsp:sp>
    <dsp:sp modelId="{D1EE2216-12F0-4875-89AD-12F373DD4269}">
      <dsp:nvSpPr>
        <dsp:cNvPr id="0" name=""/>
        <dsp:cNvSpPr/>
      </dsp:nvSpPr>
      <dsp:spPr>
        <a:xfrm>
          <a:off x="5508110" y="673807"/>
          <a:ext cx="5006206" cy="30037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ru-RU" sz="3000" b="0" i="0" kern="1200" dirty="0"/>
            <a:t>спрос на товары и услуги</a:t>
          </a:r>
        </a:p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ru-RU" sz="3000" b="0" i="0" kern="1200" dirty="0"/>
            <a:t>условия труда</a:t>
          </a:r>
        </a:p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ru-RU" sz="3000" b="0" i="0" kern="1200" dirty="0"/>
            <a:t>особенности отрасли</a:t>
          </a:r>
        </a:p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ru-RU" sz="3000" b="0" i="0" kern="1200" dirty="0"/>
            <a:t>специфика региона</a:t>
          </a:r>
        </a:p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ru-RU" sz="3000" b="0" i="0" kern="1200" dirty="0"/>
            <a:t>экономическая ситуация.</a:t>
          </a:r>
          <a:endParaRPr lang="ru-RU" sz="3000" kern="1200" dirty="0"/>
        </a:p>
      </dsp:txBody>
      <dsp:txXfrm>
        <a:off x="5508110" y="673807"/>
        <a:ext cx="5006206" cy="300372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87482C-9599-476A-9DF9-22F0F835C4E8}">
      <dsp:nvSpPr>
        <dsp:cNvPr id="0" name=""/>
        <dsp:cNvSpPr/>
      </dsp:nvSpPr>
      <dsp:spPr>
        <a:xfrm>
          <a:off x="1283" y="673807"/>
          <a:ext cx="5006206" cy="300372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200" b="1" i="0" kern="1200" dirty="0"/>
            <a:t>Повременная </a:t>
          </a:r>
          <a:r>
            <a:rPr lang="ru-RU" sz="2200" b="0" i="0" kern="1200" dirty="0"/>
            <a:t>– вознаграждение за труд в зависимости от проработанного времени и квалификации работника (бюджетные работники, например, учителя, врачи, представители органов власти — в их деятельности нельзя точно определить норму времени и норму выработки).</a:t>
          </a:r>
          <a:endParaRPr lang="ru-RU" sz="2200" kern="1200" dirty="0"/>
        </a:p>
      </dsp:txBody>
      <dsp:txXfrm>
        <a:off x="1283" y="673807"/>
        <a:ext cx="5006206" cy="3003723"/>
      </dsp:txXfrm>
    </dsp:sp>
    <dsp:sp modelId="{75405305-C7D1-499B-A9A6-1EC50ACAC0E7}">
      <dsp:nvSpPr>
        <dsp:cNvPr id="0" name=""/>
        <dsp:cNvSpPr/>
      </dsp:nvSpPr>
      <dsp:spPr>
        <a:xfrm>
          <a:off x="5508110" y="673807"/>
          <a:ext cx="5006206" cy="3003723"/>
        </a:xfrm>
        <a:prstGeom prst="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200" b="1" i="0" kern="1200" dirty="0"/>
            <a:t>Сдельная </a:t>
          </a:r>
          <a:r>
            <a:rPr lang="ru-RU" sz="2200" b="0" i="0" kern="1200" dirty="0"/>
            <a:t>– вознаграждение за труд в зависимости от количества и качества изготовленных изделий (применяется, когда можно точно это определить).</a:t>
          </a:r>
          <a:endParaRPr lang="ru-RU" sz="2200" kern="1200" dirty="0"/>
        </a:p>
      </dsp:txBody>
      <dsp:txXfrm>
        <a:off x="5508110" y="673807"/>
        <a:ext cx="5006206" cy="300372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CE8520-C000-42D3-927A-9782408FEAEA}">
      <dsp:nvSpPr>
        <dsp:cNvPr id="0" name=""/>
        <dsp:cNvSpPr/>
      </dsp:nvSpPr>
      <dsp:spPr>
        <a:xfrm>
          <a:off x="1283" y="673807"/>
          <a:ext cx="5006206" cy="300372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ru-RU" sz="2400" b="1" i="0" kern="1200" dirty="0"/>
            <a:t>Позитивное:</a:t>
          </a:r>
          <a:endParaRPr lang="ru-RU" sz="2400" b="0" i="0" kern="1200" dirty="0"/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ru-RU" sz="2400" b="0" i="0" kern="1200" dirty="0"/>
            <a:t>Не причиняет вред человеку и обществу (талант, гениальность, инициатива, </a:t>
          </a:r>
          <a:r>
            <a:rPr lang="ru-RU" sz="2400" b="0" i="0" kern="1200" dirty="0" err="1"/>
            <a:t>сверхтрудолюбие</a:t>
          </a:r>
          <a:r>
            <a:rPr lang="ru-RU" sz="2400" b="0" i="0" kern="1200" dirty="0"/>
            <a:t>, новаторство, изобретательство, героизм, коллекционирование и др.)</a:t>
          </a:r>
          <a:endParaRPr lang="ru-RU" sz="2400" kern="1200" dirty="0"/>
        </a:p>
      </dsp:txBody>
      <dsp:txXfrm>
        <a:off x="1283" y="673807"/>
        <a:ext cx="5006206" cy="3003723"/>
      </dsp:txXfrm>
    </dsp:sp>
    <dsp:sp modelId="{411B3E4D-FDF1-4000-8C02-617DCC489946}">
      <dsp:nvSpPr>
        <dsp:cNvPr id="0" name=""/>
        <dsp:cNvSpPr/>
      </dsp:nvSpPr>
      <dsp:spPr>
        <a:xfrm>
          <a:off x="5508110" y="673807"/>
          <a:ext cx="5006206" cy="3003723"/>
        </a:xfrm>
        <a:prstGeom prst="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ru-RU" sz="2400" b="1" i="0" kern="1200" dirty="0"/>
            <a:t>Негативное:</a:t>
          </a:r>
          <a:endParaRPr lang="ru-RU" sz="2400" b="0" i="0" kern="1200" dirty="0"/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ru-RU" sz="2400" b="0" i="0" kern="1200" dirty="0"/>
            <a:t>Нарушает общественный порядок, причиняет вред человеку и обществу (алкоголизм и наркомания, скандалы, аморальные поступки, бюрократизм, коррупция, преступления и др.)</a:t>
          </a:r>
          <a:endParaRPr lang="ru-RU" sz="2400" kern="1200" dirty="0"/>
        </a:p>
      </dsp:txBody>
      <dsp:txXfrm>
        <a:off x="5508110" y="673807"/>
        <a:ext cx="5006206" cy="30037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E9A429-2904-49C2-8F28-46DF8A694A68}" type="datetimeFigureOut">
              <a:rPr lang="ru-RU" smtClean="0"/>
              <a:t>24.08.2022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98D54F-47CD-4D7D-9CA0-21B4BE7980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99730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98D54F-47CD-4D7D-9CA0-21B4BE79800B}" type="slidenum">
              <a:rPr lang="ru-RU" smtClean="0"/>
              <a:t>153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98667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45DB06-EEA5-718A-6E15-FA7E238621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D18195B-B21E-20DC-8436-21663DD536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0A9768F-38D0-7A5B-B7A7-6609AED3A1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B1C8B-0868-4E6D-8CBC-503BC4D8A612}" type="datetimeFigureOut">
              <a:rPr lang="ru-RU" smtClean="0"/>
              <a:t>24.08.2022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2F5D332-A8A7-A1CD-58DB-7AA5148F79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F33C4E6-73D1-1A0F-4906-722AB0EA50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1CC9D-8F3F-419B-95D4-8227280B9F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9908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4FF17E-7722-CFCF-E5DB-6E5F0E308A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AE296ED-BB52-7DA4-DA17-D7B2BF93A9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83C3F4B-D252-34B9-5A8B-A11955CCE8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B1C8B-0868-4E6D-8CBC-503BC4D8A612}" type="datetimeFigureOut">
              <a:rPr lang="ru-RU" smtClean="0"/>
              <a:t>24.08.2022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CE267E1-E71E-CA5B-4C66-CC6D097AC8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D685471-6D3A-61CF-8951-0E4FB6F4A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1CC9D-8F3F-419B-95D4-8227280B9F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11649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ECD41111-4EE4-E56C-886C-922CBF3BC4C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470B5D5-2EF7-BD84-B2F3-4F868AA7BC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5354A02-4507-EE38-FFFA-B5E4763D8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B1C8B-0868-4E6D-8CBC-503BC4D8A612}" type="datetimeFigureOut">
              <a:rPr lang="ru-RU" smtClean="0"/>
              <a:t>24.08.2022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0615D8F-EF03-C333-D621-7FD9E4FA7D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A4731AC-D2E9-FBB6-CD98-891BA57C7D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1CC9D-8F3F-419B-95D4-8227280B9F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5332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4E46DE-9242-11D6-EAC7-2FA7FC5F97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59174D0-8A2E-A4F0-83A1-C4D015219C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98FA4D4-BC3F-8403-E508-D7E774E158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B1C8B-0868-4E6D-8CBC-503BC4D8A612}" type="datetimeFigureOut">
              <a:rPr lang="ru-RU" smtClean="0"/>
              <a:t>24.08.2022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E75AC6A-7F43-2C3D-5D61-BE1F0E913F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7513B04-4A13-6715-8E97-0BA88AC16E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1CC9D-8F3F-419B-95D4-8227280B9F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6906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B3C13C-A202-069E-3922-EB2FE3BE96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24B487B-32B5-F8CC-9AB2-6A33A3CC12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6BE4F5F-F3B8-BA28-0C56-01BF9854FC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B1C8B-0868-4E6D-8CBC-503BC4D8A612}" type="datetimeFigureOut">
              <a:rPr lang="ru-RU" smtClean="0"/>
              <a:t>24.08.2022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D1BAB12-A743-DB9C-00D2-A6955BA21C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F173E47-EC23-BE1B-6BED-58CBC76875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1CC9D-8F3F-419B-95D4-8227280B9F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326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F9B056-B1ED-5894-0A38-6EC1ECA965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0D53B79-E4C2-93B3-C40A-9DC0125EE4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3B36FCB-AC9D-F5A1-49C7-DDD5936BE8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38C8201-CDF6-0B83-B8D9-439390EEC1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B1C8B-0868-4E6D-8CBC-503BC4D8A612}" type="datetimeFigureOut">
              <a:rPr lang="ru-RU" smtClean="0"/>
              <a:t>24.08.2022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C5AEA52-6516-62CD-1CBE-9EC9FD269E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1ECBB3E-FFC7-679E-232C-2EA99AE3F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1CC9D-8F3F-419B-95D4-8227280B9F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5471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22C97F-2025-456D-790B-DA0FC389A0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1EEF1E7-D97E-A1E6-C829-5C5E41818D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A0E50E6-D4B8-7C63-5BE2-87CA3947DF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55B8A54A-EB76-B8F2-C77B-9ACF14B42BE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61B6791-D58A-EEF7-3D82-AA852C437A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255509CA-AC1E-F67F-641E-896D8EF5AB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B1C8B-0868-4E6D-8CBC-503BC4D8A612}" type="datetimeFigureOut">
              <a:rPr lang="ru-RU" smtClean="0"/>
              <a:t>24.08.2022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7F07DCBF-7C04-7F88-B05D-C1E8F622D5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DB7AC83D-2BFD-4349-0EB0-0483540D6E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1CC9D-8F3F-419B-95D4-8227280B9F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44156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A0FE63-BAA3-A0BB-E37C-66B9FE8735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8B7BE390-E81E-2C6C-9825-5AFC69EA48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B1C8B-0868-4E6D-8CBC-503BC4D8A612}" type="datetimeFigureOut">
              <a:rPr lang="ru-RU" smtClean="0"/>
              <a:t>24.08.2022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B86FA76-5C94-FCC1-5886-22FBDC5242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8408EB2-41B1-F6FA-0FB9-7CF276B6E6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1CC9D-8F3F-419B-95D4-8227280B9F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89686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40B72406-1D82-325A-E8F7-F8D11C431E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B1C8B-0868-4E6D-8CBC-503BC4D8A612}" type="datetimeFigureOut">
              <a:rPr lang="ru-RU" smtClean="0"/>
              <a:t>24.08.2022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9F23EE97-F742-ADBB-720D-9FD024ACA1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37EDB401-77AC-2177-E812-98E0AE6700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1CC9D-8F3F-419B-95D4-8227280B9F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12753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C14E2C-4019-E9A7-A02D-374833F577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475825A-512D-64DA-B6C9-08C18F95E4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25B92C2-BC4D-1BC2-7BFD-DECCC3D2D8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D82FDC2-5379-2B39-31D6-BD7991196F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B1C8B-0868-4E6D-8CBC-503BC4D8A612}" type="datetimeFigureOut">
              <a:rPr lang="ru-RU" smtClean="0"/>
              <a:t>24.08.2022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3963E3C-A1D4-5341-DE63-DB40364952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487EE1E-893C-3ED4-6781-2C4A36CB1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1CC9D-8F3F-419B-95D4-8227280B9F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44774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B1DA85-342F-32FE-62EB-92F9954162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E76A1976-54DA-6383-E2C2-33CD90E9E55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07D9640-6495-0752-85AE-2269F916E9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8BDFC88-7CA4-DD6B-5B0E-5A55DE581E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B1C8B-0868-4E6D-8CBC-503BC4D8A612}" type="datetimeFigureOut">
              <a:rPr lang="ru-RU" smtClean="0"/>
              <a:t>24.08.2022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4A3EC88-79A2-4723-E2D4-D5B0317A32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E29763A-3952-2166-1EB5-5FBCC7641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1CC9D-8F3F-419B-95D4-8227280B9F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487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555D68-CE43-A5A2-60F9-162138B346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04255D8-E409-B439-917B-C0C3874A8C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A17C5C6-68CD-D025-AA4E-70F46EE04FD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9B1C8B-0868-4E6D-8CBC-503BC4D8A612}" type="datetimeFigureOut">
              <a:rPr lang="ru-RU" smtClean="0"/>
              <a:t>24.08.2022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C2F0AAE-B67E-AEE8-1AEA-0E18747D0D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7DCBA15-B454-0D6A-8435-B039965673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01CC9D-8F3F-419B-95D4-8227280B9F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6259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ebp"/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1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1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1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1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3.xml.rels><?xml version="1.0" encoding="UTF-8" standalone="yes" ?><Relationships xmlns="http://schemas.openxmlformats.org/package/2006/relationships"><Relationship Id="rId3" Target="../media/image32.jpeg" Type="http://schemas.openxmlformats.org/officeDocument/2006/relationships/image"/><Relationship Id="rId2" Target="../notesSlides/notesSlide1.xml" Type="http://schemas.openxmlformats.org/officeDocument/2006/relationships/notesSlide"/><Relationship Id="rId1" Target="../slideLayouts/slideLayout2.xml" Type="http://schemas.openxmlformats.org/officeDocument/2006/relationships/slideLayout"/></Relationships>
</file>

<file path=ppt/slides/_rels/slide1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ntidrug.ru/glossary/s.htm" TargetMode="External"/><Relationship Id="rId1" Type="http://schemas.openxmlformats.org/officeDocument/2006/relationships/slideLayout" Target="../slideLayouts/slideLayout2.xml"/></Relationships>
</file>

<file path=ppt/slides/_rels/slide1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/Relationships>
</file>

<file path=ppt/slides/_rels/slide1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2.xml"/></Relationships>
</file>

<file path=ppt/slides/_rels/slide1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 ?><Relationships xmlns="http://schemas.openxmlformats.org/package/2006/relationships"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/Relationships>
</file>

<file path=ppt/slides/_rels/slide1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2.xml"/></Relationships>
</file>

<file path=ppt/slides/_rels/slide2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2.xml"/></Relationships>
</file>

<file path=ppt/slides/_rels/slide2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7.xml.rels><?xml version="1.0" encoding="UTF-8" standalone="yes" ?><Relationships xmlns="http://schemas.openxmlformats.org/package/2006/relationships"><Relationship Id="rId2" Target="../media/image4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2.xml"/></Relationships>
</file>

<file path=ppt/slides/_rels/slide2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1.xml.rels><?xml version="1.0" encoding="UTF-8" standalone="yes" ?><Relationships xmlns="http://schemas.openxmlformats.org/package/2006/relationships"><Relationship Id="rId2" Target="../media/image4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3.xml.rels><?xml version="1.0" encoding="UTF-8" standalone="yes"?>
<Relationships xmlns="http://schemas.openxmlformats.org/package/2006/relationships"><Relationship Id="rId2" Type="http://schemas.openxmlformats.org/officeDocument/2006/relationships/hyperlink" Target="http://obschestvoznanie-ege.ru/%D0%BE%D0%B3%D1%8D-%D0%BE%D0%B1%D1%89%D0%B5%D1%81%D1%82%D0%B2%D0%BE%D0%B7%D0%BD%D0%B0%D0%BD%D0%B8%D0%B5-%D1%82%D0%B5%D0%BE%D1%80%D0%B8%D1%8F-%D0%BF%D0%BE-%D0%BA%D0%BE%D0%B4%D0%B8%D1%84%D0%B8%D0%BA/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ebp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 ?><Relationships xmlns="http://schemas.openxmlformats.org/package/2006/relationships"><Relationship Id="rId2" Target="../media/image16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 ?><Relationships xmlns="http://schemas.openxmlformats.org/package/2006/relationships"><Relationship Id="rId2" Target="../media/image17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65.xml.rels><?xml version="1.0" encoding="UTF-8" standalone="yes" ?><Relationships xmlns="http://schemas.openxmlformats.org/package/2006/relationships"><Relationship Id="rId2" Target="../media/image18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D73CCAB-FB15-D031-E3CD-729EB735D2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u="sng" dirty="0"/>
              <a:t>ОБЩЕСТВО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9535611-8C57-0A80-0994-7BE2CDF59A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u="sng" dirty="0"/>
              <a:t>В широком смысле общество – </a:t>
            </a:r>
          </a:p>
          <a:p>
            <a:pPr marL="0" indent="0">
              <a:buNone/>
            </a:pPr>
            <a:r>
              <a:rPr lang="ru-RU" dirty="0"/>
              <a:t>1) это обособившаяся от природы, но тесно связанная с ней часть материального мира, которая состоит из индивидуумов, обладающих волей и сознанием, и включает в себя способы взаимодействия людей и формы их объединения.</a:t>
            </a:r>
          </a:p>
          <a:p>
            <a:pPr marL="0" indent="0">
              <a:buNone/>
            </a:pPr>
            <a:r>
              <a:rPr lang="ru-RU" dirty="0"/>
              <a:t>2) это всё человечество в прошлом, современности и перспективе.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b="1" u="sng" dirty="0"/>
              <a:t>В узком смысле под обществом может пониматься: </a:t>
            </a:r>
            <a:endParaRPr lang="ru-RU" dirty="0"/>
          </a:p>
          <a:p>
            <a:r>
              <a:rPr lang="ru-RU" dirty="0"/>
              <a:t>определённая совокупность людей, объединившихся для общения и совместного выполнения какой-либо деятельности (например, общество филателистов, общество охраны природы);</a:t>
            </a:r>
          </a:p>
          <a:p>
            <a:r>
              <a:rPr lang="ru-RU" dirty="0"/>
              <a:t>конкретный этап в историческом развитии народа или страны (например, феодальное общество);</a:t>
            </a:r>
          </a:p>
          <a:p>
            <a:r>
              <a:rPr lang="ru-RU" dirty="0"/>
              <a:t>отдельное конкретное общество, страна, государство, регион (например, современное российское общество).</a:t>
            </a:r>
          </a:p>
        </p:txBody>
      </p:sp>
    </p:spTree>
    <p:extLst>
      <p:ext uri="{BB962C8B-B14F-4D97-AF65-F5344CB8AC3E}">
        <p14:creationId xmlns:p14="http://schemas.microsoft.com/office/powerpoint/2010/main" val="18718055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BDC11A-EA08-4C47-0B8F-EDC31B48C6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2416399-DCD0-D1D1-7109-E06EC88AB9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Какие два из перечисленных понятий используются в первую очередь при описании </a:t>
            </a:r>
            <a:r>
              <a:rPr lang="ru-RU" u="sng" dirty="0"/>
              <a:t>экономической сферы</a:t>
            </a:r>
            <a:r>
              <a:rPr lang="ru-RU" dirty="0"/>
              <a:t> общества?</a:t>
            </a:r>
          </a:p>
          <a:p>
            <a:endParaRPr lang="ru-RU" dirty="0"/>
          </a:p>
          <a:p>
            <a:endParaRPr lang="ru-RU" dirty="0"/>
          </a:p>
          <a:p>
            <a:pPr marL="0" indent="0" algn="ctr">
              <a:buNone/>
            </a:pPr>
            <a:r>
              <a:rPr lang="ru-RU" i="1" dirty="0"/>
              <a:t>.Страта; доход; власть; демократия; собственность</a:t>
            </a:r>
          </a:p>
        </p:txBody>
      </p:sp>
    </p:spTree>
    <p:extLst>
      <p:ext uri="{BB962C8B-B14F-4D97-AF65-F5344CB8AC3E}">
        <p14:creationId xmlns:p14="http://schemas.microsoft.com/office/powerpoint/2010/main" val="4091845861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A6F8B2-E2A9-6FB5-65E8-2E9DED677A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0" dirty="0">
                <a:solidFill>
                  <a:srgbClr val="800080"/>
                </a:solidFill>
                <a:effectLst/>
                <a:latin typeface="Source Sans Pro" panose="020B0503030403020204" pitchFamily="34" charset="0"/>
              </a:rPr>
              <a:t>Деньги</a:t>
            </a:r>
            <a:r>
              <a:rPr lang="ru-RU" b="0" i="0" dirty="0">
                <a:solidFill>
                  <a:srgbClr val="800080"/>
                </a:solidFill>
                <a:effectLst/>
                <a:latin typeface="Source Sans Pro" panose="020B0503030403020204" pitchFamily="34" charset="0"/>
              </a:rPr>
              <a:t> </a:t>
            </a: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– это товар, который использует как мерило стоимости других товаров.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F814740-2A98-1EAF-5883-256EF7A751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l"/>
            <a:r>
              <a:rPr lang="ru-RU" b="1" i="0" dirty="0">
                <a:solidFill>
                  <a:srgbClr val="800080"/>
                </a:solidFill>
                <a:effectLst/>
                <a:latin typeface="Open Sans" panose="020B0606030504020204" pitchFamily="34" charset="0"/>
              </a:rPr>
              <a:t>Функции денег</a:t>
            </a:r>
            <a:endParaRPr lang="ru-RU" b="1" i="0" dirty="0">
              <a:solidFill>
                <a:srgbClr val="555555"/>
              </a:solidFill>
              <a:effectLst/>
              <a:latin typeface="Open Sans" panose="020B0606030504020204" pitchFamily="34" charset="0"/>
            </a:endParaRPr>
          </a:p>
          <a:p>
            <a:pPr algn="l">
              <a:buFont typeface="+mj-lt"/>
              <a:buAutoNum type="arabicPeriod"/>
            </a:pPr>
            <a:r>
              <a:rPr lang="ru-RU" b="1" i="1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Мера стоимости</a:t>
            </a: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 — именно они определяю, сколько что стоит.</a:t>
            </a:r>
          </a:p>
          <a:p>
            <a:pPr algn="l">
              <a:buFont typeface="+mj-lt"/>
              <a:buAutoNum type="arabicPeriod"/>
            </a:pPr>
            <a:r>
              <a:rPr lang="ru-RU" b="1" i="1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Средство обращения </a:t>
            </a: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– то есть именно за деньги мы продаём и покупаем товары, они обращаются, то есть переходят от продавца к покупателю. Деньги – своеобразный посредник между ними. Это позволяет избежать </a:t>
            </a:r>
            <a:r>
              <a:rPr lang="ru-RU" b="1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бартера </a:t>
            </a: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— обмена товара на товар.</a:t>
            </a:r>
          </a:p>
          <a:p>
            <a:pPr algn="l">
              <a:buFont typeface="+mj-lt"/>
              <a:buAutoNum type="arabicPeriod"/>
            </a:pPr>
            <a:r>
              <a:rPr lang="ru-RU" b="1" i="1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Средство платежа</a:t>
            </a: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 – деньгами мы оплачивает услуги ЖКХ, налоги, получаем и оплачиваем кредиты, а также получаем заработную плату. и т.д.</a:t>
            </a:r>
          </a:p>
          <a:p>
            <a:pPr algn="l">
              <a:buFont typeface="+mj-lt"/>
              <a:buAutoNum type="arabicPeriod"/>
            </a:pPr>
            <a:r>
              <a:rPr lang="ru-RU" b="1" i="1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Средство накопления</a:t>
            </a: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 ( сбережений)– именно деньги, их количество может свидетельствовать о материальном состоянии отдельного человека, фирмы и государства в целом.</a:t>
            </a:r>
          </a:p>
          <a:p>
            <a:pPr algn="l">
              <a:buFont typeface="+mj-lt"/>
              <a:buAutoNum type="arabicPeriod"/>
            </a:pPr>
            <a:r>
              <a:rPr lang="ru-RU" b="1" i="1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Мировые деньги</a:t>
            </a: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 – эту функцию на сегодняшний день выполняют евро и доллар, то есть они принимаются к оплате в любом государстве и могут быть обменены на любую национальную валюту.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9249497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7961D3-D8FA-0553-81B3-7AB66A782E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3269DE4-08F9-A4E8-4B3C-35FB7CE67E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Виолетта приобрела в магазине новое платье за 6000 рублей. Какая функция денег проявилась в данном примере?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средство обмена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средство учёта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мировые деньги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средство накопления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2072789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D2CCF01-A477-B6BF-E3C4-1CE314914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E7FB285-09E0-D584-566D-2BA4E400DE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Цена букета роз — 800 рублей. Какая функция денег отражена в данном примере?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мера стоимости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средство платежа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мировые деньги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средство накопления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3016318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41BB6C-D27E-1515-9C2D-D7547A6C7D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008F13F-8C2B-5FD8-F73B-42EE3C619A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Анна Сергеевна получила зарплату и отложила некоторую часть на покупку нового мобильного телефона. Какую функцию денег иллюстрирует этот пример?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средство учёта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средство накопления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мера стоимости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средство обращения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4881359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B33308-00E4-2290-2DAE-CACD6C8A85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DC27A07-90C8-FF95-1464-773AB5249E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В каком из перечисленных примеров речь идет о сохранении своих накоплений от обесценивания?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Татьяна приобрела квартиру в престижном районе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Сергей хранит сэкономленные средства дома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Иван приобрёл новый автомобиль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Марина застраховала принадлежащие ей драгоценности от кражи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8531338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EBCD87-AA79-739E-3DAB-1DDAB7FA21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0" dirty="0">
                <a:solidFill>
                  <a:srgbClr val="5F6368"/>
                </a:solidFill>
                <a:effectLst/>
                <a:latin typeface="arial" panose="020B0604020202020204" pitchFamily="34" charset="0"/>
              </a:rPr>
              <a:t>Эмиссия</a:t>
            </a:r>
            <a:r>
              <a:rPr lang="ru-RU" b="0" i="0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 денег — выпуск в обращение наличных или безналичных денег.</a:t>
            </a:r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D48389FB-E151-2424-9598-DF6E2669FCA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8303" y="1825625"/>
            <a:ext cx="6955394" cy="4351338"/>
          </a:xfrm>
        </p:spPr>
      </p:pic>
    </p:spTree>
    <p:extLst>
      <p:ext uri="{BB962C8B-B14F-4D97-AF65-F5344CB8AC3E}">
        <p14:creationId xmlns:p14="http://schemas.microsoft.com/office/powerpoint/2010/main" val="4184112315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44AB06-3B9B-CFE9-FD6F-F35E992E83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ru-RU" b="1" i="0" dirty="0">
                <a:solidFill>
                  <a:srgbClr val="800080"/>
                </a:solidFill>
                <a:effectLst/>
                <a:latin typeface="Source Sans Pro" panose="020B0503030403020204" pitchFamily="34" charset="0"/>
              </a:rPr>
              <a:t>Банк</a:t>
            </a:r>
            <a:r>
              <a:rPr lang="ru-RU" b="1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 — </a:t>
            </a: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это финансовое учреждение предоставляет </a:t>
            </a:r>
            <a:r>
              <a:rPr lang="ru-RU" b="1" i="0" dirty="0">
                <a:solidFill>
                  <a:srgbClr val="800080"/>
                </a:solidFill>
                <a:effectLst/>
                <a:latin typeface="Source Sans Pro" panose="020B0503030403020204" pitchFamily="34" charset="0"/>
              </a:rPr>
              <a:t>следующие услуги</a:t>
            </a:r>
            <a:r>
              <a:rPr lang="ru-RU" b="1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 </a:t>
            </a: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гражданам: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407A1F8-DCC8-AE33-C544-D3373C166F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617477"/>
            <a:ext cx="10515600" cy="4351338"/>
          </a:xfrm>
        </p:spPr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открытие и ведение банковского счёта,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куплю-продажу иностранной валюты,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осуществление расчётов по поручению граждан по их банковским счетам,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предоставление кредитов и др.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5989871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6504D5-0A1C-5871-0625-3E8DE90317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Сбережения – это деньги, отложенные  для будущих потребностей.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9CA8D95-FDBE-92C8-1770-EA883258A8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ru-RU" b="1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Создание сбережений</a:t>
            </a: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 — одна </a:t>
            </a:r>
            <a:r>
              <a:rPr lang="ru-RU" b="1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из функций семьи</a:t>
            </a: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 в обществе.</a:t>
            </a:r>
          </a:p>
          <a:p>
            <a:pPr algn="l"/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Некоторые предпочитают хранить деньги дома, но это опасно и невыгодно, так как ценность денег из-за высокой </a:t>
            </a:r>
            <a:r>
              <a:rPr lang="ru-RU" b="1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инфляции </a:t>
            </a: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постоянно утрачивается.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8070015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44984E-59F1-0933-BAC3-A2358065CF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Заработная плата – это: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1445195-05D3-5E11-FE74-F5FBF030CA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цена, выплачиваемая за использование труда наемного работника;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форма материального вознаграждения за труд (часть стоимости сделанной и реализованной продукции и услуг), поступающего наёмным работникам предприятий и учреждений;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цена за труд (за использование услуг труда), измеряемая в единицу времени — неделю или месяц.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2219526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5F80BE-8B1B-6380-1B96-3E02094519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908DF97-1FCA-06BD-BA93-438CA400B1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Доход в денежной форме, получаемый наёмным работником за предоставление определённой трудовой услуги, называют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прибылью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зарплатой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дивидендом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стимулом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9162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2628E9-B6BA-63D6-1F5C-F4DA4651ED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E6AB252-9137-D4C3-C3C8-36AC21C90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Какие два из перечисленных понятий используются в первую очередь при описании </a:t>
            </a:r>
            <a:r>
              <a:rPr lang="ru-RU" u="sng" dirty="0"/>
              <a:t>духовной сферы </a:t>
            </a:r>
            <a:r>
              <a:rPr lang="ru-RU" dirty="0"/>
              <a:t>общества?</a:t>
            </a:r>
          </a:p>
          <a:p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i="1" dirty="0"/>
              <a:t>Религия; доход; наука; демократия; социальная мобильность.</a:t>
            </a:r>
          </a:p>
        </p:txBody>
      </p:sp>
    </p:spTree>
    <p:extLst>
      <p:ext uri="{BB962C8B-B14F-4D97-AF65-F5344CB8AC3E}">
        <p14:creationId xmlns:p14="http://schemas.microsoft.com/office/powerpoint/2010/main" val="1168810663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D42C102-E6E0-4CCE-AF45-D982564E0B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0" dirty="0">
                <a:solidFill>
                  <a:srgbClr val="800080"/>
                </a:solidFill>
                <a:effectLst/>
                <a:latin typeface="Open Sans" panose="020B0606030504020204" pitchFamily="34" charset="0"/>
              </a:rPr>
              <a:t>Факторы, определяющие величину заработной платы.</a:t>
            </a:r>
            <a:br>
              <a:rPr lang="ru-RU" b="1" i="0" dirty="0">
                <a:solidFill>
                  <a:srgbClr val="555555"/>
                </a:solidFill>
                <a:effectLst/>
                <a:latin typeface="Open Sans" panose="020B0606030504020204" pitchFamily="34" charset="0"/>
              </a:rPr>
            </a:br>
            <a:endParaRPr lang="ru-RU" dirty="0"/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D72CC0DB-FDC6-F0E6-7C4C-D8DEC09D307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33882840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91BD117E-EE32-927D-6591-5C1D2ACAA714}"/>
              </a:ext>
            </a:extLst>
          </p:cNvPr>
          <p:cNvSpPr txBox="1"/>
          <p:nvPr/>
        </p:nvSpPr>
        <p:spPr>
          <a:xfrm>
            <a:off x="2809188" y="5807631"/>
            <a:ext cx="7119257" cy="3693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Заработная плата </a:t>
            </a:r>
            <a:r>
              <a:rPr lang="ru-RU" b="1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НЕ может быть ниже прожиточного минимума.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8934454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39D5AC-C162-6E81-9EC9-95A9CCC85C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981F6D9-8A6D-6786-2372-51AB1EE03B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Что из перечисленного ниже непосредственно влияет на размер заработной платы работника в условиях рынка?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семейное положение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стоимость потребительской корзины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стабильность цен на товары и услуги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квалификация и трудолюбие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1897234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1DEECF-E9E2-B842-1036-36D6F6F0DF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0" dirty="0">
                <a:solidFill>
                  <a:srgbClr val="800080"/>
                </a:solidFill>
                <a:effectLst/>
                <a:latin typeface="Open Sans" panose="020B0606030504020204" pitchFamily="34" charset="0"/>
              </a:rPr>
              <a:t>Формы заработной платы.</a:t>
            </a:r>
            <a:br>
              <a:rPr lang="ru-RU" b="1" i="0" dirty="0">
                <a:solidFill>
                  <a:srgbClr val="555555"/>
                </a:solidFill>
                <a:effectLst/>
                <a:latin typeface="Open Sans" panose="020B0606030504020204" pitchFamily="34" charset="0"/>
              </a:rPr>
            </a:br>
            <a:endParaRPr lang="ru-RU" dirty="0"/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7970D0FB-A637-14A7-41AE-39E39F96C76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13657284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01424852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5C578F-5F9F-0708-56E8-EEA5265250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9505903-517E-210E-9A94-074BECE818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Константин работает продавцом в магазине одежды. Его заработная плата напрямую зависит от количества проданной им одежды. Такой тип заработной платы называется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оклад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минимальная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повременная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сдельная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2912967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2DF5AC-E08F-55D9-8245-EF2999D930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i="0" dirty="0">
                <a:solidFill>
                  <a:srgbClr val="555555"/>
                </a:solidFill>
                <a:effectLst/>
                <a:latin typeface="PT Sans" panose="020B0503020203020204" pitchFamily="34" charset="-52"/>
              </a:rPr>
              <a:t>Безработица</a:t>
            </a:r>
            <a:r>
              <a:rPr lang="ru-RU" sz="3600" b="0" i="0" dirty="0">
                <a:solidFill>
                  <a:srgbClr val="555555"/>
                </a:solidFill>
                <a:effectLst/>
                <a:latin typeface="PT Sans" panose="020B0503020203020204" pitchFamily="34" charset="-52"/>
              </a:rPr>
              <a:t> — это социально-экономическое явление, при котором часть экономически активного трудоспособного населения временно не </a:t>
            </a:r>
            <a:r>
              <a:rPr lang="ru-RU" sz="3100" b="0" i="0" dirty="0">
                <a:solidFill>
                  <a:srgbClr val="555555"/>
                </a:solidFill>
                <a:effectLst/>
                <a:latin typeface="PT Sans" panose="020B0503020203020204" pitchFamily="34" charset="-52"/>
              </a:rPr>
              <a:t>занято в хозяйственной деятельности.</a:t>
            </a:r>
            <a:endParaRPr lang="ru-RU" sz="3100" b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DFD0160-681A-5E3E-C93E-CDF594E954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881427"/>
            <a:ext cx="10515600" cy="4351338"/>
          </a:xfrm>
        </p:spPr>
        <p:txBody>
          <a:bodyPr/>
          <a:lstStyle/>
          <a:p>
            <a:pPr algn="l"/>
            <a:r>
              <a:rPr lang="ru-RU" b="1" i="0" dirty="0">
                <a:solidFill>
                  <a:srgbClr val="555555"/>
                </a:solidFill>
                <a:effectLst/>
                <a:latin typeface="PT Sans" panose="020B0503020203020204" pitchFamily="34" charset="-52"/>
              </a:rPr>
              <a:t>Причины безработицы:</a:t>
            </a:r>
          </a:p>
          <a:p>
            <a:pPr algn="l">
              <a:buFont typeface="+mj-lt"/>
              <a:buAutoNum type="arabicPeriod"/>
            </a:pPr>
            <a:r>
              <a:rPr lang="ru-RU" b="0" i="0" dirty="0">
                <a:solidFill>
                  <a:srgbClr val="555555"/>
                </a:solidFill>
                <a:effectLst/>
                <a:latin typeface="PT Sans" panose="020B0503020203020204" pitchFamily="34" charset="-52"/>
              </a:rPr>
              <a:t>завышенные требования самих работников относительно желаемой ими заработной платы;</a:t>
            </a:r>
          </a:p>
          <a:p>
            <a:pPr algn="l">
              <a:buFont typeface="+mj-lt"/>
              <a:buAutoNum type="arabicPeriod"/>
            </a:pPr>
            <a:r>
              <a:rPr lang="ru-RU" b="0" i="0" dirty="0">
                <a:solidFill>
                  <a:srgbClr val="555555"/>
                </a:solidFill>
                <a:effectLst/>
                <a:latin typeface="PT Sans" panose="020B0503020203020204" pitchFamily="34" charset="-52"/>
              </a:rPr>
              <a:t>низкий спрос на рабочую силу;</a:t>
            </a:r>
          </a:p>
          <a:p>
            <a:pPr algn="l">
              <a:buFont typeface="+mj-lt"/>
              <a:buAutoNum type="arabicPeriod"/>
            </a:pPr>
            <a:r>
              <a:rPr lang="ru-RU" b="0" i="0" dirty="0">
                <a:solidFill>
                  <a:srgbClr val="555555"/>
                </a:solidFill>
                <a:effectLst/>
                <a:latin typeface="PT Sans" panose="020B0503020203020204" pitchFamily="34" charset="-52"/>
              </a:rPr>
              <a:t>несоответствие между потребностями людей, которые ищут работу, и потребностями работодателей, которые готовы предоставить рабочие места.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230674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EFA9ED-33A5-BB1B-4597-3DB97D46D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AC5D8B3-F1CC-7108-3297-E97B853286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Неучастие в общественном производстве трудоспособного населения рабочего возраста, которое стремится найти работу, но не может этого сделать.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прогул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безработица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иждивенчество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правонарушение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760233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7DD0E7-F1D0-30B1-99C5-5F5E651336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EEC7EAA-5387-0D39-E1CE-54B903283E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Верны ли следующие суждения о безработице?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А. К безработным относятся все люди трудоспособного возраста, не имеющие работы.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Б. Безработица присуща всем экономическим системам.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верно только А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верно только Б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верны оба суждения</a:t>
            </a:r>
          </a:p>
          <a:p>
            <a:pPr algn="just"/>
            <a:r>
              <a:rPr lang="ru-RU" b="0" i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оба суждения неверны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9077695"/>
      </p:ext>
    </p:extLst>
  </p:cSld>
  <p:clrMapOvr>
    <a:masterClrMapping/>
  </p:clrMapOvr>
</p:sld>
</file>

<file path=ppt/slides/slide1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9F4B690E-BF4B-0458-D166-23B20679EE22}"/>
              </a:ext>
            </a:extLst>
          </p:cNvPr>
          <p:cNvPicPr>
            <a:picLocks noChangeAspect="1" noGrp="1"/>
          </p:cNvPicPr>
          <p:nvPr>
            <p:ph idx="1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b="78" l="10" r="83" t="5"/>
          <a:stretch/>
        </p:blipFill>
        <p:spPr>
          <a:xfrm>
            <a:off x="518474" y="867264"/>
            <a:ext cx="10812545" cy="5580672"/>
          </a:xfrm>
        </p:spPr>
      </p:pic>
    </p:spTree>
    <p:extLst>
      <p:ext uri="{BB962C8B-B14F-4D97-AF65-F5344CB8AC3E}">
        <p14:creationId xmlns:p14="http://schemas.microsoft.com/office/powerpoint/2010/main" val="805369959"/>
      </p:ext>
    </p:extLst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A7DBAD-0494-883F-8B43-650930BB82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i="0" dirty="0">
                <a:solidFill>
                  <a:srgbClr val="800080"/>
                </a:solidFill>
                <a:effectLst/>
                <a:latin typeface="Source Sans Pro" panose="020B0503030403020204" pitchFamily="34" charset="0"/>
              </a:rPr>
              <a:t>Налоги </a:t>
            </a:r>
            <a:r>
              <a:rPr lang="ru-RU" sz="2800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– это обязательные платежи, взимаемые центральными и местными органами власти </a:t>
            </a:r>
            <a:r>
              <a:rPr lang="ru-RU" sz="2800" b="1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с доходов и имущества</a:t>
            </a:r>
            <a:r>
              <a:rPr lang="ru-RU" sz="2800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 физических и юридических лиц Налоги являются основным источником государственного бюджета.</a:t>
            </a:r>
            <a:endParaRPr lang="ru-RU" sz="2800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5EEC8204-2F64-71D6-30D8-CEAD3820208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7954" y="1825625"/>
            <a:ext cx="6976092" cy="4351338"/>
          </a:xfrm>
        </p:spPr>
      </p:pic>
    </p:spTree>
    <p:extLst>
      <p:ext uri="{BB962C8B-B14F-4D97-AF65-F5344CB8AC3E}">
        <p14:creationId xmlns:p14="http://schemas.microsoft.com/office/powerpoint/2010/main" val="1215455418"/>
      </p:ext>
    </p:extLst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C5ED12-34FB-5A94-D1F3-AD096ACB99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8001F0E-F3A1-5193-77BE-E5167F74DB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Субъектом налогообложения является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научное открытие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имущество граждан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частное предприятие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повышенная стипендия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47336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86DF42-9017-7440-0C82-263AB442D6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A1DC5D1-1F90-74A5-8C99-9D2B13E873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Какие два из перечисленных понятий используются в первую очередь при описании </a:t>
            </a:r>
            <a:r>
              <a:rPr lang="ru-RU" u="sng" dirty="0"/>
              <a:t>социальной сферы </a:t>
            </a:r>
            <a:r>
              <a:rPr lang="ru-RU" dirty="0"/>
              <a:t>общества?</a:t>
            </a:r>
          </a:p>
          <a:p>
            <a:pPr marL="0" indent="0">
              <a:buNone/>
            </a:pPr>
            <a:r>
              <a:rPr lang="ru-RU" dirty="0"/>
              <a:t> </a:t>
            </a:r>
          </a:p>
          <a:p>
            <a:endParaRPr lang="ru-RU" dirty="0"/>
          </a:p>
          <a:p>
            <a:pPr marL="0" indent="0" algn="ctr">
              <a:buNone/>
            </a:pPr>
            <a:r>
              <a:rPr lang="ru-RU" i="1" dirty="0"/>
              <a:t>Жизненные ориентиры; безработица; социальный статус; социальная норма; образование.</a:t>
            </a:r>
          </a:p>
        </p:txBody>
      </p:sp>
    </p:spTree>
    <p:extLst>
      <p:ext uri="{BB962C8B-B14F-4D97-AF65-F5344CB8AC3E}">
        <p14:creationId xmlns:p14="http://schemas.microsoft.com/office/powerpoint/2010/main" val="991702134"/>
      </p:ext>
    </p:extLst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4BFCB2-163B-4A24-A4A3-9A42B3F25F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2FDD528-F38F-DC4C-49AE-2B0CF337FF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Обязательные платежи, взимаемые государством с физических и юридических лиц, это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тарифы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налоги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дивиденды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страховые выплаты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6383560"/>
      </p:ext>
    </p:extLst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5FBD84-4A39-4D88-5EA0-FABA6BFE0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01390FC-B8AF-B234-9EDB-2F4505A2D1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К прямым налогам относится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акциз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таможенная пошлина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налог на имущество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налог с продаж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081106"/>
      </p:ext>
    </p:extLst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350523-4891-7048-E04A-736B9D95FD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28CEB70-9B90-06D6-DBB7-2450B27937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Вид косвенного налога, взимаемый с покупателя при приобретении им некоторых видов товаров и устанавливаемый обычно в процентах к этой цене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налог на доходы физических лиц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таможенный сбор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акциз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дивиденд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6105959"/>
      </p:ext>
    </p:extLst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A77B623-DCB7-A722-F4D4-4B62F31736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A9ECB0B-3AE7-48EF-D0E2-19296AE531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Какой из приведённых ниже налогов является прямым?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на добавленную стоимость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с продаж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таможенная пошлина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на доходы физических лиц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1700271"/>
      </p:ext>
    </p:extLst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D31565-44D5-CD3F-A686-F7ACFC0D83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190C31B-C774-E22C-26C9-23B2DF0E88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К косвенным налогам относится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налог на добавленную стоимость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налог на доходы физических лиц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налог на имущество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налог на прибыль предприятия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8848554"/>
      </p:ext>
    </p:extLst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87B367-65E1-0130-B99E-6EA8F24495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E3A02B3-D799-845D-F593-11F3424FD8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Налоги в виде надбавок к цене товаров и услуг называются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косвенными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прямыми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подоходными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поимущественными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2884124"/>
      </p:ext>
    </p:extLst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DAD5C4-7713-A1F6-1639-5A1F5684BC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0852794-46BB-4925-8ACF-7EEC403E01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Налоги, взимаемые непосредственно с какого-либо дохода или имущества в установленном размере, называются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косвенными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прямыми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акцизами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таможенной пошлиной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4155211"/>
      </p:ext>
    </p:extLst>
  </p:cSld>
  <p:clrMapOvr>
    <a:masterClrMapping/>
  </p:clrMapOvr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703754-C5FA-7160-EB8F-B38D046FA3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D625039-B41F-CCE6-64A1-255168B6DD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Верны ли следующие суждения о налогах?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А. Прямые налоги существуют в виде надбавок к цене определённых товаров.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Б. К прямым налогам относят налог на имущество.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верно только А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верно только Б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верны оба суждения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оба суждения неверны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5098122"/>
      </p:ext>
    </p:extLst>
  </p:cSld>
  <p:clrMapOvr>
    <a:masterClrMapping/>
  </p:clrMapOvr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1E8B0D5-75BF-A449-AC3C-A12176B4B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i="0" dirty="0">
                <a:solidFill>
                  <a:srgbClr val="800080"/>
                </a:solidFill>
                <a:effectLst/>
                <a:latin typeface="Source Sans Pro" panose="020B0503030403020204" pitchFamily="34" charset="0"/>
              </a:rPr>
              <a:t>Социальная структура </a:t>
            </a:r>
            <a:r>
              <a:rPr lang="ru-RU" sz="3200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 – это строение общества в целом, совокупность взаимосвязанных и взаимодействующих социальных групп, а также отношений меду ними.</a:t>
            </a:r>
            <a:endParaRPr lang="ru-RU" sz="3200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85BCF5F2-5DE8-4211-BB8B-FBFC27C45D5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9885" y="1825625"/>
            <a:ext cx="7252230" cy="4351338"/>
          </a:xfrm>
        </p:spPr>
      </p:pic>
    </p:spTree>
    <p:extLst>
      <p:ext uri="{BB962C8B-B14F-4D97-AF65-F5344CB8AC3E}">
        <p14:creationId xmlns:p14="http://schemas.microsoft.com/office/powerpoint/2010/main" val="3030512726"/>
      </p:ext>
    </p:extLst>
  </p:cSld>
  <p:clrMapOvr>
    <a:masterClrMapping/>
  </p:clrMapOvr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2BF3A2-DE33-143D-1BEB-432573D405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3D861EB-D4CF-9198-2AEB-E77E7F058F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Совокупность больших социальных групп, составляющих общество, называют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социальными отношениями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социальной структурой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социальной нормой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социальной мобильностью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03567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7CD7CC-185E-0968-DE68-EB8DD4624D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B84C235-B48A-9685-90AE-F81FE2063F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Верны ли следующие суждения о социальных нормах?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А. Все социальные нормы имеют формальный характер.</a:t>
            </a:r>
          </a:p>
          <a:p>
            <a:pPr marL="0" indent="0">
              <a:buNone/>
            </a:pPr>
            <a:r>
              <a:rPr lang="ru-RU" dirty="0"/>
              <a:t>Б. Как правило, социальные нормы фиксируются в нормативных правовых актах.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1) верно только А</a:t>
            </a:r>
          </a:p>
          <a:p>
            <a:pPr marL="0" indent="0">
              <a:buNone/>
            </a:pPr>
            <a:r>
              <a:rPr lang="ru-RU" dirty="0"/>
              <a:t>2) верно только Б</a:t>
            </a:r>
          </a:p>
          <a:p>
            <a:pPr marL="0" indent="0">
              <a:buNone/>
            </a:pPr>
            <a:r>
              <a:rPr lang="ru-RU" dirty="0"/>
              <a:t>3) верны оба суждения</a:t>
            </a:r>
          </a:p>
          <a:p>
            <a:pPr marL="0" indent="0">
              <a:buNone/>
            </a:pPr>
            <a:r>
              <a:rPr lang="ru-RU" dirty="0"/>
              <a:t>4) оба суждения неверны</a:t>
            </a:r>
          </a:p>
        </p:txBody>
      </p:sp>
    </p:spTree>
    <p:extLst>
      <p:ext uri="{BB962C8B-B14F-4D97-AF65-F5344CB8AC3E}">
        <p14:creationId xmlns:p14="http://schemas.microsoft.com/office/powerpoint/2010/main" val="3187070469"/>
      </p:ext>
    </p:extLst>
  </p:cSld>
  <p:clrMapOvr>
    <a:masterClrMapping/>
  </p:clrMapOvr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C00AE3-339C-CA3C-69A0-F8A1CA32F2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 </a:t>
            </a:r>
            <a:r>
              <a:rPr lang="ru-RU" sz="3600" b="1" i="0" dirty="0">
                <a:solidFill>
                  <a:srgbClr val="800080"/>
                </a:solidFill>
                <a:effectLst/>
                <a:latin typeface="Source Sans Pro" panose="020B0503030403020204" pitchFamily="34" charset="0"/>
              </a:rPr>
              <a:t>Социальные отношения</a:t>
            </a:r>
            <a:r>
              <a:rPr lang="ru-RU" sz="3600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 – определённые устойчивые связи между людьми как представителями определённых социальных групп.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B50A4E5-8B1D-4826-73A3-B6A78D5BAA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>
              <a:buNone/>
            </a:pPr>
            <a:endParaRPr lang="ru-RU" b="1" i="0" dirty="0">
              <a:solidFill>
                <a:srgbClr val="800080"/>
              </a:solidFill>
              <a:effectLst/>
              <a:latin typeface="Open Sans" panose="020B0606030504020204" pitchFamily="34" charset="0"/>
            </a:endParaRPr>
          </a:p>
          <a:p>
            <a:pPr marL="0" indent="0" algn="l">
              <a:buNone/>
            </a:pPr>
            <a:r>
              <a:rPr lang="ru-RU" b="1" i="0" dirty="0">
                <a:solidFill>
                  <a:srgbClr val="800080"/>
                </a:solidFill>
                <a:effectLst/>
                <a:latin typeface="Open Sans" panose="020B0606030504020204" pitchFamily="34" charset="0"/>
              </a:rPr>
              <a:t> Признаки социальных отношений:</a:t>
            </a:r>
            <a:endParaRPr lang="ru-RU" b="1" i="0" dirty="0">
              <a:solidFill>
                <a:srgbClr val="555555"/>
              </a:solidFill>
              <a:effectLst/>
              <a:latin typeface="Open Sans" panose="020B060603050402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длительность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системность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устойчивость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 err="1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самовозобновляемость</a:t>
            </a:r>
            <a:endParaRPr lang="ru-RU" b="0" i="0" dirty="0">
              <a:solidFill>
                <a:srgbClr val="555555"/>
              </a:solidFill>
              <a:effectLst/>
              <a:latin typeface="Source Sans Pro" panose="020B050303040302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широта социальных связей.</a:t>
            </a: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0FD0E32-78B1-125A-243F-FC2451C079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8483" y="2760698"/>
            <a:ext cx="4472086" cy="2481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6536332"/>
      </p:ext>
    </p:extLst>
  </p:cSld>
  <p:clrMapOvr>
    <a:masterClrMapping/>
  </p:clrMapOvr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3BE7D8-1073-6A68-396C-CDDD92C93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0" i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Социальный статус — это </a:t>
            </a:r>
            <a:r>
              <a:rPr lang="ru-RU" b="1" i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положение человека в обществе или отдельной подсистеме общества</a:t>
            </a:r>
            <a:r>
              <a:rPr lang="ru-RU" b="0" i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.</a:t>
            </a:r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8688A03C-FFA8-FEC6-1F02-958F40CB4D3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6462" y="1881981"/>
            <a:ext cx="7839075" cy="4238625"/>
          </a:xfrm>
        </p:spPr>
      </p:pic>
    </p:spTree>
    <p:extLst>
      <p:ext uri="{BB962C8B-B14F-4D97-AF65-F5344CB8AC3E}">
        <p14:creationId xmlns:p14="http://schemas.microsoft.com/office/powerpoint/2010/main" val="3663350777"/>
      </p:ext>
    </p:extLst>
  </p:cSld>
  <p:clrMapOvr>
    <a:masterClrMapping/>
  </p:clrMapOvr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D6C21E3-D55D-639D-D3CA-850E9E58F5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AEEC118-9B6B-E0F6-4CE5-DD5990BBDF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Дмитрию 17 лет, он завершает обучение в средней школе. Его семья — родители, сестра и брат. В этих характеристиках проявляется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личный авторитет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этническая принадлежность человека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престиж семьи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социальный статус личности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4287717"/>
      </p:ext>
    </p:extLst>
  </p:cSld>
  <p:clrMapOvr>
    <a:masterClrMapping/>
  </p:clrMapOvr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DD88E6-440B-893B-3343-9EEE39829B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B3ED248-0E09-50BB-C0EE-ED3A8A8C04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Верны ли следующие суждения о социальном статусе?</a:t>
            </a:r>
          </a:p>
          <a:p>
            <a:pPr marL="0" indent="0" algn="just">
              <a:buNone/>
            </a:pPr>
            <a:endParaRPr lang="ru-RU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А. Повысить свой социальный статус человек может, изменив свое семейное положение.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Б. Социальный статус отражает положение человека в обществе.</a:t>
            </a:r>
          </a:p>
          <a:p>
            <a:pPr marL="0" indent="0" algn="just">
              <a:buNone/>
            </a:pPr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верно только А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верно только Б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верны оба суждения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оба суждения неверны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0818878"/>
      </p:ext>
    </p:extLst>
  </p:cSld>
  <p:clrMapOvr>
    <a:masterClrMapping/>
  </p:clrMapOvr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EE0167-0345-500B-953E-2A8ECE2162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C381632-BD00-7EF3-8695-DD49C4E36E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Верны ли следующие суждения о социальном статусе?</a:t>
            </a:r>
          </a:p>
          <a:p>
            <a:pPr algn="just"/>
            <a:endParaRPr lang="ru-RU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А. Каждый человек выполняет только одну социальную роль в текущий период его жизни.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Б. Социальный статус человек получает при рождении и в течение жизни не изменяет его.</a:t>
            </a:r>
          </a:p>
          <a:p>
            <a:pPr marL="0" indent="0" algn="just">
              <a:buNone/>
            </a:pPr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верно только А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верно только Б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верны оба суждения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оба суждения неверны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6049059"/>
      </p:ext>
    </p:extLst>
  </p:cSld>
  <p:clrMapOvr>
    <a:masterClrMapping/>
  </p:clrMapOvr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C07571-0A9A-213E-B3D0-7F2AC9A4B5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336" y="396854"/>
            <a:ext cx="3941190" cy="9169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/>
              <a:t>Виды социального статуса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6CF4B471-663D-0AE6-007F-14E45136C42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9390" y="389947"/>
            <a:ext cx="6347977" cy="6102927"/>
          </a:xfrm>
        </p:spPr>
      </p:pic>
    </p:spTree>
    <p:extLst>
      <p:ext uri="{BB962C8B-B14F-4D97-AF65-F5344CB8AC3E}">
        <p14:creationId xmlns:p14="http://schemas.microsoft.com/office/powerpoint/2010/main" val="75800644"/>
      </p:ext>
    </p:extLst>
  </p:cSld>
  <p:clrMapOvr>
    <a:masterClrMapping/>
  </p:clrMapOvr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CA9765-EAFB-B873-2C08-986CDDC7AB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CFD7F9B-552C-57D4-FF40-23BCAA3D3D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Национальная принадлежность человека является характеристикой его</a:t>
            </a:r>
          </a:p>
          <a:p>
            <a:pPr algn="just"/>
            <a:endParaRPr lang="ru-RU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прирожденного статуса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социальной роли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достигаемого статуса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общественного престижа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8398484"/>
      </p:ext>
    </p:extLst>
  </p:cSld>
  <p:clrMapOvr>
    <a:masterClrMapping/>
  </p:clrMapOvr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04A42C-D7F9-C02D-0AC4-DD502C0AFC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515A5E2-7ED7-E986-9ED3-13B50C87ED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Какой из перечисленных статусов является предписанным?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мужчина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профессор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мать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автовладелец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5179755"/>
      </p:ext>
    </p:extLst>
  </p:cSld>
  <p:clrMapOvr>
    <a:masterClrMapping/>
  </p:clrMapOvr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3DDA5F-BA3B-5A7E-5B23-0551B01318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i="0" dirty="0">
                <a:solidFill>
                  <a:srgbClr val="800080"/>
                </a:solidFill>
                <a:effectLst/>
                <a:latin typeface="Source Sans Pro" panose="020B0503030403020204" pitchFamily="34" charset="0"/>
              </a:rPr>
              <a:t>Социальные группы</a:t>
            </a:r>
            <a:r>
              <a:rPr lang="ru-RU" sz="3200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 – любые совокупности людей, имеющие какой-либо общий социально-значимый признак (пол, возраст, национальность, профессия, доход, образование, власть и др.)</a:t>
            </a:r>
            <a:endParaRPr lang="ru-RU" sz="3200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2DE2D5AB-6578-04E4-2945-18F3467CF23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9249" y="2179548"/>
            <a:ext cx="6956982" cy="4313328"/>
          </a:xfrm>
        </p:spPr>
      </p:pic>
    </p:spTree>
    <p:extLst>
      <p:ext uri="{BB962C8B-B14F-4D97-AF65-F5344CB8AC3E}">
        <p14:creationId xmlns:p14="http://schemas.microsoft.com/office/powerpoint/2010/main" val="1383881909"/>
      </p:ext>
    </p:extLst>
  </p:cSld>
  <p:clrMapOvr>
    <a:masterClrMapping/>
  </p:clrMapOvr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6C825C-9582-5C7F-88B5-6E0470913B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0CE2269-7693-C112-2889-F46CD04038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Какая социальная группа выделена по территориальному признаку?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священнослужители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женщины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мусульмане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европейцы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44749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304BBB-38F3-9A30-AB93-81BF0CDAD8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A518292-75B0-3E2D-B038-5F81E2C46B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Верны ли следующие суждения о социальном конфликте?</a:t>
            </a:r>
          </a:p>
          <a:p>
            <a:pPr marL="0" indent="0" algn="just">
              <a:buNone/>
            </a:pPr>
            <a:endParaRPr lang="ru-RU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А. Участниками социального конфликта могут быть значительные по численности группы и общности.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Б. Любой социальный конфликт приводит к разрушительным для общества последствиям.</a:t>
            </a:r>
          </a:p>
          <a:p>
            <a:pPr marL="0" indent="0" algn="just">
              <a:buNone/>
            </a:pPr>
            <a:endParaRPr lang="ru-RU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marL="0" indent="0" algn="just">
              <a:buNone/>
            </a:pPr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верно только А</a:t>
            </a:r>
          </a:p>
          <a:p>
            <a:pPr marL="0" indent="0" algn="just">
              <a:buNone/>
            </a:pPr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верно только Б</a:t>
            </a:r>
          </a:p>
          <a:p>
            <a:pPr marL="0" indent="0" algn="just">
              <a:buNone/>
            </a:pPr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верны оба суждения</a:t>
            </a:r>
          </a:p>
          <a:p>
            <a:pPr marL="0" indent="0" algn="just">
              <a:buNone/>
            </a:pPr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оба суждения неверны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4589078"/>
      </p:ext>
    </p:extLst>
  </p:cSld>
  <p:clrMapOvr>
    <a:masterClrMapping/>
  </p:clrMapOvr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EF626C-F9BA-6A41-6C03-8F530A6655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D667C41-0500-AE89-66AB-C8E92107F3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Какая из названных социальных групп выделена по профессиональному признаку?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военнослужащие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молодёжь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консерваторы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москвичи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7573408"/>
      </p:ext>
    </p:extLst>
  </p:cSld>
  <p:clrMapOvr>
    <a:masterClrMapping/>
  </p:clrMapOvr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792BD5-8306-0B5D-32D8-62F590587A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DF82048-E213-421B-0871-2F84E76636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Какая социальная группа выделена по демографическому признаку?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преподаватели экономики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работодатели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петербуржцы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мужчины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366789"/>
      </p:ext>
    </p:extLst>
  </p:cSld>
  <p:clrMapOvr>
    <a:masterClrMapping/>
  </p:clrMapOvr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7E75A6-27BC-6495-28EB-24E06D134B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5AC6065-A26E-B21B-E800-0248C35241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Сибиряки, уральцы — это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национальные общности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территориальные сообщества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этнические группы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профессионально-региональные группы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8000177"/>
      </p:ext>
    </p:extLst>
  </p:cSld>
  <p:clrMapOvr>
    <a:masterClrMapping/>
  </p:clrMapOvr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239AEC-04F7-2862-469B-7238D302A8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D922815-5B6D-55DE-241E-654E8ED10C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Какая социальная группа выделена по политическому признаку?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католики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консерваторы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интеллигенция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крестьяне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1200740"/>
      </p:ext>
    </p:extLst>
  </p:cSld>
  <p:clrMapOvr>
    <a:masterClrMapping/>
  </p:clrMapOvr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41A195-8D90-514C-B0F6-195BF00767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BB015E4-6AFB-F6E6-462B-995ED66611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Верны ли следующие суждения об этносах?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А. Племена, народности, нации — это виды этносов.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Б. Членов любой этнической общности объединяет единство языка, верований и гражданства.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верно только А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верно только Б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верны оба суждения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оба суждения неверны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2784444"/>
      </p:ext>
    </p:extLst>
  </p:cSld>
  <p:clrMapOvr>
    <a:masterClrMapping/>
  </p:clrMapOvr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6DB7F8-5B51-D240-AD81-7A4B490BF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i="0" dirty="0">
                <a:solidFill>
                  <a:srgbClr val="800080"/>
                </a:solidFill>
                <a:effectLst/>
                <a:latin typeface="Source Sans Pro" panose="020B0503030403020204" pitchFamily="34" charset="0"/>
              </a:rPr>
              <a:t>Социальная роль </a:t>
            </a:r>
            <a:r>
              <a:rPr lang="ru-RU" sz="3200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– это ожидаемая в данном обществе </a:t>
            </a:r>
            <a:r>
              <a:rPr lang="ru-RU" sz="3200" b="1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модель поведения</a:t>
            </a:r>
            <a:r>
              <a:rPr lang="ru-RU" sz="3200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 человека, занимающего определённое место в социальной системе.</a:t>
            </a:r>
            <a:endParaRPr lang="ru-RU" sz="32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8BB54DA-9CDE-5B81-6A33-0BE2E897AD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Какой социальный факт иллюстрирует политическую роль гражданина?</a:t>
            </a:r>
          </a:p>
          <a:p>
            <a:pPr marL="0" indent="0" algn="just">
              <a:buNone/>
            </a:pPr>
            <a:endParaRPr lang="ru-RU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Ирина Валерьевна проработала в школе 25 лет.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Легкоатлеты завоевали медаль на Олимпийских играх.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Юрий Анатольевич голосовал на выборах.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Александр Николаевич купил телевизор отечественного производства.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1238758"/>
      </p:ext>
    </p:extLst>
  </p:cSld>
  <p:clrMapOvr>
    <a:masterClrMapping/>
  </p:clrMapOvr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60E76A-D77B-1364-5530-E538168FAB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D5B7B64-FE82-D758-060A-0F23E2A992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Ожидаемое от человека поведение, которое соответствует его социальному положению, называется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социальным статусом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социальной ролью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социальной нормой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социальной группой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31540"/>
      </p:ext>
    </p:extLst>
  </p:cSld>
  <p:clrMapOvr>
    <a:masterClrMapping/>
  </p:clrMapOvr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886083-AC9B-58AA-58A6-091D664A20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E0F36F3-B0F7-4EA7-EEEF-B5D1482A08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Каждое воскресенье Николай и Анна вместе со своими детьми посещают музеи и театры. Какую роль семьи иллюстрирует этот пример?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организация досуга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ведение домашнего хозяйства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первичный социальный контроль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продолжение рода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2069207"/>
      </p:ext>
    </p:extLst>
  </p:cSld>
  <p:clrMapOvr>
    <a:masterClrMapping/>
  </p:clrMapOvr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9022F7-B4FA-DC80-7820-85DDFD11C1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3108E1E-C544-03D8-F2E9-F271FE906C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Социальная роль, которую способен исполнять и подросток, и взрослый, —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ученик средней школы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покупатель в магазине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заёмщик в банке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водитель автобуса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1602136"/>
      </p:ext>
    </p:extLst>
  </p:cSld>
  <p:clrMapOvr>
    <a:masterClrMapping/>
  </p:clrMapOvr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FE3B78-9F60-8F7B-9308-846FE61BB9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F256CD5-19EB-FAB1-65F1-9A9710110B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Какая социальная роль характерна как для взрослого, так и для подростка?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избиратель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опекун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военнослужащий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пользователь Интернета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10999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1BD7A78-6CDF-E961-68D4-11AA32BBC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4A611CE-1735-89C0-6DA2-849DFDF5F6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Верны ли следующие суждения о социальном статусе?</a:t>
            </a:r>
          </a:p>
          <a:p>
            <a:pPr marL="0" indent="0" algn="just">
              <a:buNone/>
            </a:pPr>
            <a:endParaRPr lang="ru-RU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А. Повысить свой социальный статус человек может, изменив свое семейное положение.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Б. Социальный статус отражает положение человека в обществе.</a:t>
            </a:r>
          </a:p>
          <a:p>
            <a:pPr marL="0" indent="0" algn="just">
              <a:buNone/>
            </a:pPr>
            <a:endParaRPr lang="ru-RU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marL="0" indent="0" algn="just">
              <a:buNone/>
            </a:pPr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верно только А</a:t>
            </a:r>
          </a:p>
          <a:p>
            <a:pPr marL="0" indent="0" algn="just">
              <a:buNone/>
            </a:pPr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верно только Б</a:t>
            </a:r>
          </a:p>
          <a:p>
            <a:pPr marL="0" indent="0" algn="just">
              <a:buNone/>
            </a:pPr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верны оба суждения</a:t>
            </a:r>
          </a:p>
          <a:p>
            <a:pPr marL="0" indent="0" algn="just">
              <a:buNone/>
            </a:pPr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оба суждения неверны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6458273"/>
      </p:ext>
    </p:extLst>
  </p:cSld>
  <p:clrMapOvr>
    <a:masterClrMapping/>
  </p:clrMapOvr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5F2407-FD82-8C13-DFA9-572E2ABE3E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Социальная стратификация — </a:t>
            </a:r>
            <a:r>
              <a:rPr lang="ru-RU" sz="3200" b="1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система социального неравенства, состоящая из иерархически расположенных социальных слоев</a:t>
            </a:r>
            <a:r>
              <a:rPr lang="ru-RU" sz="3200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 (страт).</a:t>
            </a:r>
            <a:endParaRPr lang="ru-RU" sz="3200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85332200-AA62-3287-D662-7EE98CBA240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9905" y="2351063"/>
            <a:ext cx="3727270" cy="3727270"/>
          </a:xfrm>
        </p:spPr>
      </p:pic>
    </p:spTree>
    <p:extLst>
      <p:ext uri="{BB962C8B-B14F-4D97-AF65-F5344CB8AC3E}">
        <p14:creationId xmlns:p14="http://schemas.microsoft.com/office/powerpoint/2010/main" val="1580514105"/>
      </p:ext>
    </p:extLst>
  </p:cSld>
  <p:clrMapOvr>
    <a:masterClrMapping/>
  </p:clrMapOvr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BDA8CB-A884-4E41-8710-3B4B85468B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F4FE931-8FCA-B34C-C9F0-1883E9F8B6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Деление общества на группы называется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социальным статусом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социальной стратификацией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социализацией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социальным положением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8887359"/>
      </p:ext>
    </p:extLst>
  </p:cSld>
  <p:clrMapOvr>
    <a:masterClrMapping/>
  </p:clrMapOvr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A224A5-9BD5-A241-D093-E89CF2C14D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965E13B-F8A6-7D99-3958-4933D8145B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Верны ли следующие суждения о социальном статусе личности?</a:t>
            </a:r>
          </a:p>
          <a:p>
            <a:pPr marL="0" indent="0" algn="just">
              <a:buNone/>
            </a:pPr>
            <a:endParaRPr lang="ru-RU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А. Социальный статус личности предполагает наличие у нее определенных прав и обязанностей.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Б. Образование является характеристикой достигаемого статуса.</a:t>
            </a:r>
          </a:p>
          <a:p>
            <a:pPr marL="0" indent="0" algn="just">
              <a:buNone/>
            </a:pPr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верно только А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верно только Б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верны оба суждения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оба суждения неверны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8548267"/>
      </p:ext>
    </p:extLst>
  </p:cSld>
  <p:clrMapOvr>
    <a:masterClrMapping/>
  </p:clrMapOvr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846DBC-3E74-433E-FEE3-0F0867662B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i="0" dirty="0">
                <a:solidFill>
                  <a:srgbClr val="5F6368"/>
                </a:solidFill>
                <a:effectLst/>
                <a:latin typeface="arial" panose="020B0604020202020204" pitchFamily="34" charset="0"/>
              </a:rPr>
              <a:t>Социальная мобильность</a:t>
            </a:r>
            <a:r>
              <a:rPr lang="ru-RU" sz="3600" b="0" i="0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 — перемещение групп или индивидов в социальной структуре общества, изменение их статуса.</a:t>
            </a:r>
            <a:endParaRPr lang="ru-RU" sz="3600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2056ADDA-2386-B681-6766-95DE85059E8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7049" y="1825625"/>
            <a:ext cx="6417902" cy="4351338"/>
          </a:xfrm>
        </p:spPr>
      </p:pic>
    </p:spTree>
    <p:extLst>
      <p:ext uri="{BB962C8B-B14F-4D97-AF65-F5344CB8AC3E}">
        <p14:creationId xmlns:p14="http://schemas.microsoft.com/office/powerpoint/2010/main" val="59319166"/>
      </p:ext>
    </p:extLst>
  </p:cSld>
  <p:clrMapOvr>
    <a:masterClrMapping/>
  </p:clrMapOvr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3FF25B-CDFE-EE6C-4999-629E9EC88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865EE6E-C48E-D7D2-95DA-333D47E9EC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Социальная мобильность — это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столкновение социальных интересов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изменение индивидом своего социального статуса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наличие взаимодействия между различными социальными группами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основание для социальной стратификации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2353072"/>
      </p:ext>
    </p:extLst>
  </p:cSld>
  <p:clrMapOvr>
    <a:masterClrMapping/>
  </p:clrMapOvr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106F1C-23EB-F443-DAE0-1D695F58AA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43A85AA-122E-08E7-C430-C8FEAA6885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Верны ли следующие суждения о социальных статусах и ролях?</a:t>
            </a:r>
          </a:p>
          <a:p>
            <a:pPr marL="0" indent="0" algn="just">
              <a:buNone/>
            </a:pPr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А. Размеры и форма доходов человека характеризуют его статус.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Б. Человек выполняет в обществе различные роли.</a:t>
            </a:r>
          </a:p>
          <a:p>
            <a:pPr marL="0" indent="0" algn="just">
              <a:buNone/>
            </a:pPr>
            <a:endParaRPr lang="ru-RU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верно только А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верно только Б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верны оба суждения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оба суждения неверны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081443"/>
      </p:ext>
    </p:extLst>
  </p:cSld>
  <p:clrMapOvr>
    <a:masterClrMapping/>
  </p:clrMapOvr>
</p:sld>
</file>

<file path=ppt/slides/slide1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2E8DEC-016C-9D96-1E31-7E5EFEADC7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i="0" u="none" strike="noStrike" dirty="0">
                <a:solidFill>
                  <a:srgbClr val="800080"/>
                </a:solidFill>
                <a:effectLst/>
                <a:latin typeface="Source Sans Pro" panose="020B0503030403020204" pitchFamily="34" charset="0"/>
                <a:hlinkClick r:id="rId2"/>
              </a:rPr>
              <a:t>Семья</a:t>
            </a:r>
            <a:r>
              <a:rPr lang="ru-RU" sz="2800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 — это малая социальная группа, члены которой связаны брачными или родственными отношениями, общностью быта и взаимной моральной ответственностью.</a:t>
            </a:r>
            <a:endParaRPr lang="ru-RU" sz="28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2589585-3AC8-7E17-64D0-FBFA7F604F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78112"/>
            <a:ext cx="10515600" cy="4351338"/>
          </a:xfrm>
        </p:spPr>
        <p:txBody>
          <a:bodyPr>
            <a:normAutofit fontScale="62500" lnSpcReduction="20000"/>
          </a:bodyPr>
          <a:lstStyle/>
          <a:p>
            <a:pPr algn="l"/>
            <a:r>
              <a:rPr lang="ru-RU" b="1" i="0" dirty="0">
                <a:solidFill>
                  <a:srgbClr val="800080"/>
                </a:solidFill>
                <a:effectLst/>
                <a:latin typeface="Open Sans" panose="020B0606030504020204" pitchFamily="34" charset="0"/>
              </a:rPr>
              <a:t>Функции семьи:</a:t>
            </a:r>
            <a:endParaRPr lang="ru-RU" b="1" i="0" dirty="0">
              <a:solidFill>
                <a:srgbClr val="555555"/>
              </a:solidFill>
              <a:effectLst/>
              <a:latin typeface="Open Sans" panose="020B060603050402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1" i="1" u="sng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репродуктивная </a:t>
            </a:r>
            <a:r>
              <a:rPr lang="ru-RU" b="0" i="1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–</a:t>
            </a: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 биологическое продолжение рода;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1" i="1" u="sng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воспитательная </a:t>
            </a:r>
            <a:r>
              <a:rPr lang="ru-RU" b="0" i="1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— </a:t>
            </a: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формирование нравственных качеств личности;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1" i="1" u="sng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социально-статусная</a:t>
            </a: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 – передача социального статуса, положения в обществе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1" i="1" u="sng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хозяйственно-экономическая </a:t>
            </a: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– ведение домашнего хозяйства, поддержка и опека нетрудоспособных членов семьи;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1" i="1" u="sng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духовно-эмоциональная </a:t>
            </a:r>
            <a:r>
              <a:rPr lang="ru-RU" b="0" i="1" u="sng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–</a:t>
            </a: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 эмоциональное развитие личности, духовное взаимообогащение, любовь, поддержка;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1" i="1" u="sng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сексуальная </a:t>
            </a:r>
            <a:r>
              <a:rPr lang="ru-RU" b="0" i="1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– </a:t>
            </a: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удовлетворение сексуальных потребностей;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1" i="1" u="sng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досуговая </a:t>
            </a: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– организация нормального досуга, взаимообогащение интересов;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1" i="1" u="sng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социализирующая </a:t>
            </a: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– формирование человека как личности подготовка младшего поколения к жизни в обществе;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1" i="1" u="sng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функция </a:t>
            </a:r>
            <a:r>
              <a:rPr lang="ru-RU" b="1" i="1" u="none" strike="noStrike" dirty="0">
                <a:solidFill>
                  <a:srgbClr val="444444"/>
                </a:solidFill>
                <a:effectLst/>
                <a:latin typeface="Source Sans Pro" panose="020B0503030403020204" pitchFamily="34" charset="0"/>
                <a:hlinkClick r:id="rId2"/>
              </a:rPr>
              <a:t>социального контроля</a:t>
            </a: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 — ответственность членов семьи за поведение ее членов в обществе, их деятельность; ори­ентирующую основу составляют ценности и элементы культуры, признанные во всем обществе или в социальных группах.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2983085"/>
      </p:ext>
    </p:extLst>
  </p:cSld>
  <p:clrMapOvr>
    <a:masterClrMapping/>
  </p:clrMapOvr>
</p:sld>
</file>

<file path=ppt/slides/slide1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6042EA-2C74-E96E-5747-9E7BD2F2B6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C1C2D99-9214-2747-E265-478932EDEE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Семья, в отличие от других малых групп, характеризуется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общими увлечениями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непосредственными личными контактами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собственными социальными нормами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совместным ведением хозяйства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3782595"/>
      </p:ext>
    </p:extLst>
  </p:cSld>
  <p:clrMapOvr>
    <a:masterClrMapping/>
  </p:clrMapOvr>
</p:sld>
</file>

<file path=ppt/slides/slide1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B34879-E884-36E3-C7FB-B32C399113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4875459-EFA5-C02A-8652-6D25FD8D27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Перед тем как отпустить сына на день рождения к товарищу, родители рассказали ему о правилах поведения в гостях. Какую функцию семьи иллюстрирует этот пример?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эмоциональную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воспитательную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досуговую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репродуктивную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7100192"/>
      </p:ext>
    </p:extLst>
  </p:cSld>
  <p:clrMapOvr>
    <a:masterClrMapping/>
  </p:clrMapOvr>
</p:sld>
</file>

<file path=ppt/slides/slide1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213E95-089E-79A2-E9E4-395990A080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DC235DC-7F0C-6355-5C72-CCA62A4E23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Верны ли следующие суждения о семье?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А. Семья — это малая группа.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Б. Семья возникла раньше, чем государство.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1) верно только А</a:t>
            </a:r>
          </a:p>
          <a:p>
            <a:pPr marL="0" indent="0">
              <a:buNone/>
            </a:pPr>
            <a:r>
              <a:rPr lang="ru-RU" dirty="0"/>
              <a:t>2) верно только Б</a:t>
            </a:r>
          </a:p>
          <a:p>
            <a:pPr marL="0" indent="0">
              <a:buNone/>
            </a:pPr>
            <a:r>
              <a:rPr lang="ru-RU" dirty="0"/>
              <a:t>3) верны оба суждения</a:t>
            </a:r>
          </a:p>
          <a:p>
            <a:pPr marL="0" indent="0">
              <a:buNone/>
            </a:pPr>
            <a:r>
              <a:rPr lang="ru-RU" dirty="0"/>
              <a:t>4) оба суждения неверны</a:t>
            </a:r>
          </a:p>
        </p:txBody>
      </p:sp>
    </p:spTree>
    <p:extLst>
      <p:ext uri="{BB962C8B-B14F-4D97-AF65-F5344CB8AC3E}">
        <p14:creationId xmlns:p14="http://schemas.microsoft.com/office/powerpoint/2010/main" val="41379094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802A804-5AE8-7BE8-E185-F900611179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00521"/>
            <a:ext cx="10515600" cy="1325563"/>
          </a:xfrm>
        </p:spPr>
        <p:txBody>
          <a:bodyPr/>
          <a:lstStyle/>
          <a:p>
            <a:pPr algn="ctr"/>
            <a:r>
              <a:rPr lang="ru-RU" b="1" i="1" u="sng" dirty="0"/>
              <a:t>Человек и общество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441DAF96-3681-F726-A03E-DE258D2D5B4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1011" y="1432013"/>
            <a:ext cx="7729978" cy="5225466"/>
          </a:xfrm>
        </p:spPr>
      </p:pic>
    </p:spTree>
    <p:extLst>
      <p:ext uri="{BB962C8B-B14F-4D97-AF65-F5344CB8AC3E}">
        <p14:creationId xmlns:p14="http://schemas.microsoft.com/office/powerpoint/2010/main" val="315014969"/>
      </p:ext>
    </p:extLst>
  </p:cSld>
  <p:clrMapOvr>
    <a:masterClrMapping/>
  </p:clrMapOvr>
</p:sld>
</file>

<file path=ppt/slides/slide1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DA445D-8921-181C-3C62-A734DA8035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F99850D-4A16-FF17-7D7D-67A00F5E04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Верны ли следующие суждения о семье?</a:t>
            </a:r>
          </a:p>
          <a:p>
            <a:pPr marL="0" indent="0" algn="just">
              <a:buNone/>
            </a:pPr>
            <a:endParaRPr lang="ru-RU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А. Семья осуществляет биологическое воспроизводство новых поколений.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Б. Семья осуществляет социализацию новых поколений.</a:t>
            </a:r>
          </a:p>
          <a:p>
            <a:pPr marL="0" indent="0" algn="just">
              <a:buNone/>
            </a:pPr>
            <a:endParaRPr lang="ru-RU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верно только А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верно только Б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верны оба суждения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оба суждения неверны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3754013"/>
      </p:ext>
    </p:extLst>
  </p:cSld>
  <p:clrMapOvr>
    <a:masterClrMapping/>
  </p:clrMapOvr>
</p:sld>
</file>

<file path=ppt/slides/slide1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9E2325-5090-E7AB-A74D-136D493B58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EAFBC44-3171-F95B-4173-FF2BBD4446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Верны ли следующие суждения о функциях семьи?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А. Основной функцией семьи является производственно-экономическая.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Б. Семья охраняет сферу личной жизни человека.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4087995"/>
      </p:ext>
    </p:extLst>
  </p:cSld>
  <p:clrMapOvr>
    <a:masterClrMapping/>
  </p:clrMapOvr>
</p:sld>
</file>

<file path=ppt/slides/slide1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6B6DD3-3179-FC38-FCC3-27B41C5730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CD1F9BE-BCE8-69DC-D554-41D82920EA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Верны ли следующие суждения о функциях семьи?</a:t>
            </a:r>
          </a:p>
          <a:p>
            <a:pPr marL="0" indent="0" algn="just">
              <a:buNone/>
            </a:pPr>
            <a:endParaRPr lang="ru-RU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А. В современном обществе производственная функция остается основной функцией семьи.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Б. Репродуктивная (биологическое воспроизводство) функция семьи сохраняет свое значение в обществах любого типа.</a:t>
            </a:r>
          </a:p>
          <a:p>
            <a:pPr marL="0" indent="0" algn="just">
              <a:buNone/>
            </a:pPr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верно только А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верно только Б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верны оба суждения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оба суждения неверны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8864920"/>
      </p:ext>
    </p:extLst>
  </p:cSld>
  <p:clrMapOvr>
    <a:masterClrMapping/>
  </p:clrMapOvr>
</p:sld>
</file>

<file path=ppt/slides/slide1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7DE92A-FF34-8FF5-A522-CFB72A70A6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FD1C165-3C3E-217B-0058-AEB4C830B1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Что относится к основным функциям семьи?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освоение новых технологий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поддержание политической стабильности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повышение культурного уровня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воспитание детей и подростков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0426821"/>
      </p:ext>
    </p:extLst>
  </p:cSld>
  <p:clrMapOvr>
    <a:masterClrMapping/>
  </p:clrMapOvr>
</p:sld>
</file>

<file path=ppt/slides/slide1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1ECE5E-9710-0D08-BF5C-651B11F514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800080"/>
                </a:solidFill>
                <a:latin typeface="Source Sans Pro" panose="020B0503030403020204" pitchFamily="34" charset="0"/>
              </a:rPr>
              <a:t>Типы семей по количеству членов:</a:t>
            </a:r>
            <a:br>
              <a:rPr lang="ru-RU" dirty="0">
                <a:solidFill>
                  <a:srgbClr val="555555"/>
                </a:solidFill>
                <a:latin typeface="Source Sans Pro" panose="020B0503030403020204" pitchFamily="34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D64920B-3FCE-5C00-FEDB-9E22D1BFD9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ru-RU" b="1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нуклеарные</a:t>
            </a: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(родители и дети)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1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расширенные </a:t>
            </a: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(супружеская пара, дети, родители кого-либо из супругов, другие родственники и пр.)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1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неполная семья</a:t>
            </a: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 – состоит из детей и только одного родителя или из брачной пары без детей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1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полная </a:t>
            </a: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– есть оба родителей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699052"/>
      </p:ext>
    </p:extLst>
  </p:cSld>
  <p:clrMapOvr>
    <a:masterClrMapping/>
  </p:clrMapOvr>
</p:sld>
</file>

<file path=ppt/slides/slide1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08714E-5172-43CE-A8C8-A8078EB60F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1FAF6BA-06A1-B529-8725-4FBAD3BE6F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В современных западных странах наиболее распространена семья</a:t>
            </a:r>
          </a:p>
          <a:p>
            <a:pPr algn="just"/>
            <a:endParaRPr lang="ru-RU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многопоколенная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малая (нуклеарная)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патриархальная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неполная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4687779"/>
      </p:ext>
    </p:extLst>
  </p:cSld>
  <p:clrMapOvr>
    <a:masterClrMapping/>
  </p:clrMapOvr>
</p:sld>
</file>

<file path=ppt/slides/slide1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BD1C09-F75C-6D16-7672-9B15ED6F9E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59B67F9-AB0B-2654-C205-12E3E216CC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180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Семья Николаевых состоит из родителей, дочери и сына школьного возраста. К какому типу можно отнести эту семью?</a:t>
            </a:r>
          </a:p>
          <a:p>
            <a:pPr algn="just"/>
            <a:r>
              <a:rPr lang="ru-RU" sz="180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sz="180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патриархальная</a:t>
            </a:r>
          </a:p>
          <a:p>
            <a:pPr algn="just"/>
            <a:r>
              <a:rPr lang="ru-RU" sz="180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традиционная</a:t>
            </a:r>
          </a:p>
          <a:p>
            <a:pPr algn="just"/>
            <a:r>
              <a:rPr lang="ru-RU" sz="180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нуклеарная</a:t>
            </a:r>
          </a:p>
          <a:p>
            <a:pPr algn="just"/>
            <a:r>
              <a:rPr lang="ru-RU" sz="180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многопоколенная</a:t>
            </a:r>
          </a:p>
          <a:p>
            <a:br>
              <a:rPr lang="ru-RU" sz="1800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8185165"/>
      </p:ext>
    </p:extLst>
  </p:cSld>
  <p:clrMapOvr>
    <a:masterClrMapping/>
  </p:clrMapOvr>
</p:sld>
</file>

<file path=ppt/slides/slide1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AD9D59-6A0C-9A58-05F3-E32429E8B5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0" dirty="0">
                <a:solidFill>
                  <a:srgbClr val="800080"/>
                </a:solidFill>
                <a:effectLst/>
                <a:latin typeface="Open Sans" panose="020B0606030504020204" pitchFamily="34" charset="0"/>
              </a:rPr>
              <a:t>Типы семей по семейным обязанностям и лидерству.</a:t>
            </a:r>
            <a:br>
              <a:rPr lang="ru-RU" b="1" i="0" dirty="0">
                <a:solidFill>
                  <a:srgbClr val="555555"/>
                </a:solidFill>
                <a:effectLst/>
                <a:latin typeface="Open Sans" panose="020B0606030504020204" pitchFamily="34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91CC81A-16FC-77AF-D5A3-5FCCA800AB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ru-RU" b="1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традиционная (патриархальная</a:t>
            </a: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) – главенствующее положение у мужа, он же ответственен з материальное состояние семьи; жена занимается домашним хозяйство и воспитанием детей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1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партнёрская (демократическая, коллективистская) </a:t>
            </a: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– совместное выполнение домашних обязанностей, нет лидерства по половому признаку.</a:t>
            </a:r>
          </a:p>
          <a:p>
            <a:endParaRPr lang="ru-RU" dirty="0"/>
          </a:p>
          <a:p>
            <a:r>
              <a:rPr lang="ru-RU" dirty="0"/>
              <a:t>Матриархальная?</a:t>
            </a:r>
          </a:p>
        </p:txBody>
      </p:sp>
    </p:spTree>
    <p:extLst>
      <p:ext uri="{BB962C8B-B14F-4D97-AF65-F5344CB8AC3E}">
        <p14:creationId xmlns:p14="http://schemas.microsoft.com/office/powerpoint/2010/main" val="4030404541"/>
      </p:ext>
    </p:extLst>
  </p:cSld>
  <p:clrMapOvr>
    <a:masterClrMapping/>
  </p:clrMapOvr>
</p:sld>
</file>

<file path=ppt/slides/slide1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410314-0A96-2DAA-862E-84665DD8EB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6C5D6CF-E5C9-79E5-B075-F2BF1058FB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В средневековой Европе существовала пословица: недостоин быть мужчиной тот, кто не является господином своей жены. Она отражает отношения в семье</a:t>
            </a:r>
          </a:p>
          <a:p>
            <a:pPr algn="just"/>
            <a:endParaRPr lang="ru-RU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патриархальной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демократической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неполной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партнёрской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4184999"/>
      </p:ext>
    </p:extLst>
  </p:cSld>
  <p:clrMapOvr>
    <a:masterClrMapping/>
  </p:clrMapOvr>
</p:sld>
</file>

<file path=ppt/slides/slide1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A1E9F5-68B8-E6BD-126E-DB1F3D0BDF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i="0" dirty="0">
                <a:solidFill>
                  <a:srgbClr val="800080"/>
                </a:solidFill>
                <a:effectLst/>
                <a:latin typeface="Source Sans Pro" panose="020B0503030403020204" pitchFamily="34" charset="0"/>
              </a:rPr>
              <a:t>Отклоняющееся поведение (или девиантное</a:t>
            </a:r>
            <a:r>
              <a:rPr lang="ru-RU" sz="3600" b="0" i="0" dirty="0">
                <a:solidFill>
                  <a:srgbClr val="800080"/>
                </a:solidFill>
                <a:effectLst/>
                <a:latin typeface="Source Sans Pro" panose="020B0503030403020204" pitchFamily="34" charset="0"/>
              </a:rPr>
              <a:t>)</a:t>
            </a:r>
            <a:r>
              <a:rPr lang="ru-RU" sz="3600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 – это социальное поведение, не соответствующее имеющейся норме или набору норм, принятых значительной частью людей в группе или сообществе.</a:t>
            </a:r>
            <a:endParaRPr lang="ru-RU" sz="3600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D6C05A65-9379-939E-F1B0-12B22063EA1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8058" y="2469822"/>
            <a:ext cx="4408799" cy="3289642"/>
          </a:xfrm>
        </p:spPr>
      </p:pic>
    </p:spTree>
    <p:extLst>
      <p:ext uri="{BB962C8B-B14F-4D97-AF65-F5344CB8AC3E}">
        <p14:creationId xmlns:p14="http://schemas.microsoft.com/office/powerpoint/2010/main" val="20064785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68BC65-740A-E8D2-3D70-3FA8E512BB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09C6624-346F-2840-3D42-F90618C0B7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В результате хозяйственной деятельности человека увеличилось поступление в атмосферу вредных веществ. Всё это негативно влияет на состояние природы и здоровье людей. Иллюстрацией каких глобальных проблем является данный факт?</a:t>
            </a:r>
          </a:p>
          <a:p>
            <a:pPr algn="just"/>
            <a:endParaRPr lang="ru-RU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демографических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военных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экономических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экологических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2587505"/>
      </p:ext>
    </p:extLst>
  </p:cSld>
  <p:clrMapOvr>
    <a:masterClrMapping/>
  </p:clrMapOvr>
</p:sld>
</file>

<file path=ppt/slides/slide1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0D81FD-92BE-6AD4-B2FF-65032827C9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0" dirty="0">
                <a:solidFill>
                  <a:srgbClr val="800080"/>
                </a:solidFill>
                <a:effectLst/>
                <a:latin typeface="Open Sans" panose="020B0606030504020204" pitchFamily="34" charset="0"/>
              </a:rPr>
              <a:t>Типы отклоняющегося поведения.</a:t>
            </a:r>
            <a:br>
              <a:rPr lang="ru-RU" b="1" i="0" dirty="0">
                <a:solidFill>
                  <a:srgbClr val="555555"/>
                </a:solidFill>
                <a:effectLst/>
                <a:latin typeface="Open Sans" panose="020B0606030504020204" pitchFamily="34" charset="0"/>
              </a:rPr>
            </a:br>
            <a:endParaRPr lang="ru-RU" dirty="0"/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AF0C2DD9-9019-7990-E1F4-04D9B7C6412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34311807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90283909"/>
      </p:ext>
    </p:extLst>
  </p:cSld>
  <p:clrMapOvr>
    <a:masterClrMapping/>
  </p:clrMapOvr>
</p:sld>
</file>

<file path=ppt/slides/slide1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63A5C6-BE84-81EA-D2CC-F047B09A8A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i="0" dirty="0">
                <a:solidFill>
                  <a:srgbClr val="800080"/>
                </a:solidFill>
                <a:effectLst/>
                <a:latin typeface="Source Sans Pro" panose="020B0503030403020204" pitchFamily="34" charset="0"/>
              </a:rPr>
              <a:t>Социальный конфликт</a:t>
            </a:r>
            <a:r>
              <a:rPr lang="ru-RU" sz="3600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 – это столкновение противоположных общественных интересов, взглядов, стремлений, направлений общественного развития.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750BE12-393A-7925-59D5-16189BA609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506662"/>
            <a:ext cx="10515600" cy="4351338"/>
          </a:xfrm>
        </p:spPr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FF0000"/>
                </a:solidFill>
                <a:effectLst/>
                <a:latin typeface="Source Sans Pro" panose="020B0503030403020204" pitchFamily="34" charset="0"/>
              </a:rPr>
              <a:t>Субъекты конфликта – участники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chemeClr val="accent1">
                    <a:lumMod val="75000"/>
                  </a:schemeClr>
                </a:solidFill>
                <a:effectLst/>
                <a:latin typeface="Source Sans Pro" panose="020B0503030403020204" pitchFamily="34" charset="0"/>
              </a:rPr>
              <a:t>Объект конфликта — из-за чего возник конфликт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9353825"/>
      </p:ext>
    </p:extLst>
  </p:cSld>
  <p:clrMapOvr>
    <a:masterClrMapping/>
  </p:clrMapOvr>
</p:sld>
</file>

<file path=ppt/slides/slide1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59E201F-25B3-5147-AE4C-7871FD689A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19809EF-5F5C-85BF-F5EE-40FECA2F5F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Обществоведы используют понятие «социальный конфликт» для обозначения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реакции общества на поведение человека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столкновения противоположных интересов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значимости социального статуса индивида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общественно опасного виновного деяния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0263552"/>
      </p:ext>
    </p:extLst>
  </p:cSld>
  <p:clrMapOvr>
    <a:masterClrMapping/>
  </p:clrMapOvr>
</p:sld>
</file>

<file path=ppt/slides/slide1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872F83-7773-60C9-0C23-E3CBDEECFB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Стадии конфликта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FA82449-08E4-6220-6675-D563FD33A9E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3619" y="2048913"/>
            <a:ext cx="5704762" cy="3904762"/>
          </a:xfrm>
        </p:spPr>
      </p:pic>
    </p:spTree>
    <p:extLst>
      <p:ext uri="{BB962C8B-B14F-4D97-AF65-F5344CB8AC3E}">
        <p14:creationId xmlns:p14="http://schemas.microsoft.com/office/powerpoint/2010/main" val="2467696093"/>
      </p:ext>
    </p:extLst>
  </p:cSld>
  <p:clrMapOvr>
    <a:masterClrMapping/>
  </p:clrMapOvr>
</p:sld>
</file>

<file path=ppt/slides/slide1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46B373-305B-F7F9-5B59-FC7BDC1165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800080"/>
                </a:solidFill>
                <a:latin typeface="Open Sans" panose="020B0606030504020204" pitchFamily="34" charset="0"/>
              </a:rPr>
              <a:t>Причины социальных конфликтов.</a:t>
            </a:r>
            <a:br>
              <a:rPr lang="ru-RU" b="1" dirty="0">
                <a:solidFill>
                  <a:srgbClr val="555555"/>
                </a:solidFill>
                <a:latin typeface="Open Sans" panose="020B0606030504020204" pitchFamily="34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B356BD5-B244-87F2-BA11-1C7803491A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Социальная неоднородность общества, наличие противоположных ориентаций.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Различия в уровнях дохода, власти, культуры, доступе к образованию, информации.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Различия в целях, представлениях и ценностях.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Религиозные различия.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Поведение человека, его социально-психологические черты (характер, интеллект, общая культура и др.)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Неумение общаться и договариваться.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7619097"/>
      </p:ext>
    </p:extLst>
  </p:cSld>
  <p:clrMapOvr>
    <a:masterClrMapping/>
  </p:clrMapOvr>
</p:sld>
</file>

<file path=ppt/slides/slide1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1D2919-C131-0AB2-952F-D4DB6A948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800080"/>
                </a:solidFill>
                <a:latin typeface="Open Sans" panose="020B0606030504020204" pitchFamily="34" charset="0"/>
              </a:rPr>
              <a:t>Виды социальных конфликтов.</a:t>
            </a:r>
            <a:br>
              <a:rPr lang="ru-RU" b="1" dirty="0">
                <a:solidFill>
                  <a:srgbClr val="555555"/>
                </a:solidFill>
                <a:latin typeface="Open Sans" panose="020B0606030504020204" pitchFamily="34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2CF55D5-2D55-E30B-DE91-0C230A5A3B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ru-RU" b="1" i="0" dirty="0">
                <a:solidFill>
                  <a:srgbClr val="800080"/>
                </a:solidFill>
                <a:effectLst/>
                <a:latin typeface="Source Sans Pro" panose="020B0503030403020204" pitchFamily="34" charset="0"/>
              </a:rPr>
              <a:t>Внутриличностный</a:t>
            </a: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 – происходит на уровне индивидуального недовольства собой, своим образом жизни, неумением реализовать себя.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1" i="0" dirty="0">
                <a:solidFill>
                  <a:srgbClr val="800080"/>
                </a:solidFill>
                <a:effectLst/>
                <a:latin typeface="Source Sans Pro" panose="020B0503030403020204" pitchFamily="34" charset="0"/>
              </a:rPr>
              <a:t>Межличностный</a:t>
            </a: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 – происходит между двумя или несколькими лицами.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1" i="0" dirty="0">
                <a:solidFill>
                  <a:srgbClr val="800080"/>
                </a:solidFill>
                <a:effectLst/>
                <a:latin typeface="Source Sans Pro" panose="020B0503030403020204" pitchFamily="34" charset="0"/>
              </a:rPr>
              <a:t>Межгрупповой</a:t>
            </a: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 – конфликт между группами – между классами, представителями разных религий, национальностей, конфликт поколений отцов и детей.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1" i="0" dirty="0">
                <a:solidFill>
                  <a:srgbClr val="800080"/>
                </a:solidFill>
                <a:effectLst/>
                <a:latin typeface="Source Sans Pro" panose="020B0503030403020204" pitchFamily="34" charset="0"/>
              </a:rPr>
              <a:t>Конфликт с внешней средой</a:t>
            </a: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 – давление на человека извне со стороны культурных, экономических норм и предписаний, конфликт с организациями, поддерживающими эти нормы и предписания.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1" i="0" dirty="0">
                <a:solidFill>
                  <a:srgbClr val="800080"/>
                </a:solidFill>
                <a:effectLst/>
                <a:latin typeface="Source Sans Pro" panose="020B0503030403020204" pitchFamily="34" charset="0"/>
              </a:rPr>
              <a:t>Конфликты по отдельным сферам жизни</a:t>
            </a: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 – экономических (производственный), политический, этнический и др.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1" i="0" dirty="0">
                <a:solidFill>
                  <a:srgbClr val="800080"/>
                </a:solidFill>
                <a:effectLst/>
                <a:latin typeface="Source Sans Pro" panose="020B0503030403020204" pitchFamily="34" charset="0"/>
              </a:rPr>
              <a:t>Конфликт в обществе в целом</a:t>
            </a: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 – социальная революция, то есть быстрый переход от одного общественно-политического строя к другому, война.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6986493"/>
      </p:ext>
    </p:extLst>
  </p:cSld>
  <p:clrMapOvr>
    <a:masterClrMapping/>
  </p:clrMapOvr>
</p:sld>
</file>

<file path=ppt/slides/slide1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F37614-2493-4434-DC6E-58038C22A1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A9D07A1-B579-F15D-61FF-18CDFE5976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Верны ли следующие суждения о социальном конфликте?</a:t>
            </a:r>
          </a:p>
          <a:p>
            <a:pPr algn="just"/>
            <a:endParaRPr lang="ru-RU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А. Несовпадение интересов социальных групп может привести социальному конфликту.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Б. Межнациональный конфликт является разновидностью социального.</a:t>
            </a:r>
          </a:p>
          <a:p>
            <a:pPr marL="0" indent="0" algn="just">
              <a:buNone/>
            </a:pPr>
            <a:endParaRPr lang="ru-RU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верно только А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верно только Б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верны оба суждения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оба суждения неверны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1788816"/>
      </p:ext>
    </p:extLst>
  </p:cSld>
  <p:clrMapOvr>
    <a:masterClrMapping/>
  </p:clrMapOvr>
</p:sld>
</file>

<file path=ppt/slides/slide1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627372-E553-EF80-D3C6-3A53DA7996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297EFD5-E5A3-94D3-05B3-C530D70366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Верны ли следующие суждения о социальном конфликте?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А. Конфликтное взаимодействие возможно в любом обществе.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Б. Причины социального конфликта могут быть связаны с противоречием интересов социальных групп.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верно только А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верно только Б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верны оба суждения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оба суждения неверны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2263601"/>
      </p:ext>
    </p:extLst>
  </p:cSld>
  <p:clrMapOvr>
    <a:masterClrMapping/>
  </p:clrMapOvr>
</p:sld>
</file>

<file path=ppt/slides/slide1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03BDE9-41B2-3A8B-B90E-3F4897BC49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E46C4D8-7D61-0BA0-9ACE-C121B0206E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Верны ли следующие суждения о социальных конфликтах?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А. Причины социальных конфликтов кроются в противоречии интересов различных социальных групп.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Б. Социальные конфликты всегда оказывают негативное влияние на развитие общества.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верно только А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верно только Б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верны оба суждения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оба суждения неверны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9146011"/>
      </p:ext>
    </p:extLst>
  </p:cSld>
  <p:clrMapOvr>
    <a:masterClrMapping/>
  </p:clrMapOvr>
</p:sld>
</file>

<file path=ppt/slides/slide1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FB0841-1982-8E4A-279A-7E4F333CCB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2D50791-ACE9-2013-78D7-519E68E783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Верны ли следующие суждения о социальных конфликтах?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А. Ссора между приятелями служит проявлением социального конфликта.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Б. Противоречия интересов рабочих и предпринимателей могут вызвать социальный конфликт.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верно только А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верно только Б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верны оба суждения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оба суждения неверны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73009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06386D-8ABC-CAAF-F988-A1AC29C2CF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F854BCD-8185-534E-A34A-CC3941A7A1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Каков отличительный признак глобальных проблем?</a:t>
            </a:r>
          </a:p>
          <a:p>
            <a:pPr algn="just"/>
            <a:endParaRPr lang="ru-RU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затрагивают все человечество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не имеют путей решения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приводят к отрицательным последствиям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относятся к сфере экономики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4959279"/>
      </p:ext>
    </p:extLst>
  </p:cSld>
  <p:clrMapOvr>
    <a:masterClrMapping/>
  </p:clrMapOvr>
</p:sld>
</file>

<file path=ppt/slides/slide1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C39453-F081-6EC2-52AC-FA2FDA6C70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14CE386-3A4A-7246-AF99-156934679A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Верны ли следующие суждения о социальном конфликте?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А. Социальный конфликт всегда приводит к негативным последствиям.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Б. Социальные конфликты различаются по форме и характеру развития.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верно только А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верно только Б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верны оба суждения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оба суждения неверны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5353501"/>
      </p:ext>
    </p:extLst>
  </p:cSld>
  <p:clrMapOvr>
    <a:masterClrMapping/>
  </p:clrMapOvr>
</p:sld>
</file>

<file path=ppt/slides/slide1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0247B5-F018-00B3-5245-D2D7927FE3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800080"/>
                </a:solidFill>
                <a:latin typeface="Open Sans" panose="020B0606030504020204" pitchFamily="34" charset="0"/>
              </a:rPr>
              <a:t>Способы разрешения социальных конфликтов.</a:t>
            </a:r>
            <a:br>
              <a:rPr lang="ru-RU" b="1" dirty="0">
                <a:solidFill>
                  <a:srgbClr val="555555"/>
                </a:solidFill>
                <a:latin typeface="Open Sans" panose="020B0606030504020204" pitchFamily="34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ED8174E-7180-27AE-237A-AD26F0C653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ru-RU" b="1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Компромисс</a:t>
            </a: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 – соглашение путём взаимных уступок без ущерба коренным интересам сторон.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1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Переговоры</a:t>
            </a: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 – мирное обсуждение сторонами решения проблем.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1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Арбитраж</a:t>
            </a: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 (третейский суд) – обращение к наделённому специальными полномочиями государственному органу власти за помощью в решении проблемы.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1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Применение силы (власти)</a:t>
            </a: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 – одностороннее использование силы (власти) той из сторон, которая считает себя сильнее.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5439096"/>
      </p:ext>
    </p:extLst>
  </p:cSld>
  <p:clrMapOvr>
    <a:masterClrMapping/>
  </p:clrMapOvr>
</p:sld>
</file>

<file path=ppt/slides/slide1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B9E2CD-F1DB-C926-57FA-9F2215A02F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EAE98B0-3A9D-F516-AFB1-636DB35C5B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Способ разрешения конфликта через взаимные уступки сторон называется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конфронтация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посредничество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компромисс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подавление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5583309"/>
      </p:ext>
    </p:extLst>
  </p:cSld>
  <p:clrMapOvr>
    <a:masterClrMapping/>
  </p:clrMapOvr>
</p:sld>
</file>

<file path=ppt/slides/slide1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768129-FBE2-E2CF-7272-918AB60484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i="0" dirty="0">
                <a:solidFill>
                  <a:srgbClr val="800080"/>
                </a:solidFill>
                <a:effectLst/>
                <a:latin typeface="Source Sans Pro" panose="020B0503030403020204" pitchFamily="34" charset="0"/>
              </a:rPr>
              <a:t>Власть</a:t>
            </a:r>
            <a:r>
              <a:rPr lang="ru-RU" sz="3200" b="0" i="0" dirty="0">
                <a:solidFill>
                  <a:srgbClr val="800080"/>
                </a:solidFill>
                <a:effectLst/>
                <a:latin typeface="Source Sans Pro" panose="020B0503030403020204" pitchFamily="34" charset="0"/>
              </a:rPr>
              <a:t> </a:t>
            </a:r>
            <a:r>
              <a:rPr lang="ru-RU" sz="3200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– это потребность, право и возможность </a:t>
            </a:r>
            <a:r>
              <a:rPr lang="ru-RU" sz="3200" b="0" i="1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распоряжаться</a:t>
            </a:r>
            <a:r>
              <a:rPr lang="ru-RU" sz="3200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 чем-либо или кем-либо, </a:t>
            </a:r>
            <a:r>
              <a:rPr lang="ru-RU" sz="3200" b="0" i="1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оказывать </a:t>
            </a:r>
            <a:r>
              <a:rPr lang="ru-RU" sz="3200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решающе </a:t>
            </a:r>
            <a:r>
              <a:rPr lang="ru-RU" sz="3200" b="0" i="1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воздействие</a:t>
            </a:r>
            <a:r>
              <a:rPr lang="ru-RU" sz="3200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 на поведение и действия людей.</a:t>
            </a:r>
            <a:endParaRPr lang="ru-RU" sz="3200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406AA78D-9463-BE38-EFF9-9E6500A4BB1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6833" y="2000532"/>
            <a:ext cx="5118754" cy="4350941"/>
          </a:xfrm>
        </p:spPr>
      </p:pic>
    </p:spTree>
    <p:extLst>
      <p:ext uri="{BB962C8B-B14F-4D97-AF65-F5344CB8AC3E}">
        <p14:creationId xmlns:p14="http://schemas.microsoft.com/office/powerpoint/2010/main" val="193365289"/>
      </p:ext>
    </p:extLst>
  </p:cSld>
  <p:clrMapOvr>
    <a:masterClrMapping/>
  </p:clrMapOvr>
</p:sld>
</file>

<file path=ppt/slides/slide1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5BF1FC8-1BD3-304B-711F-4DB7DB9E5F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592815D-5FF0-BF90-1F78-F3B4671961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Способность и возможность отдельного человека или группы общества подчинять своей воле других людей — это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социализация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власть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политика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престиж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616687"/>
      </p:ext>
    </p:extLst>
  </p:cSld>
  <p:clrMapOvr>
    <a:masterClrMapping/>
  </p:clrMapOvr>
</p:sld>
</file>

<file path=ppt/slides/slide1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8">
            <a:extLst>
              <a:ext uri="{FF2B5EF4-FFF2-40B4-BE49-F238E27FC236}">
                <a16:creationId xmlns:a16="http://schemas.microsoft.com/office/drawing/2014/main" id="{011D828A-C9EA-5551-894B-00DC27C6CBD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641" y="357509"/>
            <a:ext cx="8201320" cy="6142982"/>
          </a:xfrm>
        </p:spPr>
      </p:pic>
    </p:spTree>
    <p:extLst>
      <p:ext uri="{BB962C8B-B14F-4D97-AF65-F5344CB8AC3E}">
        <p14:creationId xmlns:p14="http://schemas.microsoft.com/office/powerpoint/2010/main" val="3388412301"/>
      </p:ext>
    </p:extLst>
  </p:cSld>
  <p:clrMapOvr>
    <a:masterClrMapping/>
  </p:clrMapOvr>
</p:sld>
</file>

<file path=ppt/slides/slide1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7EACC1-2B1C-CD3B-9BB9-A1D046B207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800080"/>
                </a:solidFill>
                <a:latin typeface="Open Sans" panose="020B0606030504020204" pitchFamily="34" charset="0"/>
              </a:rPr>
              <a:t>Элементы власти:</a:t>
            </a:r>
            <a:br>
              <a:rPr lang="ru-RU" b="1" dirty="0">
                <a:solidFill>
                  <a:srgbClr val="555555"/>
                </a:solidFill>
                <a:latin typeface="Open Sans" panose="020B0606030504020204" pitchFamily="34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73D4895-647A-8A8B-B29F-A307C5A2B7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ru-RU" b="1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Субъекты власти</a:t>
            </a: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: государство, парламент, политический лидер, партия.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ru-RU" b="0" i="0" dirty="0">
              <a:solidFill>
                <a:srgbClr val="555555"/>
              </a:solidFill>
              <a:effectLst/>
              <a:latin typeface="Source Sans Pro" panose="020B050303040302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1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Объекты власти</a:t>
            </a: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: человек, масса, социальный слой, группа, народ в целом.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6386907"/>
      </p:ext>
    </p:extLst>
  </p:cSld>
  <p:clrMapOvr>
    <a:masterClrMapping/>
  </p:clrMapOvr>
</p:sld>
</file>

<file path=ppt/slides/slide1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3DD241-FFAF-C8D6-5FED-73CFD02B2C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b="1" i="0" dirty="0">
                <a:solidFill>
                  <a:srgbClr val="800080"/>
                </a:solidFill>
                <a:effectLst/>
                <a:latin typeface="Source Sans Pro" panose="020B0503030403020204" pitchFamily="34" charset="0"/>
              </a:rPr>
              <a:t>Политическая власть</a:t>
            </a:r>
            <a:r>
              <a:rPr lang="ru-RU" sz="2400" b="0" i="0" dirty="0">
                <a:solidFill>
                  <a:srgbClr val="800080"/>
                </a:solidFill>
                <a:effectLst/>
                <a:latin typeface="Source Sans Pro" panose="020B0503030403020204" pitchFamily="34" charset="0"/>
              </a:rPr>
              <a:t> </a:t>
            </a:r>
            <a:r>
              <a:rPr lang="ru-RU" sz="2400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— способность, право и возможность  определённой социальной группы или класса осуществлять свою волю, оказывать воздействие на деятельность других социальных групп или классов, отстаивать и претворять в жизнь определённую политику, используя политические партии, организации и государство.</a:t>
            </a:r>
            <a:endParaRPr lang="ru-RU" sz="24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C9293D0-FAF3-853D-CBFC-5202BE7D4F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49831"/>
            <a:ext cx="10515600" cy="4351338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ru-RU" b="1" i="0" dirty="0">
                <a:solidFill>
                  <a:srgbClr val="800080"/>
                </a:solidFill>
                <a:effectLst/>
                <a:latin typeface="Open Sans" panose="020B0606030504020204" pitchFamily="34" charset="0"/>
              </a:rPr>
              <a:t>Основные признаки политической власти:</a:t>
            </a:r>
            <a:endParaRPr lang="ru-RU" b="1" i="0" dirty="0">
              <a:solidFill>
                <a:srgbClr val="555555"/>
              </a:solidFill>
              <a:effectLst/>
              <a:latin typeface="Open Sans" panose="020B060603050402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1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Публичность</a:t>
            </a: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 – решения политической власти обязательны для всех людей и для всех видов власти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1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Всеобщность</a:t>
            </a: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 – политическая власть осуществляется на основании права от имени всех людей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1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Легальность использования силы</a:t>
            </a: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 – закрепленность в законах и Конституции использовать силу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1" i="0" dirty="0" err="1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Моноцентричность</a:t>
            </a: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 – у политической власти может быть только один центр принятия решений.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1" i="0" dirty="0" err="1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Институциональность</a:t>
            </a: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 – наличие специальных органов власти, политических институтов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1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Регламентированность</a:t>
            </a: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 – определённость властных полномочий традициями, законом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8090379"/>
      </p:ext>
    </p:extLst>
  </p:cSld>
  <p:clrMapOvr>
    <a:masterClrMapping/>
  </p:clrMapOvr>
</p:sld>
</file>

<file path=ppt/slides/slide1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97FC04-89B1-4685-97B6-9DE4867398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00062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sz="3600" b="1" i="0" dirty="0">
                <a:solidFill>
                  <a:srgbClr val="800080"/>
                </a:solidFill>
                <a:effectLst/>
                <a:latin typeface="Source Sans Pro" panose="020B0503030403020204" pitchFamily="34" charset="0"/>
              </a:rPr>
              <a:t>Государство:</a:t>
            </a:r>
            <a:br>
              <a:rPr lang="ru-RU" sz="3600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</a:br>
            <a:r>
              <a:rPr lang="ru-RU" sz="3600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это организация политической власти, осуществляющая управление обществом, охрану его экономической и социальной структуры</a:t>
            </a:r>
            <a:b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1E816C7-FFD9-17E1-6146-A33248FCAB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46137"/>
            <a:ext cx="10515600" cy="4351338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ru-RU" b="1" i="1" u="sng" dirty="0">
                <a:solidFill>
                  <a:srgbClr val="800080"/>
                </a:solidFill>
                <a:effectLst/>
                <a:latin typeface="Open Sans" panose="020B0606030504020204" pitchFamily="34" charset="0"/>
              </a:rPr>
              <a:t>Признаки государства:</a:t>
            </a:r>
            <a:endParaRPr lang="ru-RU" b="1" i="1" u="sng" dirty="0">
              <a:solidFill>
                <a:srgbClr val="555555"/>
              </a:solidFill>
              <a:effectLst/>
              <a:latin typeface="Open Sans" panose="020B060603050402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1" i="0" dirty="0">
                <a:solidFill>
                  <a:srgbClr val="800080"/>
                </a:solidFill>
                <a:effectLst/>
                <a:latin typeface="Source Sans Pro" panose="020B0503030403020204" pitchFamily="34" charset="0"/>
              </a:rPr>
              <a:t>наличие и единство территории;</a:t>
            </a:r>
            <a:endParaRPr lang="ru-RU" b="0" i="0" dirty="0">
              <a:solidFill>
                <a:srgbClr val="555555"/>
              </a:solidFill>
              <a:effectLst/>
              <a:latin typeface="Source Sans Pro" panose="020B050303040302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1" i="0" dirty="0">
                <a:solidFill>
                  <a:srgbClr val="800080"/>
                </a:solidFill>
                <a:effectLst/>
                <a:latin typeface="Source Sans Pro" panose="020B0503030403020204" pitchFamily="34" charset="0"/>
              </a:rPr>
              <a:t>публичная (государственная) власть</a:t>
            </a: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 – распространяется на всё население страны, имеет систему органов и учреждений, составляющих государственный аппарат управления;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1" i="0" dirty="0">
                <a:solidFill>
                  <a:srgbClr val="800080"/>
                </a:solidFill>
                <a:effectLst/>
                <a:latin typeface="Source Sans Pro" panose="020B0503030403020204" pitchFamily="34" charset="0"/>
              </a:rPr>
              <a:t>суверенитет</a:t>
            </a: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 – независимость как внутри страны , так и от других государств 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1" i="0" dirty="0">
                <a:solidFill>
                  <a:srgbClr val="800080"/>
                </a:solidFill>
                <a:effectLst/>
                <a:latin typeface="Source Sans Pro" panose="020B0503030403020204" pitchFamily="34" charset="0"/>
              </a:rPr>
              <a:t>сбор налогов </a:t>
            </a: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– государство устанавливает специальные сборы (налоги, пошлины) и обеспечивает их поступление в госбюджет.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1" i="0" dirty="0">
                <a:solidFill>
                  <a:srgbClr val="800080"/>
                </a:solidFill>
                <a:effectLst/>
                <a:latin typeface="Source Sans Pro" panose="020B0503030403020204" pitchFamily="34" charset="0"/>
              </a:rPr>
              <a:t>законодательная деятельность, существование системы права</a:t>
            </a:r>
            <a:r>
              <a:rPr lang="ru-RU" b="1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 – </a:t>
            </a: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государство обладает исключительным правом издавать общеобязательные нормы страны – законы;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rgbClr val="800080"/>
                </a:solidFill>
                <a:latin typeface="Source Sans Pro" panose="020B0503030403020204" pitchFamily="34" charset="0"/>
              </a:rPr>
              <a:t>Правоохранительные органы</a:t>
            </a:r>
            <a:endParaRPr lang="ru-RU" b="1" i="0" dirty="0">
              <a:solidFill>
                <a:srgbClr val="800080"/>
              </a:solidFill>
              <a:effectLst/>
              <a:latin typeface="Source Sans Pro" panose="020B050303040302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1" i="0" dirty="0">
                <a:solidFill>
                  <a:srgbClr val="800080"/>
                </a:solidFill>
                <a:effectLst/>
                <a:latin typeface="Source Sans Pro" panose="020B0503030403020204" pitchFamily="34" charset="0"/>
              </a:rPr>
              <a:t>наличие государственной символики</a:t>
            </a: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 (герб, флаг, гимн), данный признак появился с течением развития государств;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1" i="0" dirty="0">
                <a:solidFill>
                  <a:srgbClr val="800080"/>
                </a:solidFill>
                <a:effectLst/>
                <a:latin typeface="Source Sans Pro" panose="020B0503030403020204" pitchFamily="34" charset="0"/>
              </a:rPr>
              <a:t>наличие материально- технических средств</a:t>
            </a: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 (это здания, средства связи, вооружение и др.)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102889"/>
      </p:ext>
    </p:extLst>
  </p:cSld>
  <p:clrMapOvr>
    <a:masterClrMapping/>
  </p:clrMapOvr>
</p:sld>
</file>

<file path=ppt/slides/slide1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896C611-65DE-6E6A-F91A-CA6F427777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BC5A29B-20C8-2BA9-D029-5F09C7AB06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Что является признаком любого государства?</a:t>
            </a:r>
          </a:p>
          <a:p>
            <a:pPr marL="0" indent="0" algn="just">
              <a:buNone/>
            </a:pPr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верховенство права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выборность высших органов власти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суверенитет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многопартийность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5174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4A97A0D8-9B0E-C7B2-B38A-76A3F5181F2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6594" y="267299"/>
            <a:ext cx="7280783" cy="6089930"/>
          </a:xfrm>
        </p:spPr>
      </p:pic>
    </p:spTree>
    <p:extLst>
      <p:ext uri="{BB962C8B-B14F-4D97-AF65-F5344CB8AC3E}">
        <p14:creationId xmlns:p14="http://schemas.microsoft.com/office/powerpoint/2010/main" val="1020574569"/>
      </p:ext>
    </p:extLst>
  </p:cSld>
  <p:clrMapOvr>
    <a:masterClrMapping/>
  </p:clrMapOvr>
</p:sld>
</file>

<file path=ppt/slides/slide1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01C5C6-E191-1575-E82D-A16F8783DD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7C894A8-D0AD-165C-6755-BCC888310D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Что является признаком государства любого типа?</a:t>
            </a:r>
          </a:p>
          <a:p>
            <a:pPr algn="just"/>
            <a:endParaRPr lang="ru-RU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наличие двухпалатного парламента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наличие правоохранительных органов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всенародное избрание главы государства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многопартийность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0944156"/>
      </p:ext>
    </p:extLst>
  </p:cSld>
  <p:clrMapOvr>
    <a:masterClrMapping/>
  </p:clrMapOvr>
</p:sld>
</file>

<file path=ppt/slides/slide1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BCD0B87B-B9CC-87BC-5D63-17E6119BC00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0580" y="524726"/>
            <a:ext cx="8391501" cy="5715818"/>
          </a:xfrm>
        </p:spPr>
      </p:pic>
    </p:spTree>
    <p:extLst>
      <p:ext uri="{BB962C8B-B14F-4D97-AF65-F5344CB8AC3E}">
        <p14:creationId xmlns:p14="http://schemas.microsoft.com/office/powerpoint/2010/main" val="3592107850"/>
      </p:ext>
    </p:extLst>
  </p:cSld>
  <p:clrMapOvr>
    <a:masterClrMapping/>
  </p:clrMapOvr>
</p:sld>
</file>

<file path=ppt/slides/slide1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A44DAD-FE38-16B8-8E51-DB29B36081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28CE52B-2C03-D4C3-E5AD-3096683E00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Правительство страны Z ежегодно выделяет из жилищного фонда квартиры для выпускников профессиональных лицеев. Этот пример иллюстрирует политику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культурную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социальную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внешнюю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финансовую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69202"/>
      </p:ext>
    </p:extLst>
  </p:cSld>
  <p:clrMapOvr>
    <a:masterClrMapping/>
  </p:clrMapOvr>
</p:sld>
</file>

<file path=ppt/slides/slide1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00E2CA4F-D146-7250-CCD9-27553044500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5903" y="119372"/>
            <a:ext cx="8648739" cy="6478109"/>
          </a:xfrm>
        </p:spPr>
      </p:pic>
    </p:spTree>
    <p:extLst>
      <p:ext uri="{BB962C8B-B14F-4D97-AF65-F5344CB8AC3E}">
        <p14:creationId xmlns:p14="http://schemas.microsoft.com/office/powerpoint/2010/main" val="4234304699"/>
      </p:ext>
    </p:extLst>
  </p:cSld>
  <p:clrMapOvr>
    <a:masterClrMapping/>
  </p:clrMapOvr>
</p:sld>
</file>

<file path=ppt/slides/slide1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75B1A3-879A-6B14-F3EB-1C5056747F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7330945-F86C-3B27-71E3-18A73F019D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Государственную власть осуществляет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ректор университета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председатель правительства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лидер оппозиционной партии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председатель 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центробанка</a:t>
            </a:r>
            <a:endParaRPr lang="ru-RU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0556103"/>
      </p:ext>
    </p:extLst>
  </p:cSld>
  <p:clrMapOvr>
    <a:masterClrMapping/>
  </p:clrMapOvr>
</p:sld>
</file>

<file path=ppt/slides/slide1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565ADF4-AF50-17FD-AB3F-900AA9BB75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8409584-23D7-343E-75DA-14791C73BA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К органам исполнительной власти РФ относится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Правительство РФ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Верховный суд РФ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Федеральное Собрание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Государственная Дума РФ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3076891"/>
      </p:ext>
    </p:extLst>
  </p:cSld>
  <p:clrMapOvr>
    <a:masterClrMapping/>
  </p:clrMapOvr>
</p:sld>
</file>

<file path=ppt/slides/slide1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4C6A09-51AD-D5CD-667B-8073E05864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3DF4F7D-7B61-4475-AEEC-06A4690D90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Палатой Федерального Собрания в России является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Совет безопасности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Общественная палата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Совет Федерации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Верховный Суд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898708"/>
      </p:ext>
    </p:extLst>
  </p:cSld>
  <p:clrMapOvr>
    <a:masterClrMapping/>
  </p:clrMapOvr>
</p:sld>
</file>

<file path=ppt/slides/slide1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BE3233-1B3F-EF6C-D78F-D844778291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A4C5DAA-20A3-B81F-0809-836867A042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В нашей стране подписывает и обнародует законы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глава Правительства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Президент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Председатель Совета Федерации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Генеральный прокурор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9674266"/>
      </p:ext>
    </p:extLst>
  </p:cSld>
  <p:clrMapOvr>
    <a:masterClrMapping/>
  </p:clrMapOvr>
</p:sld>
</file>

<file path=ppt/slides/slide1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B0165D-C57F-2673-13F0-1A2952E73E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F3AE8CE-1F93-3B29-6B2F-E7C59020E1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Во многих странах членам парламента запрещается работать в правительственных учреждениях. В этом проявляется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верховенство парламента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республиканская форма правления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унитарное государственное устройство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разделение властей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6549499"/>
      </p:ext>
    </p:extLst>
  </p:cSld>
  <p:clrMapOvr>
    <a:masterClrMapping/>
  </p:clrMapOvr>
</p:sld>
</file>

<file path=ppt/slides/slide1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6121AB-7691-EE0F-FF3E-B4B87BD5BF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23C266F-9FB4-84C0-D426-DE6FA24459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Верховенство и полнота государственной власти внутри страны и её независимость во внешней политике называется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государственным суверенитетом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политическим режимом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разделением властей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функцией государства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91456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305AEC-866C-BEE3-1DBA-F2A2610250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780396A-B367-37A8-B1FF-63824CD5AB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Существуют различные значения понятия «общество». Под обществом в широком смысле понимают</a:t>
            </a:r>
          </a:p>
          <a:p>
            <a:pPr marL="0" indent="0" algn="just">
              <a:buNone/>
            </a:pPr>
            <a:endParaRPr lang="ru-RU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всё человечество в прошлом, настоящем и будущем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группу людей, объединившихся для общения и взаимопомощи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объединение людей одной профессии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весь материальный мир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44715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21F3ED-3310-C03B-6220-D175D2F503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4487AC7-AA98-1DFA-A9AE-C9AE05C24B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Человека от животного отличает</a:t>
            </a:r>
          </a:p>
          <a:p>
            <a:pPr marL="0" indent="0" algn="just">
              <a:buNone/>
            </a:pPr>
            <a:endParaRPr lang="ru-RU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инстинкт самосохранения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использование природных объектов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стремление понять окружающий мир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способность приспосабливаться к условиям среды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6786796"/>
      </p:ext>
    </p:extLst>
  </p:cSld>
  <p:clrMapOvr>
    <a:masterClrMapping/>
  </p:clrMapOvr>
</p:sld>
</file>

<file path=ppt/slides/slide2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B78E0F29-D151-63EB-E5E7-CE8951D44D3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5862" y="365125"/>
            <a:ext cx="8665315" cy="6127750"/>
          </a:xfrm>
        </p:spPr>
      </p:pic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EDD30BBE-FE1A-4252-8859-9A947B7EF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5870300"/>
      </p:ext>
    </p:extLst>
  </p:cSld>
  <p:clrMapOvr>
    <a:masterClrMapping/>
  </p:clrMapOvr>
</p:sld>
</file>

<file path=ppt/slides/slide2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4F82620-7181-32E8-7983-A092394820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5FDA445-AECB-CDA2-AC9E-51BDE8F0A4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Что понимается под формой правления государства?</a:t>
            </a:r>
          </a:p>
          <a:p>
            <a:pPr algn="just"/>
            <a:endParaRPr lang="ru-RU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организация высших органов власти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политический режим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распределение власти по территории страны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политическая система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4633195"/>
      </p:ext>
    </p:extLst>
  </p:cSld>
  <p:clrMapOvr>
    <a:masterClrMapping/>
  </p:clrMapOvr>
</p:sld>
</file>

<file path=ppt/slides/slide2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CF657A-82F3-F0DF-B969-F7442265BA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73647"/>
            <a:ext cx="10515600" cy="1325563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800080"/>
                </a:solidFill>
                <a:latin typeface="Source Sans Pro" panose="020B0503030403020204" pitchFamily="34" charset="0"/>
              </a:rPr>
              <a:t>Монархия</a:t>
            </a:r>
            <a:r>
              <a:rPr lang="ru-RU" sz="2800" b="1" dirty="0">
                <a:solidFill>
                  <a:srgbClr val="555555"/>
                </a:solidFill>
                <a:latin typeface="Source Sans Pro" panose="020B0503030403020204" pitchFamily="34" charset="0"/>
              </a:rPr>
              <a:t> – </a:t>
            </a:r>
            <a:r>
              <a:rPr lang="ru-RU" sz="2800" dirty="0">
                <a:solidFill>
                  <a:srgbClr val="555555"/>
                </a:solidFill>
                <a:latin typeface="Source Sans Pro" panose="020B0503030403020204" pitchFamily="34" charset="0"/>
              </a:rPr>
              <a:t>это форма правления, при которой верховная государственная власть полностью или частично сосредоточена в руках единоличного главы государства — монарха (короля, царя, шаха, императора) и передаётся по наследству.</a:t>
            </a:r>
            <a:br>
              <a:rPr lang="ru-RU" sz="2800" dirty="0">
                <a:solidFill>
                  <a:srgbClr val="555555"/>
                </a:solidFill>
                <a:latin typeface="Source Sans Pro" panose="020B0503030403020204" pitchFamily="34" charset="0"/>
              </a:rPr>
            </a:br>
            <a:endParaRPr lang="ru-RU" sz="28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0C6264A-3AA0-489B-0D20-3AD3C35499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33015"/>
            <a:ext cx="10515600" cy="4351338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b="1" i="0" dirty="0">
                <a:solidFill>
                  <a:srgbClr val="800080"/>
                </a:solidFill>
                <a:effectLst/>
                <a:latin typeface="Open Sans" panose="020B0606030504020204" pitchFamily="34" charset="0"/>
              </a:rPr>
              <a:t>Признаки монархии</a:t>
            </a:r>
            <a:endParaRPr lang="ru-RU" b="1" i="0" dirty="0">
              <a:solidFill>
                <a:srgbClr val="555555"/>
              </a:solidFill>
              <a:effectLst/>
              <a:latin typeface="Open Sans" panose="020B060603050402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существование единоличного главы государства (король, царь, кесарь);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 власть монарха — полная, верховная, суверенная, безраздельная или ограниченная;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трон занимается в порядке </a:t>
            </a:r>
            <a:r>
              <a:rPr lang="ru-RU" b="1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престолонаследия</a:t>
            </a: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, т. е. путем передачи власти по наследственному праву или в порядке родства (фамильному праву);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правление монарха — </a:t>
            </a:r>
            <a:r>
              <a:rPr lang="ru-RU" b="1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бессрочное, пожизненное</a:t>
            </a: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; • </a:t>
            </a:r>
            <a:r>
              <a:rPr lang="ru-RU" b="1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деяния монарха неподсудны</a:t>
            </a: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, </a:t>
            </a:r>
            <a:r>
              <a:rPr lang="ru-RU" b="1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личность — неприкосновенна</a:t>
            </a: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 (свободен от юридической ответственности);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поддерживается мифом о </a:t>
            </a:r>
            <a:r>
              <a:rPr lang="ru-RU" b="1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сакральности (божественности</a:t>
            </a: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) власти.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5763724"/>
      </p:ext>
    </p:extLst>
  </p:cSld>
  <p:clrMapOvr>
    <a:masterClrMapping/>
  </p:clrMapOvr>
</p:sld>
</file>

<file path=ppt/slides/slide2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26B8CA-A444-5748-F5BE-B05683313E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FF22017-5AB3-8225-9AB6-878ACA4B31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Верховная власть в государстве Z передаётся по наследству. Какая форма правления в этом государстве?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федерация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унитарное государство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монархия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республика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6064821"/>
      </p:ext>
    </p:extLst>
  </p:cSld>
  <p:clrMapOvr>
    <a:masterClrMapping/>
  </p:clrMapOvr>
</p:sld>
</file>

<file path=ppt/slides/slide2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157B45-4F22-FDFC-EAB4-AD8E793623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800080"/>
                </a:solidFill>
                <a:latin typeface="Open Sans" panose="020B0606030504020204" pitchFamily="34" charset="0"/>
              </a:rPr>
              <a:t>Виды монархии.</a:t>
            </a:r>
            <a:br>
              <a:rPr lang="ru-RU" b="1" dirty="0">
                <a:solidFill>
                  <a:srgbClr val="555555"/>
                </a:solidFill>
                <a:latin typeface="Open Sans" panose="020B0606030504020204" pitchFamily="34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F0CC298-670A-AE4B-8149-3FC2870F99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/>
            <a:r>
              <a:rPr lang="ru-RU" b="1" i="0" dirty="0">
                <a:solidFill>
                  <a:srgbClr val="800080"/>
                </a:solidFill>
                <a:effectLst/>
                <a:latin typeface="Source Sans Pro" panose="020B0503030403020204" pitchFamily="34" charset="0"/>
              </a:rPr>
              <a:t>Неограниченная монархия:</a:t>
            </a:r>
            <a:endParaRPr lang="ru-RU" b="0" i="0" dirty="0">
              <a:solidFill>
                <a:srgbClr val="555555"/>
              </a:solidFill>
              <a:effectLst/>
              <a:latin typeface="Source Sans Pro" panose="020B050303040302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вся полнота власти сосредоточена в руках монарха, а её происхождение признаётся пожизненным;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отсутствуют представительные учреждения народа.</a:t>
            </a:r>
          </a:p>
          <a:p>
            <a:pPr algn="l"/>
            <a:endParaRPr lang="ru-RU" b="1" i="0" dirty="0">
              <a:solidFill>
                <a:srgbClr val="800080"/>
              </a:solidFill>
              <a:effectLst/>
              <a:latin typeface="Source Sans Pro" panose="020B0503030403020204" pitchFamily="34" charset="0"/>
            </a:endParaRPr>
          </a:p>
          <a:p>
            <a:pPr algn="l"/>
            <a:r>
              <a:rPr lang="ru-RU" b="1" i="0" dirty="0">
                <a:solidFill>
                  <a:srgbClr val="800080"/>
                </a:solidFill>
                <a:effectLst/>
                <a:latin typeface="Source Sans Pro" panose="020B0503030403020204" pitchFamily="34" charset="0"/>
              </a:rPr>
              <a:t>Ограниченная монархия </a:t>
            </a: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– власть наследственного монарха ограничена конституцией страны или каким-либо представительным органом, чаще всего парламентом.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4245980"/>
      </p:ext>
    </p:extLst>
  </p:cSld>
  <p:clrMapOvr>
    <a:masterClrMapping/>
  </p:clrMapOvr>
</p:sld>
</file>

<file path=ppt/slides/slide2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828D93-9030-C081-BEB3-FAA0581C55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07AD509-6EB1-A7FA-8697-BC744EF51A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Парламент наложил вето на законопроект, предложенный монархом, обратился в Конституционный суд с просьбой дать заключение о соответствии законопроекта Конституции. В условиях какой формы правления возможна подобная ситуация?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парламентской республики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абсолютной монархии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ограниченной монархии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президентской республики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143680"/>
      </p:ext>
    </p:extLst>
  </p:cSld>
  <p:clrMapOvr>
    <a:masterClrMapping/>
  </p:clrMapOvr>
</p:sld>
</file>

<file path=ppt/slides/slide2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8850B4-8B33-8654-128D-9387F25CEB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C9E2836-3C71-0F85-B1C5-961E551F0C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В стране Z король получает власть по наследству. Законодательная власть осуществляется парламентом, избираемым гражданами, исполнительная — правительством, формируемым партиями, победившими на парламентских выборах. Также действуют независимые судебные органы. На основе приведённых данных можно сделать вывод, что Z — это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президентская республика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федеративная республика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абсолютная монархия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конституционная монархия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7271190"/>
      </p:ext>
    </p:extLst>
  </p:cSld>
  <p:clrMapOvr>
    <a:masterClrMapping/>
  </p:clrMapOvr>
</p:sld>
</file>

<file path=ppt/slides/slide2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76E92D-F089-014D-E68B-919C1E6513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63087"/>
            <a:ext cx="10515600" cy="1325563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800080"/>
                </a:solidFill>
                <a:latin typeface="Source Sans Pro" panose="020B0503030403020204" pitchFamily="34" charset="0"/>
              </a:rPr>
              <a:t>Республика</a:t>
            </a:r>
            <a:r>
              <a:rPr lang="ru-RU" sz="2800" dirty="0">
                <a:solidFill>
                  <a:srgbClr val="555555"/>
                </a:solidFill>
                <a:latin typeface="Source Sans Pro" panose="020B0503030403020204" pitchFamily="34" charset="0"/>
              </a:rPr>
              <a:t> (от лат. </a:t>
            </a:r>
            <a:r>
              <a:rPr lang="ru-RU" sz="2800" dirty="0" err="1">
                <a:solidFill>
                  <a:srgbClr val="555555"/>
                </a:solidFill>
                <a:latin typeface="Source Sans Pro" panose="020B0503030403020204" pitchFamily="34" charset="0"/>
              </a:rPr>
              <a:t>res-publica</a:t>
            </a:r>
            <a:r>
              <a:rPr lang="ru-RU" sz="2800" dirty="0">
                <a:solidFill>
                  <a:srgbClr val="555555"/>
                </a:solidFill>
                <a:latin typeface="Source Sans Pro" panose="020B0503030403020204" pitchFamily="34" charset="0"/>
              </a:rPr>
              <a:t> — общественное дело, государство) – это форма правления, при которой высшая государственная власть принадлежит выбранным на определённый  срок органам власти.</a:t>
            </a:r>
            <a:br>
              <a:rPr lang="ru-RU" sz="2800" dirty="0">
                <a:solidFill>
                  <a:srgbClr val="555555"/>
                </a:solidFill>
                <a:latin typeface="Source Sans Pro" panose="020B0503030403020204" pitchFamily="34" charset="0"/>
              </a:rPr>
            </a:br>
            <a:endParaRPr lang="ru-RU" sz="28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2449536-D473-3091-1B90-50F6E92D07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28940"/>
            <a:ext cx="10515600" cy="4351338"/>
          </a:xfrm>
        </p:spPr>
        <p:txBody>
          <a:bodyPr>
            <a:normAutofit/>
          </a:bodyPr>
          <a:lstStyle/>
          <a:p>
            <a:pPr algn="l"/>
            <a:r>
              <a:rPr lang="ru-RU" b="1" i="0" dirty="0">
                <a:solidFill>
                  <a:srgbClr val="800080"/>
                </a:solidFill>
                <a:effectLst/>
                <a:latin typeface="Source Sans Pro" panose="020B0503030403020204" pitchFamily="34" charset="0"/>
              </a:rPr>
              <a:t> </a:t>
            </a:r>
            <a:r>
              <a:rPr lang="ru-RU" b="1" i="0" dirty="0">
                <a:solidFill>
                  <a:srgbClr val="800080"/>
                </a:solidFill>
                <a:effectLst/>
                <a:latin typeface="Open Sans" panose="020B0606030504020204" pitchFamily="34" charset="0"/>
              </a:rPr>
              <a:t>Признаки республики:</a:t>
            </a:r>
            <a:endParaRPr lang="ru-RU" b="1" i="0" dirty="0">
              <a:solidFill>
                <a:srgbClr val="555555"/>
              </a:solidFill>
              <a:effectLst/>
              <a:latin typeface="Open Sans" panose="020B060603050402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1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выборность</a:t>
            </a: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 власти;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1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принцип сменяемости </a:t>
            </a: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— власть избирается на определённый срок;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1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коллегиальность </a:t>
            </a: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– коллективный принцип принятия решения;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1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ответственность</a:t>
            </a: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 органов власти и должностных лиц за свою деятельность перед народом.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6183946"/>
      </p:ext>
    </p:extLst>
  </p:cSld>
  <p:clrMapOvr>
    <a:masterClrMapping/>
  </p:clrMapOvr>
</p:sld>
</file>

<file path=ppt/slides/slide2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2ED51D-7C01-4B8F-188E-E16B296661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65763" y="638502"/>
            <a:ext cx="2395194" cy="436153"/>
          </a:xfrm>
        </p:spPr>
        <p:txBody>
          <a:bodyPr>
            <a:normAutofit fontScale="90000"/>
          </a:bodyPr>
          <a:lstStyle/>
          <a:p>
            <a:r>
              <a:rPr lang="ru-RU" sz="2700" b="1" dirty="0">
                <a:solidFill>
                  <a:srgbClr val="800080"/>
                </a:solidFill>
                <a:latin typeface="Open Sans" panose="020B0606030504020204" pitchFamily="34" charset="0"/>
              </a:rPr>
              <a:t>Виды республик.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A858318-CB0E-1033-A87D-C5C39DC680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5457" y="0"/>
            <a:ext cx="11887985" cy="6721311"/>
          </a:xfrm>
        </p:spPr>
        <p:txBody>
          <a:bodyPr>
            <a:normAutofit fontScale="25000" lnSpcReduction="20000"/>
          </a:bodyPr>
          <a:lstStyle/>
          <a:p>
            <a:pPr marL="0" indent="0" algn="l">
              <a:buNone/>
            </a:pPr>
            <a:r>
              <a:rPr lang="ru-RU" sz="6400" b="1" i="0" dirty="0">
                <a:solidFill>
                  <a:srgbClr val="800080"/>
                </a:solidFill>
                <a:effectLst/>
                <a:latin typeface="Open Sans" panose="020B0606030504020204" pitchFamily="34" charset="0"/>
              </a:rPr>
              <a:t>Президентская республика.</a:t>
            </a:r>
            <a:endParaRPr lang="ru-RU" sz="6400" b="1" i="0" dirty="0">
              <a:solidFill>
                <a:srgbClr val="555555"/>
              </a:solidFill>
              <a:effectLst/>
              <a:latin typeface="Open Sans" panose="020B060603050402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6400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Президент избирается независимо от парламента либо коллегией выборщиков, либо народом и </a:t>
            </a:r>
            <a:r>
              <a:rPr lang="ru-RU" sz="6400" b="1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одновременно является главой государства и правительства</a:t>
            </a:r>
            <a:r>
              <a:rPr lang="ru-RU" sz="6400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6400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Он </a:t>
            </a:r>
            <a:r>
              <a:rPr lang="ru-RU" sz="6400" b="1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сам</a:t>
            </a:r>
            <a:r>
              <a:rPr lang="ru-RU" sz="6400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 </a:t>
            </a:r>
            <a:r>
              <a:rPr lang="ru-RU" sz="6400" b="1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назначает правительство и руководит его деятельностью</a:t>
            </a:r>
            <a:r>
              <a:rPr lang="ru-RU" sz="6400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6400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Президент наделяется </a:t>
            </a:r>
            <a:r>
              <a:rPr lang="ru-RU" sz="6400" b="1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правом отлагательного вето</a:t>
            </a:r>
            <a:r>
              <a:rPr lang="ru-RU" sz="6400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 (от лат. «запрет») на решения законодательного органа.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6400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Но он </a:t>
            </a:r>
            <a:r>
              <a:rPr lang="ru-RU" sz="6400" b="1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не имеет права распустить парламент</a:t>
            </a:r>
            <a:endParaRPr lang="ru-RU" sz="6400" b="0" i="0" dirty="0">
              <a:solidFill>
                <a:srgbClr val="555555"/>
              </a:solidFill>
              <a:effectLst/>
              <a:latin typeface="Source Sans Pro" panose="020B0503030403020204" pitchFamily="34" charset="0"/>
            </a:endParaRPr>
          </a:p>
          <a:p>
            <a:pPr algn="l"/>
            <a:r>
              <a:rPr lang="ru-RU" sz="6400" b="1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Примеры.</a:t>
            </a:r>
            <a:r>
              <a:rPr lang="ru-RU" sz="6400" dirty="0">
                <a:solidFill>
                  <a:srgbClr val="555555"/>
                </a:solidFill>
                <a:latin typeface="Source Sans Pro" panose="020B0503030403020204" pitchFamily="34" charset="0"/>
              </a:rPr>
              <a:t> (</a:t>
            </a:r>
            <a:r>
              <a:rPr lang="ru-RU" sz="6400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США, страны Латинской Америки)</a:t>
            </a:r>
          </a:p>
          <a:p>
            <a:pPr marL="0" indent="0" algn="l">
              <a:buNone/>
            </a:pPr>
            <a:r>
              <a:rPr lang="ru-RU" sz="6400" b="1" i="0" dirty="0">
                <a:solidFill>
                  <a:srgbClr val="800080"/>
                </a:solidFill>
                <a:effectLst/>
                <a:latin typeface="Open Sans" panose="020B0606030504020204" pitchFamily="34" charset="0"/>
              </a:rPr>
              <a:t>Парламентская республика.</a:t>
            </a:r>
            <a:endParaRPr lang="ru-RU" sz="6400" b="1" i="0" dirty="0">
              <a:solidFill>
                <a:srgbClr val="555555"/>
              </a:solidFill>
              <a:effectLst/>
              <a:latin typeface="Open Sans" panose="020B060603050402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6400" b="1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Правительство формируется</a:t>
            </a:r>
            <a:r>
              <a:rPr lang="ru-RU" sz="6400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 </a:t>
            </a:r>
            <a:r>
              <a:rPr lang="ru-RU" sz="6400" b="1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законодательным органом</a:t>
            </a:r>
            <a:r>
              <a:rPr lang="ru-RU" sz="6400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 и отвечает перед ним.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6400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Во главе правительства </a:t>
            </a:r>
            <a:r>
              <a:rPr lang="ru-RU" sz="6400" b="1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стоит лидер партии</a:t>
            </a:r>
            <a:r>
              <a:rPr lang="ru-RU" sz="6400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, победившей в парламенте.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6400" b="1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Парламент может</a:t>
            </a:r>
            <a:r>
              <a:rPr lang="ru-RU" sz="6400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 путем голосования </a:t>
            </a:r>
            <a:r>
              <a:rPr lang="ru-RU" sz="6400" b="1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выразить вотум недоверия</a:t>
            </a:r>
            <a:r>
              <a:rPr lang="ru-RU" sz="6400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 деятельности правительства в целом, главы правительства, конкретного министра.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6400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Официальной главой государства является </a:t>
            </a:r>
            <a:r>
              <a:rPr lang="ru-RU" sz="6400" b="1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президен</a:t>
            </a:r>
            <a:r>
              <a:rPr lang="ru-RU" sz="6400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т, который избирается либо парламентом, либо коллегией выборщиков, либо прямым голосованием народа.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6400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Его </a:t>
            </a:r>
            <a:r>
              <a:rPr lang="ru-RU" sz="6400" b="1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обязанности</a:t>
            </a:r>
            <a:r>
              <a:rPr lang="ru-RU" sz="6400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 обычно </a:t>
            </a:r>
            <a:r>
              <a:rPr lang="ru-RU" sz="6400" b="1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ограничиваются представительными функциями</a:t>
            </a:r>
            <a:r>
              <a:rPr lang="ru-RU" sz="6400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, которые мало чем отличаются от функций главы государства в конституционных монархиях.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6400" b="1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Реальной главой</a:t>
            </a:r>
            <a:r>
              <a:rPr lang="ru-RU" sz="6400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 </a:t>
            </a:r>
            <a:r>
              <a:rPr lang="ru-RU" sz="6400" b="1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государства выступает руководитель правительства</a:t>
            </a:r>
            <a:r>
              <a:rPr lang="ru-RU" sz="6400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.</a:t>
            </a:r>
          </a:p>
          <a:p>
            <a:pPr algn="l"/>
            <a:r>
              <a:rPr lang="ru-RU" sz="6400" b="1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Примеры.</a:t>
            </a:r>
            <a:r>
              <a:rPr lang="ru-RU" sz="6400" dirty="0">
                <a:solidFill>
                  <a:srgbClr val="555555"/>
                </a:solidFill>
                <a:latin typeface="Source Sans Pro" panose="020B0503030403020204" pitchFamily="34" charset="0"/>
              </a:rPr>
              <a:t> (</a:t>
            </a:r>
            <a:r>
              <a:rPr lang="ru-RU" sz="6400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Индия, Италия, ФРГ, Швейцария)</a:t>
            </a:r>
          </a:p>
          <a:p>
            <a:pPr marL="0" indent="0" algn="l">
              <a:buNone/>
            </a:pPr>
            <a:r>
              <a:rPr lang="ru-RU" sz="6400" b="1" i="0" dirty="0">
                <a:solidFill>
                  <a:srgbClr val="800080"/>
                </a:solidFill>
                <a:effectLst/>
                <a:latin typeface="Open Sans" panose="020B0606030504020204" pitchFamily="34" charset="0"/>
              </a:rPr>
              <a:t>Смешанная  республика (</a:t>
            </a:r>
            <a:r>
              <a:rPr lang="ru-RU" sz="6400" b="1" i="0" dirty="0" err="1">
                <a:solidFill>
                  <a:srgbClr val="800080"/>
                </a:solidFill>
                <a:effectLst/>
                <a:latin typeface="Open Sans" panose="020B0606030504020204" pitchFamily="34" charset="0"/>
              </a:rPr>
              <a:t>полупрезидентская</a:t>
            </a:r>
            <a:r>
              <a:rPr lang="ru-RU" sz="6400" b="1" i="0" dirty="0">
                <a:solidFill>
                  <a:srgbClr val="800080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ru-RU" sz="6400" b="1" i="0" dirty="0" err="1">
                <a:solidFill>
                  <a:srgbClr val="800080"/>
                </a:solidFill>
                <a:effectLst/>
                <a:latin typeface="Open Sans" panose="020B0606030504020204" pitchFamily="34" charset="0"/>
              </a:rPr>
              <a:t>полупарламентская</a:t>
            </a:r>
            <a:r>
              <a:rPr lang="ru-RU" sz="6400" b="1" i="0" dirty="0">
                <a:solidFill>
                  <a:srgbClr val="800080"/>
                </a:solidFill>
                <a:effectLst/>
                <a:latin typeface="Open Sans" panose="020B0606030504020204" pitchFamily="34" charset="0"/>
              </a:rPr>
              <a:t>).</a:t>
            </a:r>
            <a:endParaRPr lang="ru-RU" sz="6400" b="1" i="0" dirty="0">
              <a:solidFill>
                <a:srgbClr val="555555"/>
              </a:solidFill>
              <a:effectLst/>
              <a:latin typeface="Open Sans" panose="020B060603050402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6400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Власть президента значительно, но </a:t>
            </a:r>
            <a:r>
              <a:rPr lang="ru-RU" sz="6400" b="1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формирование правительства происходит с участием парламента.</a:t>
            </a:r>
            <a:endParaRPr lang="ru-RU" sz="6400" b="0" i="0" dirty="0">
              <a:solidFill>
                <a:srgbClr val="555555"/>
              </a:solidFill>
              <a:effectLst/>
              <a:latin typeface="Source Sans Pro" panose="020B050303040302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6400" b="1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Главой государства является президент</a:t>
            </a:r>
            <a:r>
              <a:rPr lang="ru-RU" sz="6400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. </a:t>
            </a:r>
            <a:r>
              <a:rPr lang="ru-RU" sz="6400" b="1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Он предлагает кандидатуру главы правительства</a:t>
            </a:r>
            <a:r>
              <a:rPr lang="ru-RU" sz="6400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6400" b="1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Двойная ответственность правительства</a:t>
            </a:r>
            <a:r>
              <a:rPr lang="ru-RU" sz="6400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 – и перед президентом, и перед парламентом.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6400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Президент и парламент избираются непосредственно народом</a:t>
            </a:r>
            <a:r>
              <a:rPr lang="ru-RU" sz="6400" b="1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.</a:t>
            </a:r>
            <a:endParaRPr lang="ru-RU" sz="6400" b="0" i="0" dirty="0">
              <a:solidFill>
                <a:srgbClr val="555555"/>
              </a:solidFill>
              <a:effectLst/>
              <a:latin typeface="Source Sans Pro" panose="020B050303040302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6400" b="1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Парламент имеет возможность</a:t>
            </a:r>
            <a:r>
              <a:rPr lang="ru-RU" sz="6400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 </a:t>
            </a:r>
            <a:r>
              <a:rPr lang="ru-RU" sz="6400" b="1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контролировать правительство</a:t>
            </a:r>
            <a:r>
              <a:rPr lang="ru-RU" sz="6400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 путем утверждения ежегодного бюджета страны, а также посредством права вынесения правительству вотума недоверия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095375"/>
      </p:ext>
    </p:extLst>
  </p:cSld>
  <p:clrMapOvr>
    <a:masterClrMapping/>
  </p:clrMapOvr>
</p:sld>
</file>

<file path=ppt/slides/slide2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8FB7A6-5B4B-9F54-3476-90B3BA143B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4DEA6F8-5D72-2BF9-27EC-9BB7EA4EDF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В государстве Н. президент формирует и возглавляет правительство. При этом существует парламент, который избирается населением государства. Какая форма правления представлена в государстве Н.?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конституционная монархия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парламентская республика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абсолютная монархия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президентская республика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71647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D370F1-66CE-D80D-926D-96D256A172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91F8827-FE6D-66AB-4E0E-7E8452A19C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Социальной сущностью человека обусловлена его потребность в</a:t>
            </a:r>
          </a:p>
          <a:p>
            <a:pPr marL="0" indent="0" algn="just">
              <a:buNone/>
            </a:pPr>
            <a:endParaRPr lang="ru-RU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самореализации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самосохранении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дыхании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питании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5416404"/>
      </p:ext>
    </p:extLst>
  </p:cSld>
  <p:clrMapOvr>
    <a:masterClrMapping/>
  </p:clrMapOvr>
</p:sld>
</file>

<file path=ppt/slides/slide2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D355DA-947F-4D9A-6A85-3887631400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75526E6-3434-8F45-4BDB-4212AED3E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В государстве Н. существуют президент и парламент. При этом правительство формируется на парламентской основе, то есть из числа лидеров партии, получившей большинство в парламенте. Правительство государства Н. ответственно перед парламентом. В условиях какой формы правления возможна подобная ситуация?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конституционной монархии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парламентской республики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абсолютной монархии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президентской республики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9812378"/>
      </p:ext>
    </p:extLst>
  </p:cSld>
  <p:clrMapOvr>
    <a:masterClrMapping/>
  </p:clrMapOvr>
</p:sld>
</file>

<file path=ppt/slides/slide2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ABC2E1-90A6-4DAB-36AB-7B2567A4C3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A173472-CC5F-1CB7-422E-5894194DE8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В стране Z президент, являясь главой исполнительной власти, формирует правительство. Парламент не может выразить вотум недоверия правительству. Отсутствует пост премьер-министра. Какая форма правления существует в государстве Z?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президентская республика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парламентская республика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смешанная республика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парламентская монархия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4949621"/>
      </p:ext>
    </p:extLst>
  </p:cSld>
  <p:clrMapOvr>
    <a:masterClrMapping/>
  </p:clrMapOvr>
</p:sld>
</file>

<file path=ppt/slides/slide2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5A92E7-CDDC-943A-4254-3FC3B1058A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B944842-DDCF-824A-72D1-9A96B9686D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каждые 5 лет в стране Х всенародно избирается президент. К его полномочиям относится подписание законов, которые приняты всенародно избранным Законодательным собранием. Какая форма правления установлена в стране Х?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монархия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тоталитаризм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республика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федерация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982054"/>
      </p:ext>
    </p:extLst>
  </p:cSld>
  <p:clrMapOvr>
    <a:masterClrMapping/>
  </p:clrMapOvr>
</p:sld>
</file>

<file path=ppt/slides/slide2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CC0E6C-FAF7-E0FC-C649-4ACC09C8BD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5685"/>
            <a:ext cx="10515600" cy="1325563"/>
          </a:xfrm>
        </p:spPr>
        <p:txBody>
          <a:bodyPr>
            <a:noAutofit/>
          </a:bodyPr>
          <a:lstStyle/>
          <a:p>
            <a:r>
              <a:rPr lang="ru-RU" sz="2800" b="1" i="0" dirty="0">
                <a:solidFill>
                  <a:srgbClr val="800080"/>
                </a:solidFill>
                <a:effectLst/>
                <a:latin typeface="Source Sans Pro" panose="020B0503030403020204" pitchFamily="34" charset="0"/>
              </a:rPr>
              <a:t>Форма государственно-территориального (государственного) устройства </a:t>
            </a:r>
            <a:r>
              <a:rPr lang="ru-RU" sz="2800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– это отношения между центральными и местными органами власти, распределение власти по всей территории страны.</a:t>
            </a:r>
            <a:endParaRPr lang="ru-RU" sz="28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08B1259-8AC9-0C0F-F450-9800CD99C5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99863"/>
            <a:ext cx="4384249" cy="4160396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ru-RU" b="1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Унитарное государство</a:t>
            </a: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 (от фр. единый).</a:t>
            </a:r>
          </a:p>
          <a:p>
            <a:pPr algn="l"/>
            <a:r>
              <a:rPr lang="ru-RU" b="1" i="0" dirty="0">
                <a:solidFill>
                  <a:srgbClr val="800080"/>
                </a:solidFill>
                <a:effectLst/>
                <a:latin typeface="Open Sans" panose="020B0606030504020204" pitchFamily="34" charset="0"/>
              </a:rPr>
              <a:t>Признаки:</a:t>
            </a:r>
            <a:endParaRPr lang="ru-RU" b="1" i="0" dirty="0">
              <a:solidFill>
                <a:srgbClr val="555555"/>
              </a:solidFill>
              <a:effectLst/>
              <a:latin typeface="Open Sans" panose="020B060603050402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единая политически однородная организация, состоящая из административно- территориальных единиц (губерний, краёв, провинций), не обладающих собственной государственностью,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единая конституция,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единая система органов государственной власти, управления,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единая судебная система.</a:t>
            </a:r>
          </a:p>
          <a:p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B46FEB2-9A3D-1C8C-13AB-EF0B32DC14C7}"/>
              </a:ext>
            </a:extLst>
          </p:cNvPr>
          <p:cNvSpPr txBox="1"/>
          <p:nvPr/>
        </p:nvSpPr>
        <p:spPr>
          <a:xfrm>
            <a:off x="6259398" y="1825625"/>
            <a:ext cx="4967926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1600" b="1" i="0" dirty="0">
                <a:solidFill>
                  <a:srgbClr val="800080"/>
                </a:solidFill>
                <a:effectLst/>
                <a:latin typeface="Open Sans" panose="020B0606030504020204" pitchFamily="34" charset="0"/>
              </a:rPr>
              <a:t>Федерация</a:t>
            </a:r>
            <a:r>
              <a:rPr lang="ru-RU" sz="1600" b="1" i="0" dirty="0">
                <a:solidFill>
                  <a:srgbClr val="555555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ru-RU" sz="1600" b="1" i="0" dirty="0">
                <a:solidFill>
                  <a:srgbClr val="800080"/>
                </a:solidFill>
                <a:effectLst/>
                <a:latin typeface="Open Sans" panose="020B0606030504020204" pitchFamily="34" charset="0"/>
              </a:rPr>
              <a:t>федеративное государство.</a:t>
            </a:r>
            <a:endParaRPr lang="ru-RU" sz="1600" b="1" i="0" dirty="0">
              <a:solidFill>
                <a:srgbClr val="555555"/>
              </a:solidFill>
              <a:effectLst/>
              <a:latin typeface="Open Sans" panose="020B0606030504020204" pitchFamily="34" charset="0"/>
            </a:endParaRPr>
          </a:p>
          <a:p>
            <a:pPr algn="l"/>
            <a:r>
              <a:rPr lang="ru-RU" sz="1600" b="1" i="0" dirty="0">
                <a:solidFill>
                  <a:srgbClr val="800080"/>
                </a:solidFill>
                <a:effectLst/>
                <a:latin typeface="Open Sans" panose="020B0606030504020204" pitchFamily="34" charset="0"/>
              </a:rPr>
              <a:t>Признаки:</a:t>
            </a:r>
            <a:endParaRPr lang="ru-RU" sz="1600" b="1" i="0" dirty="0">
              <a:solidFill>
                <a:srgbClr val="555555"/>
              </a:solidFill>
              <a:effectLst/>
              <a:latin typeface="Open Sans" panose="020B060603050402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1600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устойчивый союз административно- территориальных единиц (штатов, земель, республик, краёв и др.), самостоятельных в пределах распределённых между ними и центром полномочий;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1600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субъекты федерации имеют собственные законодательные, исполнительные и судебные органы власти;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1600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некоторые субъекты имеют свою конституцию, право на двойное гражданство – федерации и субъекта федерации.</a:t>
            </a:r>
          </a:p>
          <a:p>
            <a:pPr algn="l"/>
            <a:r>
              <a:rPr lang="ru-RU" sz="1600" b="1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Примеры.</a:t>
            </a:r>
            <a:endParaRPr lang="ru-RU" sz="1600" b="0" i="0" dirty="0">
              <a:solidFill>
                <a:srgbClr val="555555"/>
              </a:solidFill>
              <a:effectLst/>
              <a:latin typeface="Source Sans Pro" panose="020B0503030403020204" pitchFamily="34" charset="0"/>
            </a:endParaRPr>
          </a:p>
          <a:p>
            <a:pPr algn="l"/>
            <a:r>
              <a:rPr lang="ru-RU" sz="1600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Бразилия, Германия, Индия, Мексика, Россия, США, Швейцария и др.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4227024"/>
      </p:ext>
    </p:extLst>
  </p:cSld>
  <p:clrMapOvr>
    <a:masterClrMapping/>
  </p:clrMapOvr>
</p:sld>
</file>

<file path=ppt/slides/slide2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0B9F33B-DE07-0BFF-044B-FD6CBED328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6B182D8-0ADD-56F2-30C5-61A71885543F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838200" y="1825625"/>
            <a:ext cx="10515600" cy="40575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2400" b="1" i="0" dirty="0">
                <a:solidFill>
                  <a:srgbClr val="800080"/>
                </a:solidFill>
                <a:effectLst/>
                <a:latin typeface="Open Sans" panose="020B0606030504020204" pitchFamily="34" charset="0"/>
              </a:rPr>
              <a:t>Конфедерация</a:t>
            </a:r>
            <a:endParaRPr lang="ru-RU" sz="2400" b="1" i="0" dirty="0">
              <a:solidFill>
                <a:srgbClr val="555555"/>
              </a:solidFill>
              <a:effectLst/>
              <a:latin typeface="Open Sans" panose="020B0606030504020204" pitchFamily="34" charset="0"/>
            </a:endParaRPr>
          </a:p>
          <a:p>
            <a:pPr marL="0" indent="0" algn="l">
              <a:buNone/>
            </a:pPr>
            <a:r>
              <a:rPr lang="ru-RU" sz="2400" b="1" i="0" dirty="0">
                <a:solidFill>
                  <a:srgbClr val="800080"/>
                </a:solidFill>
                <a:effectLst/>
                <a:latin typeface="Open Sans" panose="020B0606030504020204" pitchFamily="34" charset="0"/>
              </a:rPr>
              <a:t>Признаки:</a:t>
            </a:r>
            <a:endParaRPr lang="ru-RU" sz="2400" b="1" i="0" dirty="0">
              <a:solidFill>
                <a:srgbClr val="555555"/>
              </a:solidFill>
              <a:effectLst/>
              <a:latin typeface="Open Sans" panose="020B060603050402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400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постоянный союз самостоятельных государств для осуществления совместных конкретных целей.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400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Её члены полностью сохраняют государственный суверенитет и передают союзу решение ограниченного числа вопросов, чаще всего в оборонной области, в области внешней политики, связи, транспорта, денежной системы.</a:t>
            </a:r>
          </a:p>
          <a:p>
            <a:pPr algn="l"/>
            <a:r>
              <a:rPr lang="ru-RU" sz="2400" b="1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Примеры.</a:t>
            </a:r>
            <a:endParaRPr lang="ru-RU" sz="2400" b="0" i="0" dirty="0">
              <a:solidFill>
                <a:srgbClr val="555555"/>
              </a:solidFill>
              <a:effectLst/>
              <a:latin typeface="Source Sans Pro" panose="020B0503030403020204" pitchFamily="34" charset="0"/>
            </a:endParaRPr>
          </a:p>
          <a:p>
            <a:pPr algn="l"/>
            <a:r>
              <a:rPr lang="ru-RU" sz="2400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СНГ (Содружество Независимых Государств), ЕС (Европейский союз).</a:t>
            </a:r>
          </a:p>
        </p:txBody>
      </p:sp>
    </p:spTree>
    <p:extLst>
      <p:ext uri="{BB962C8B-B14F-4D97-AF65-F5344CB8AC3E}">
        <p14:creationId xmlns:p14="http://schemas.microsoft.com/office/powerpoint/2010/main" val="1312490144"/>
      </p:ext>
    </p:extLst>
  </p:cSld>
  <p:clrMapOvr>
    <a:masterClrMapping/>
  </p:clrMapOvr>
</p:sld>
</file>

<file path=ppt/slides/slide2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4C277D-8D9B-14AA-74B4-E519D14E60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71A79A6-20D2-83C4-165D-991E8E13D2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Отличительным признаком федеративного государства является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избрание высших органов государственной власти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верховенство исполнительной власти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наличие органов местного управления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наличие в территориальных образованиях своих органов власти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4276558"/>
      </p:ext>
    </p:extLst>
  </p:cSld>
  <p:clrMapOvr>
    <a:masterClrMapping/>
  </p:clrMapOvr>
</p:sld>
</file>

<file path=ppt/slides/slide2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4F6A72-67ED-67EE-CE50-2D59545EE4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AAAC0E7-A6B7-6D40-5C50-114A2F3E3B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государство П. разделено на провинции по территориальному признаку. Каждая провинция обладает собственной конституцией, глава местной администрации выбирается в ходе народного голосования. Какова форма государственного устройства страны П.?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абсолютная монархия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унитарное государство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конституционная монархия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федеративное государство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4983435"/>
      </p:ext>
    </p:extLst>
  </p:cSld>
  <p:clrMapOvr>
    <a:masterClrMapping/>
  </p:clrMapOvr>
</p:sld>
</file>

<file path=ppt/slides/slide2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155F9A2-FBD8-4885-AE28-DA9D799C27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2C588F0-6CAE-B4F5-96B5-CB969908F4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В государстве А единая Конституция, система законодательной, исполнительной и судебной власти. Территория страны поделена на дистрикты, не обладающие самостоятельностью. Какова форма территориального устройства государства А?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конфедерация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федерация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автономия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унитарное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5803417"/>
      </p:ext>
    </p:extLst>
  </p:cSld>
  <p:clrMapOvr>
    <a:masterClrMapping/>
  </p:clrMapOvr>
</p:sld>
</file>

<file path=ppt/slides/slide2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232DC4-13CA-C6DF-8B08-DD8116C5D0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0239B64-7833-7FDA-6EF3-36C628050B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Ученик охарактеризовал форму государственного устройства страны </a:t>
            </a:r>
            <a:r>
              <a:rPr lang="ru-RU" b="0" i="1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Z</a:t>
            </a:r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как унитарное государство. Он сделал это, узнав, что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в стране существует двухуровневая налоговая система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территория страны </a:t>
            </a:r>
            <a:r>
              <a:rPr lang="ru-RU" b="0" i="1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Z</a:t>
            </a:r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разделена на административные единицы, подконтрольные центру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в конституции страны закреплено разделение полномочий между центром и административными единицами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страна </a:t>
            </a:r>
            <a:r>
              <a:rPr lang="ru-RU" b="0" i="1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Z</a:t>
            </a:r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объединяет несколько государственных образований, обладающих частичным суверенитетом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2029532"/>
      </p:ext>
    </p:extLst>
  </p:cSld>
  <p:clrMapOvr>
    <a:masterClrMapping/>
  </p:clrMapOvr>
</p:sld>
</file>

<file path=ppt/slides/slide2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29C230-366D-E1E6-C20B-9EA94F43BC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4D57663-04B8-C49C-965A-633E58604E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18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Страна Z — унитарное государство. Это значит, что</a:t>
            </a:r>
          </a:p>
          <a:p>
            <a:pPr algn="just"/>
            <a:r>
              <a:rPr lang="ru-RU" sz="18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sz="18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в регионах страны Z могут существовать собственные правительства</a:t>
            </a:r>
          </a:p>
          <a:p>
            <a:pPr algn="just"/>
            <a:r>
              <a:rPr lang="ru-RU" sz="18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в стране Z реализован принцип разделения властей</a:t>
            </a:r>
          </a:p>
          <a:p>
            <a:pPr algn="just"/>
            <a:r>
              <a:rPr lang="ru-RU" sz="18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в регионах страны Z есть собственные конституции</a:t>
            </a:r>
          </a:p>
          <a:p>
            <a:pPr algn="just"/>
            <a:r>
              <a:rPr lang="ru-RU" sz="18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страна Z разделена на регионы, которые не обладают признаками суверенитета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78102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E6EEED-A480-03C6-9FB4-41A28E19AD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5127858-A981-AEAB-0C39-5CE0C8CCD3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И человек, и животное</a:t>
            </a:r>
          </a:p>
          <a:p>
            <a:pPr algn="just"/>
            <a:endParaRPr lang="ru-RU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передают культурный опыт последующим поколениям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отражают окружающий мир в сознании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заботятся о своём потомстве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оценивают себя и свои действия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648127"/>
      </p:ext>
    </p:extLst>
  </p:cSld>
  <p:clrMapOvr>
    <a:masterClrMapping/>
  </p:clrMapOvr>
</p:sld>
</file>

<file path=ppt/slides/slide2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367C4E-413E-5EB4-DA6B-8364991644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0D04567-41DE-7224-315F-093A78295E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Верны ли следующие суждения о формах правления?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А. Все современные демократические государства являются республиками.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Б. Передача власти главы государства по наследству присуща монархиям.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верно только А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верно только Б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верны оба суждения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оба суждения неверны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4646194"/>
      </p:ext>
    </p:extLst>
  </p:cSld>
  <p:clrMapOvr>
    <a:masterClrMapping/>
  </p:clrMapOvr>
</p:sld>
</file>

<file path=ppt/slides/slide2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8C2BF79-7365-B164-1136-EC8814C590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96483F9-FA3B-7009-8D03-18317D0D4C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В государстве Z регулярно проводятся парламентские выборы. Лидер победившей на выборах партии становится главой правительства. Парламент избирает президента, который выполняет представительские функции. Какова форма правления данного государства?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республика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монархия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федерация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демократия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631716"/>
      </p:ext>
    </p:extLst>
  </p:cSld>
  <p:clrMapOvr>
    <a:masterClrMapping/>
  </p:clrMapOvr>
</p:sld>
</file>

<file path=ppt/slides/slide2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F7FCC8-85A8-1CF4-6321-FA31B72D8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i="0" dirty="0">
                <a:solidFill>
                  <a:srgbClr val="800080"/>
                </a:solidFill>
                <a:effectLst/>
                <a:latin typeface="Source Sans Pro" panose="020B0503030403020204" pitchFamily="34" charset="0"/>
              </a:rPr>
              <a:t>Политический режим </a:t>
            </a:r>
            <a:r>
              <a:rPr lang="ru-RU" sz="3100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(от лат. управление) – совокупность методов, средств и приёмов осуществления политической власти, отражающая уровень политической свободы</a:t>
            </a: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.</a:t>
            </a:r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DC176B5B-0BE9-301A-DC30-805AF141068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0299" y="1810101"/>
            <a:ext cx="4592228" cy="4922129"/>
          </a:xfrm>
        </p:spPr>
      </p:pic>
    </p:spTree>
    <p:extLst>
      <p:ext uri="{BB962C8B-B14F-4D97-AF65-F5344CB8AC3E}">
        <p14:creationId xmlns:p14="http://schemas.microsoft.com/office/powerpoint/2010/main" val="227708200"/>
      </p:ext>
    </p:extLst>
  </p:cSld>
  <p:clrMapOvr>
    <a:masterClrMapping/>
  </p:clrMapOvr>
</p:sld>
</file>

<file path=ppt/slides/slide2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953BFE-98BE-6459-E425-3047FBD734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D595548-894E-2352-7DF3-DDBD8B7EDE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Верны ли следующие суждения о демократическом режиме?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А. Демократический режим основан на признании прав и свобод человека.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Б. При демократическом режиме периодически происходят свободные выборы в органы государственной власти.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верно только А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верно только Б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верны оба суждения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оба суждения неверны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6675529"/>
      </p:ext>
    </p:extLst>
  </p:cSld>
  <p:clrMapOvr>
    <a:masterClrMapping/>
  </p:clrMapOvr>
</p:sld>
</file>

<file path=ppt/slides/slide2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18C11C-84C9-8FB0-ECFF-FF27552FF4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129FA06-3AEE-15B7-1008-B54FD9B5D9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В государстве Т. функционирует одна политическая партия, существование других партий вне зависимости от идеологии, запрещено. Правоохранительные органы контролируют все стороны жизни общества. Это характеризует политический режим государства Т. как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тоталитарный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авторитарный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демократический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теократический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0890789"/>
      </p:ext>
    </p:extLst>
  </p:cSld>
  <p:clrMapOvr>
    <a:masterClrMapping/>
  </p:clrMapOvr>
</p:sld>
</file>

<file path=ppt/slides/slide2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FF176F-DA47-7375-1E47-D7753A37EB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CB5A6D6-F2C4-DC0F-562F-0CDCCF65F6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В государстве N проводятся безальтернативные выборы, деятельность оппозиции жёстко контролируется, существует свобода экономической деятельности и допускается многообразие форм собственности. Какой политический режим установился в государстве N?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демократический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правовой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тоталитарный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авторитарный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4442946"/>
      </p:ext>
    </p:extLst>
  </p:cSld>
  <p:clrMapOvr>
    <a:masterClrMapping/>
  </p:clrMapOvr>
</p:sld>
</file>

<file path=ppt/slides/slide2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623C94C-4ECC-882C-9070-93B208135B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2489BE3-57F2-8C8C-280F-20E1C5E599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В государстве Z все государственные органы, должностные лица и граждане в своей деятельности подчиняются требованиям закона; существует несколько партий, каждая из которых активно участвует в политической жизни страны. Какой политический режим установился в стране Z?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авторитарный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демократический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диктаторский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тоталитарный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5091020"/>
      </p:ext>
    </p:extLst>
  </p:cSld>
  <p:clrMapOvr>
    <a:masterClrMapping/>
  </p:clrMapOvr>
</p:sld>
</file>

<file path=ppt/slides/slide2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8">
            <a:extLst>
              <a:ext uri="{FF2B5EF4-FFF2-40B4-BE49-F238E27FC236}">
                <a16:creationId xmlns:a16="http://schemas.microsoft.com/office/drawing/2014/main" id="{532204E9-9453-B09B-F989-23923D85A0B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4950" y="262897"/>
            <a:ext cx="8610839" cy="6487851"/>
          </a:xfrm>
        </p:spPr>
      </p:pic>
    </p:spTree>
    <p:extLst>
      <p:ext uri="{BB962C8B-B14F-4D97-AF65-F5344CB8AC3E}">
        <p14:creationId xmlns:p14="http://schemas.microsoft.com/office/powerpoint/2010/main" val="447139022"/>
      </p:ext>
    </p:extLst>
  </p:cSld>
  <p:clrMapOvr>
    <a:masterClrMapping/>
  </p:clrMapOvr>
</p:sld>
</file>

<file path=ppt/slides/slide2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0B02EC7-0126-4951-E3AF-63763E36EF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0" dirty="0">
                <a:solidFill>
                  <a:srgbClr val="800080"/>
                </a:solidFill>
                <a:effectLst/>
                <a:latin typeface="Source Sans Pro" panose="020B0503030403020204" pitchFamily="34" charset="0"/>
              </a:rPr>
              <a:t>Выборы </a:t>
            </a: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– процесс избрания путём голосования депутатов, должностных лиц, членов организаций.</a:t>
            </a:r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387E9D0B-04E3-A6AD-DCD4-9A4A32CE1B2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105" y="2251742"/>
            <a:ext cx="7243808" cy="4060494"/>
          </a:xfrm>
        </p:spPr>
      </p:pic>
    </p:spTree>
    <p:extLst>
      <p:ext uri="{BB962C8B-B14F-4D97-AF65-F5344CB8AC3E}">
        <p14:creationId xmlns:p14="http://schemas.microsoft.com/office/powerpoint/2010/main" val="590421213"/>
      </p:ext>
    </p:extLst>
  </p:cSld>
  <p:clrMapOvr>
    <a:masterClrMapping/>
  </p:clrMapOvr>
</p:sld>
</file>

<file path=ppt/slides/slide2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D0105B6-4C6A-124C-0513-B67A45B908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3D7BA0F1-BF0A-D949-D6C0-59A6E8854C9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8676" y="926885"/>
            <a:ext cx="6740165" cy="4821315"/>
          </a:xfrm>
        </p:spPr>
      </p:pic>
    </p:spTree>
    <p:extLst>
      <p:ext uri="{BB962C8B-B14F-4D97-AF65-F5344CB8AC3E}">
        <p14:creationId xmlns:p14="http://schemas.microsoft.com/office/powerpoint/2010/main" val="5821909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E7C1A2-EF96-0F39-4937-36222F1A27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В чем различия?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F1DE4955-F9A2-FF9D-35EE-1792552BDC7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595" y="1481773"/>
            <a:ext cx="7880809" cy="5213459"/>
          </a:xfrm>
        </p:spPr>
      </p:pic>
    </p:spTree>
    <p:extLst>
      <p:ext uri="{BB962C8B-B14F-4D97-AF65-F5344CB8AC3E}">
        <p14:creationId xmlns:p14="http://schemas.microsoft.com/office/powerpoint/2010/main" val="539422816"/>
      </p:ext>
    </p:extLst>
  </p:cSld>
  <p:clrMapOvr>
    <a:masterClrMapping/>
  </p:clrMapOvr>
</p:sld>
</file>

<file path=ppt/slides/slide2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C23BA2-626F-444F-AB72-39EF5AD88D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E1F6F1A-8309-3A92-2411-484A116530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В 1948 г. в Великобритании было отменено право владельцев недвижимости голосовать в нескольких местах нахождения их собственности. Это было движение в направлении избирательного права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всеобщего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равного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прямого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альтернативного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1697612"/>
      </p:ext>
    </p:extLst>
  </p:cSld>
  <p:clrMapOvr>
    <a:masterClrMapping/>
  </p:clrMapOvr>
</p:sld>
</file>

<file path=ppt/slides/slide2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AAA2F0-D5BF-AAEA-4911-888B9BE599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704BC8A-1F11-5D90-0D26-AE711F82D1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Согласно французской Конституции 1791 г. при формировании законодательного органа вначале избирались выборщики, которые, в свою очередь, проводили избрание представителей Законодательного собрания. Это пример выборов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альтернативных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непрямых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формальных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неравных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1342235"/>
      </p:ext>
    </p:extLst>
  </p:cSld>
  <p:clrMapOvr>
    <a:masterClrMapping/>
  </p:clrMapOvr>
</p:sld>
</file>

<file path=ppt/slides/slide2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B0D10E-43C7-2D3F-A3F5-31CE0FFED7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>
                <a:solidFill>
                  <a:srgbClr val="555555"/>
                </a:solidFill>
                <a:latin typeface="Source Sans Pro" panose="020B0503030403020204" pitchFamily="34" charset="0"/>
              </a:rPr>
              <a:t> </a:t>
            </a:r>
            <a:r>
              <a:rPr lang="ru-RU" sz="3100" b="1" dirty="0">
                <a:solidFill>
                  <a:srgbClr val="800080"/>
                </a:solidFill>
                <a:latin typeface="Source Sans Pro" panose="020B0503030403020204" pitchFamily="34" charset="0"/>
              </a:rPr>
              <a:t>Политическая партия</a:t>
            </a:r>
            <a:r>
              <a:rPr lang="ru-RU" sz="3100" dirty="0">
                <a:solidFill>
                  <a:srgbClr val="555555"/>
                </a:solidFill>
                <a:latin typeface="Source Sans Pro" panose="020B0503030403020204" pitchFamily="34" charset="0"/>
              </a:rPr>
              <a:t> – организованная группа единомышленников, выражающая интересы определённых социальных слоёв и стремящаяся к завоеванию государственной власти или участию в её осуществлении.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2358366-519C-91CF-DDE1-9FF0C19BA9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l"/>
            <a:r>
              <a:rPr lang="ru-RU" b="1" i="0" dirty="0">
                <a:solidFill>
                  <a:srgbClr val="800080"/>
                </a:solidFill>
                <a:effectLst/>
                <a:latin typeface="Source Sans Pro" panose="020B0503030403020204" pitchFamily="34" charset="0"/>
              </a:rPr>
              <a:t>Признаки политической партии.</a:t>
            </a:r>
            <a:endParaRPr lang="ru-RU" b="0" i="0" dirty="0">
              <a:solidFill>
                <a:srgbClr val="555555"/>
              </a:solidFill>
              <a:effectLst/>
              <a:latin typeface="Source Sans Pro" panose="020B050303040302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Стремление не только участвовать в политической жизни страны, но и к завоеванию государственной власти или участию в её осуществлении.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Постановка долговременных задач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Значительно протяжённый период существования.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Объединение людей с близкими взглядами на решение социальных проблем.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Общность единых представлений о государственном устройстве, которые изложены в партийной Программе.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Наличие не только центральных, но и местных организаций.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Наличие чёткой организационной структуры, закреплённой в Уставе партии.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0201764"/>
      </p:ext>
    </p:extLst>
  </p:cSld>
  <p:clrMapOvr>
    <a:masterClrMapping/>
  </p:clrMapOvr>
</p:sld>
</file>

<file path=ppt/slides/slide2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9F233D-305C-1475-E47F-CD6124ACCE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1652876-27EC-53C7-BB66-BC3FE69575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Одна из задач политической партии в демократическом обществе —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участие в политической борьбе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контроль над частной жизнью избирателей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определение цен на товары и услуги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владение недвижимостью и акциями предприятий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8057860"/>
      </p:ext>
    </p:extLst>
  </p:cSld>
  <p:clrMapOvr>
    <a:masterClrMapping/>
  </p:clrMapOvr>
</p:sld>
</file>

<file path=ppt/slides/slide2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971F22C-E2BD-6C83-D47A-AC6487B3AC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ADF60E9-7898-0A42-AF27-FAD2436713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Что из перечисленного ниже характеризует любую политическую партию?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наличие региональных отделений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выражение интересов общества в целом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исключительное право издавать общеобязательные законы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притязание на власть, участие во власти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6709961"/>
      </p:ext>
    </p:extLst>
  </p:cSld>
  <p:clrMapOvr>
    <a:masterClrMapping/>
  </p:clrMapOvr>
</p:sld>
</file>

<file path=ppt/slides/slide2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8175542-CF89-1A23-A3B8-D88F192AA8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2B96E6D-DF27-FF04-04F0-42C8E427A1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Отличительным признаком политической партии является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объединение людей с общими интересами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создание разветвленной организации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право законодательной инициативы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стремление участвовать в осуществлении политической власти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1074357"/>
      </p:ext>
    </p:extLst>
  </p:cSld>
  <p:clrMapOvr>
    <a:masterClrMapping/>
  </p:clrMapOvr>
</p:sld>
</file>

<file path=ppt/slides/slide2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30D1E6-5167-2A6F-4508-095FCFC2AA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994DE3A-0AB0-CE01-5F47-CF2EDE8397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Какой признак отличает политическую партию от других институтов политической системы общества?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общеобязательный характер принимаемых решений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наличие устава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отсутствие фиксированного членства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борьба за достижение государственной власти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8463840"/>
      </p:ext>
    </p:extLst>
  </p:cSld>
  <p:clrMapOvr>
    <a:masterClrMapping/>
  </p:clrMapOvr>
</p:sld>
</file>

<file path=ppt/slides/slide2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4F7E29-05D6-CF74-5E5C-F90DFF04CA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F6E5087-AC1A-C906-EC69-ACBF4B3A8B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Что характеризует политическую партию, в отличие от других объединений граждан?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объединение единомышленников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стремление к получению власти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удовлетворение потребностей людей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общие интересы участников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5454419"/>
      </p:ext>
    </p:extLst>
  </p:cSld>
  <p:clrMapOvr>
    <a:masterClrMapping/>
  </p:clrMapOvr>
</p:sld>
</file>

<file path=ppt/slides/slide2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226A124-A24E-DBB1-C9A4-C544141B2A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362CC93-2D63-3220-38E4-8E45B7B937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Политическая организация Z, потерпевшая поражение на парламентских выборах, критикует социально-экономическую политику правительства. Лидер организации Z часто выступает на телевидении и радио. Организация Z —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политическая партия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профессиональный союз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гражданское общество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государство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0928070"/>
      </p:ext>
    </p:extLst>
  </p:cSld>
  <p:clrMapOvr>
    <a:masterClrMapping/>
  </p:clrMapOvr>
</p:sld>
</file>

<file path=ppt/slides/slide2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422E0A-584D-7587-CA17-863E5267D4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B8BAF5C-6C45-9ACB-B7FF-05676EBF63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В государстве Z состоялись выборы, в которых приняли участие около половины граждан, обладающих правом голоса. Какая информация позволит сделать вывод, что выборы имели демократический характер?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Члены правящей партии получили дополнительные голоса на выборах.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Избиратели должны были ориентироваться на мнение властей о каждом из кандидатов.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Избиратели выбирали из нескольких альтернативных кандидатов, предлагающих свои программы.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Участвовать в выборах могли только те граждане, кто имеет постоянную работу.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86090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DCC10C-B8B9-B9B9-0F2F-B61208E6B5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7CE8966-C91F-7C35-930F-C731E00645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Для обозначения совокупности социально значимых качеств человека традиционно используют понятие</a:t>
            </a:r>
          </a:p>
          <a:p>
            <a:pPr marL="0" indent="0" algn="just">
              <a:buNone/>
            </a:pPr>
            <a:endParaRPr lang="ru-RU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индивид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талант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способности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личность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9417923"/>
      </p:ext>
    </p:extLst>
  </p:cSld>
  <p:clrMapOvr>
    <a:masterClrMapping/>
  </p:clrMapOvr>
</p:sld>
</file>

<file path=ppt/slides/slide2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D3ED6E-5182-F310-EBF1-4E6440F3CD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A613717-3C22-4742-55C9-1DDDDBA542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Организация объединяет людей, имеющих общие взгляды на общественные проблемы. Она добивается контроля над управлением страной и для этого принимает активное участие в выборах в органы государственной власти. Эта организация является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парламентской фракцией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политической партией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инициативной группой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профессиональным союзом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4158284"/>
      </p:ext>
    </p:extLst>
  </p:cSld>
  <p:clrMapOvr>
    <a:masterClrMapping/>
  </p:clrMapOvr>
</p:sld>
</file>

<file path=ppt/slides/slide24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E79D2C-0833-E594-06CE-48A3A7FA12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b="1" dirty="0" i="0" lang="ru-RU" sz="2800">
                <a:solidFill>
                  <a:srgbClr val="800080"/>
                </a:solidFill>
                <a:effectLst/>
                <a:latin charset="0" panose="020B0503030403020204" pitchFamily="34" typeface="Source Sans Pro"/>
              </a:rPr>
              <a:t>Гражданское общество </a:t>
            </a:r>
            <a:r>
              <a:rPr b="0" dirty="0" i="0" lang="ru-RU" sz="2800">
                <a:solidFill>
                  <a:srgbClr val="555555"/>
                </a:solidFill>
                <a:effectLst/>
                <a:latin charset="0" panose="020B0503030403020204" pitchFamily="34" typeface="Source Sans Pro"/>
              </a:rPr>
              <a:t>– это такое общество, для которого свойственно наличие негосударственных общественных отношений и организаций, объединений, ассоциаций, выражающих разнообразные интересы и потребности членов общества.</a:t>
            </a:r>
            <a:endParaRPr dirty="0" lang="ru-RU" sz="280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3BB6C67C-5DED-2D34-A78E-DCFAE2D5C591}"/>
              </a:ext>
            </a:extLst>
          </p:cNvPr>
          <p:cNvPicPr>
            <a:picLocks noChangeAspect="1" noGrp="1"/>
          </p:cNvPicPr>
          <p:nvPr>
            <p:ph idx="1"/>
          </p:nvPr>
        </p:nvPicPr>
        <p:blipFill rotWithShape="1">
          <a:blip r:embed="rId2"/>
          <a:srcRect b="72" l="16" r="69" t="14"/>
          <a:stretch/>
        </p:blipFill>
        <p:spPr>
          <a:xfrm>
            <a:off x="2950589" y="1690688"/>
            <a:ext cx="5429839" cy="4870484"/>
          </a:xfrm>
        </p:spPr>
      </p:pic>
    </p:spTree>
    <p:extLst>
      <p:ext uri="{BB962C8B-B14F-4D97-AF65-F5344CB8AC3E}">
        <p14:creationId xmlns:p14="http://schemas.microsoft.com/office/powerpoint/2010/main" val="2074726310"/>
      </p:ext>
    </p:extLst>
  </p:cSld>
  <p:clrMapOvr>
    <a:masterClrMapping/>
  </p:clrMapOvr>
</p:sld>
</file>

<file path=ppt/slides/slide2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D01B89-B521-1113-F90D-ED8035E408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8FC72F6-EECF-2FDB-F8B6-A583D43400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Активисты молодежного движения провели благотворительную акцию, направленную на сбор средств для поддержки детей, оставшихся без попечения родителей. В данном примере отразилось функционирование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местного самоуправления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гражданского общества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государственной власти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политической партии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5804237"/>
      </p:ext>
    </p:extLst>
  </p:cSld>
  <p:clrMapOvr>
    <a:masterClrMapping/>
  </p:clrMapOvr>
</p:sld>
</file>

<file path=ppt/slides/slide2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298300-9CB0-C0C1-98CE-8D08BA062B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264F9DC-03ED-9BF0-3552-6C53957CCE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Инициативная группа граждан выступила против намеченного руководством города переименования нескольких улиц. Данный факт говорит о наличии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авторитарного режима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гражданского общества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местного самоуправления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политической системы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4082357"/>
      </p:ext>
    </p:extLst>
  </p:cSld>
  <p:clrMapOvr>
    <a:masterClrMapping/>
  </p:clrMapOvr>
</p:sld>
</file>

<file path=ppt/slides/slide2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D928E6-5663-C8EE-0715-805AA9BE25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5ADDD65-DACA-FC6D-16C4-18886AB7A4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Верны ли следующие суждения о гражданском обществе?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А. Гражданское общество включает в себя инициативные объединения и организации населения.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Б. В демократических странах гражданское общество выступает партнёром государства в разрешении общественных дел.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верно только А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верно только Б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верны оба суждения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оба суждения неверны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2361680"/>
      </p:ext>
    </p:extLst>
  </p:cSld>
  <p:clrMapOvr>
    <a:masterClrMapping/>
  </p:clrMapOvr>
</p:sld>
</file>

<file path=ppt/slides/slide2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7C9E4CB-92C1-9453-B298-778F229C4E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i="0" dirty="0">
                <a:solidFill>
                  <a:srgbClr val="800080"/>
                </a:solidFill>
                <a:effectLst/>
                <a:latin typeface="Source Sans Pro" panose="020B0503030403020204" pitchFamily="34" charset="0"/>
              </a:rPr>
              <a:t>Правовое государство </a:t>
            </a:r>
            <a:r>
              <a:rPr lang="ru-RU" sz="3100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– это демократическое государство, организация и деятельность которого </a:t>
            </a:r>
            <a:r>
              <a:rPr lang="ru-RU" sz="3100" b="1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основаны на праве и связаны с правом</a:t>
            </a:r>
            <a:r>
              <a:rPr lang="ru-RU" sz="3100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, где созданы условия для наиболее полного обеспечения естественных и неотчуждаемых прав человека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2709176-4159-7926-1AD7-C94D061F37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608050"/>
            <a:ext cx="10515600" cy="4351338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ru-RU" b="1" i="0" dirty="0">
                <a:solidFill>
                  <a:srgbClr val="800080"/>
                </a:solidFill>
                <a:effectLst/>
                <a:latin typeface="Open Sans" panose="020B0606030504020204" pitchFamily="34" charset="0"/>
              </a:rPr>
              <a:t>Признаки (принципы)правого государства.</a:t>
            </a:r>
            <a:endParaRPr lang="ru-RU" b="1" i="0" dirty="0">
              <a:solidFill>
                <a:srgbClr val="555555"/>
              </a:solidFill>
              <a:effectLst/>
              <a:latin typeface="Open Sans" panose="020B060603050402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Верховенство права во всех сферах общественной жизни: все обязаны подчиняться требованиям закона, законы должны соответствовать представлениям общества о справедливости, приниматься компетентным органами, не должны противоречить ни конституции, ни друг другу.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Реальное разделение властей на законодательную, исполнительную, судебную.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Полная гарантированность и незыблемость прав и свобод человека.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Взаимная ответственность гражданина и государства.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Обеспечение равноправия — равенства возможностей пользоваться правами и в равной мере исполнять обязанности.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Принцип наказания по суду: никто не может быть наказан (лишён имущества, свободы и т.д.) без следствия и суда.</a:t>
            </a:r>
          </a:p>
          <a:p>
            <a:pPr algn="l"/>
            <a:endParaRPr lang="ru-RU" b="0" i="0" dirty="0">
              <a:solidFill>
                <a:srgbClr val="555555"/>
              </a:solidFill>
              <a:effectLst/>
              <a:latin typeface="Source Sans Pro" panose="020B050303040302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0492591"/>
      </p:ext>
    </p:extLst>
  </p:cSld>
  <p:clrMapOvr>
    <a:masterClrMapping/>
  </p:clrMapOvr>
</p:sld>
</file>

<file path=ppt/slides/slide2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DBA2FC-3340-963D-B32E-1D5B8F6D3A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7D43A5F-A8A8-DD34-1346-973F444AC9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Только для правового государства характерна(-но)</a:t>
            </a:r>
          </a:p>
          <a:p>
            <a:pPr algn="just"/>
            <a:endParaRPr lang="ru-RU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система законодательства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верховенство судебной власти над законодательной и исполнительной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многообразие средств массовой информации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деятельность главы государства в строгом соответствии с законом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3975222"/>
      </p:ext>
    </p:extLst>
  </p:cSld>
  <p:clrMapOvr>
    <a:masterClrMapping/>
  </p:clrMapOvr>
</p:sld>
</file>

<file path=ppt/slides/slide2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3B8D2F-7C33-8488-1CA4-BDBAB959DF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37E1D87-F2C3-DB0F-F3BE-4515880993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Постоянная политико-правовая связь человека и государства, выраженная в их взаимных правах и обязанностях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подданство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повиновение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натурализация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гражданство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9515175"/>
      </p:ext>
    </p:extLst>
  </p:cSld>
  <p:clrMapOvr>
    <a:masterClrMapping/>
  </p:clrMapOvr>
</p:sld>
</file>

<file path=ppt/slides/slide2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E8D745E-C0BB-76F2-9076-EEEC4F3163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7E5BB63-7B80-8DFE-5753-96D5361B0E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Отличительным признаком правового государства является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республиканская форма правления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наличие конституции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развитая система социального обеспечения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принцип разделения властей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754808"/>
      </p:ext>
    </p:extLst>
  </p:cSld>
  <p:clrMapOvr>
    <a:masterClrMapping/>
  </p:clrMapOvr>
</p:sld>
</file>

<file path=ppt/slides/slide2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67676A-CFF0-63CF-340B-3192F0C74C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AE0EE9D-7ECC-B840-E022-89C2790F3D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В государстве Z все уважают закон и ему подчиняются. Какая дополнительная информация позволит сделать вывод о том, что государство Z является правовым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В государстве Z реализуется принцип разделения властей.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Государство Z — федеративное государство.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В государстве Z существует развитая система законодательства.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В Конституции государства Z есть раздел о правах человека.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963536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C2F3F9-C6CD-E180-125C-6CD92F0E76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2FB010C-D680-8BA8-D5A5-CE3B50960D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Леонид занимается в секции фигурного катания, художественной школе, много читает и очень любит играть с младшими братом и сестрой. Обогащая таким образом собственный социальный опыт, Леонид становится</a:t>
            </a:r>
          </a:p>
          <a:p>
            <a:pPr marL="0" indent="0" algn="just">
              <a:buNone/>
            </a:pPr>
            <a:endParaRPr lang="ru-RU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гражданином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личностью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работником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индивидом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4734309"/>
      </p:ext>
    </p:extLst>
  </p:cSld>
  <p:clrMapOvr>
    <a:masterClrMapping/>
  </p:clrMapOvr>
</p:sld>
</file>

<file path=ppt/slides/slide2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396D48-DEC4-42BD-00E4-2CFC698C6971}"/>
              </a:ext>
            </a:extLst>
          </p:cNvPr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/>
              <a:t>Право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D1B529C-AA86-6A8F-0D1F-EC4D57936B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Нормативный правовой акт, в отличие от других источников (форм) права,</a:t>
            </a:r>
          </a:p>
          <a:p>
            <a:pPr marL="0" indent="0" algn="just">
              <a:buNone/>
            </a:pPr>
            <a:endParaRPr lang="ru-RU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принимается компетентным государственным органом (должностным лицом)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обеспечивается силой общественного мнения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фиксирует решение суда по конкретному делу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отражает представление общества о справедливости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1823637"/>
      </p:ext>
    </p:extLst>
  </p:cSld>
  <p:clrMapOvr>
    <a:masterClrMapping/>
  </p:clrMapOvr>
</p:sld>
</file>

<file path=ppt/slides/slide2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FCACCB-273F-B39C-00BC-364C48E317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EDF2029-9E9F-50B9-DD86-8114F15829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Механизм государственного принуждения, действующий в отношении правонарушителей, — это</a:t>
            </a:r>
          </a:p>
          <a:p>
            <a:pPr marL="0" indent="0" algn="just">
              <a:buNone/>
            </a:pPr>
            <a:endParaRPr lang="ru-RU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дееспособность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правоотношение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правовое сознание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юридическая ответственность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1333940"/>
      </p:ext>
    </p:extLst>
  </p:cSld>
  <p:clrMapOvr>
    <a:masterClrMapping/>
  </p:clrMapOvr>
</p:sld>
</file>

<file path=ppt/slides/slide2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566CA5-A2ED-3893-073F-338A54FD94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57D70D0-D0E1-6A62-A439-BA4B96A502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Право, в отличие от морали,</a:t>
            </a:r>
          </a:p>
          <a:p>
            <a:pPr marL="0" indent="0" algn="just">
              <a:buNone/>
            </a:pPr>
            <a:endParaRPr lang="ru-RU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охраняется силой государства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опирается на представления о добре и зле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регулирует общественные отношения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опирается на общественное мнение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7603031"/>
      </p:ext>
    </p:extLst>
  </p:cSld>
  <p:clrMapOvr>
    <a:masterClrMapping/>
  </p:clrMapOvr>
</p:sld>
</file>

<file path=ppt/slides/slide2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2C20DE-B2A0-A4FE-7BBE-0A314F4E39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31CF2FD-2D0F-D661-9022-2B1BE08DC0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Гражданин Н., управляя автомобилем, был остановлен сотрудником ГИБДД за превышение скорости. Нормы какого права определяют ответственность гражданина Н. в данной ситуации? </a:t>
            </a:r>
          </a:p>
          <a:p>
            <a:r>
              <a:rPr lang="ru-RU" dirty="0"/>
              <a:t>1) уголовного 2) административного 3) гражданского 4) трудового</a:t>
            </a:r>
          </a:p>
        </p:txBody>
      </p:sp>
    </p:spTree>
    <p:extLst>
      <p:ext uri="{BB962C8B-B14F-4D97-AF65-F5344CB8AC3E}">
        <p14:creationId xmlns:p14="http://schemas.microsoft.com/office/powerpoint/2010/main" val="2349953339"/>
      </p:ext>
    </p:extLst>
  </p:cSld>
  <p:clrMapOvr>
    <a:masterClrMapping/>
  </p:clrMapOvr>
</p:sld>
</file>

<file path=ppt/slides/slide2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0C4409-2D40-DBE2-A00F-18E50517F0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913EA2D-98E6-05B9-EA1E-98AAB795F1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Особым правом ребёнка является право на</a:t>
            </a:r>
          </a:p>
          <a:p>
            <a:pPr marL="0" indent="0" algn="just">
              <a:buNone/>
            </a:pPr>
            <a:endParaRPr lang="ru-RU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защиту от произвольного вмешательства в личную жизнь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опеку при потере родителей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уважение достоинства личности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свободу мысли, совести и религии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0536023"/>
      </p:ext>
    </p:extLst>
  </p:cSld>
  <p:clrMapOvr>
    <a:masterClrMapping/>
  </p:clrMapOvr>
</p:sld>
</file>

<file path=ppt/slides/slide2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33FF39-9B9D-0D0C-9EDA-DC1A26A4F2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926BECA-F9C3-5F5A-831F-7CD91C7F6E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Согласно Конституции РФ Верховным главнокомандующим Вооружёнными Силами Российской Федерации является</a:t>
            </a:r>
          </a:p>
          <a:p>
            <a:pPr marL="0" indent="0" algn="just">
              <a:buNone/>
            </a:pPr>
            <a:endParaRPr lang="ru-RU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Председатель Совета Безопасности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министр обороны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Начальник Генерального штаба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Президент РФ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9887486"/>
      </p:ext>
    </p:extLst>
  </p:cSld>
  <p:clrMapOvr>
    <a:masterClrMapping/>
  </p:clrMapOvr>
</p:sld>
</file>

<file path=ppt/slides/slide2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5818CA-6C68-65B6-896A-4603BF6392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9721226-DD8F-8F48-E53B-AFB2CBBDFE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Конституционная обязанность гражданина РФ —</a:t>
            </a:r>
          </a:p>
          <a:p>
            <a:pPr marL="0" indent="0" algn="just">
              <a:buNone/>
            </a:pPr>
            <a:endParaRPr lang="ru-RU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участие в судебных заседаниях в качестве присяжного заседателя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уплата налогов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участие в выборах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обращение в государственные органы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2645218"/>
      </p:ext>
    </p:extLst>
  </p:cSld>
  <p:clrMapOvr>
    <a:masterClrMapping/>
  </p:clrMapOvr>
</p:sld>
</file>

<file path=ppt/slides/slide2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0003CB-9F8D-7FC4-BBE4-A6A60DA394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70A031B-D41B-72D6-2DBB-F5D1C08257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Инна сдала в химчистку шубу. Но приёмщик не предупредил её о том, что, возможно, после химчистки может немного измениться окрас меха. Нормы какой отрасли права были нарушены в данной ситуации?</a:t>
            </a:r>
          </a:p>
          <a:p>
            <a:pPr marL="0" indent="0" algn="just">
              <a:buNone/>
            </a:pPr>
            <a:endParaRPr lang="ru-RU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трудового права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уголовного права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административного права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гражданского права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1680834"/>
      </p:ext>
    </p:extLst>
  </p:cSld>
  <p:clrMapOvr>
    <a:masterClrMapping/>
  </p:clrMapOvr>
</p:sld>
</file>

<file path=ppt/slides/slide2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B6EA53D-9870-3EA2-2647-BE892EDCA9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D88F5E9-6B31-0D7B-FCF9-516EA0485C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Супруги решили расторгнуть брак. При каком условии этот вопрос может быть решён только в суде? </a:t>
            </a:r>
          </a:p>
          <a:p>
            <a:r>
              <a:rPr lang="ru-RU" dirty="0"/>
              <a:t>1) У супругов есть общие несовершеннолетние дети.</a:t>
            </a:r>
          </a:p>
          <a:p>
            <a:r>
              <a:rPr lang="ru-RU" dirty="0"/>
              <a:t> 2) Супруги прожили вместе более трёх лет. </a:t>
            </a:r>
          </a:p>
          <a:p>
            <a:r>
              <a:rPr lang="ru-RU" dirty="0"/>
              <a:t>3) Супруги ведут совместный бизнес. </a:t>
            </a:r>
          </a:p>
          <a:p>
            <a:r>
              <a:rPr lang="ru-RU" dirty="0"/>
              <a:t>4) Супруги заключали брачный договор.</a:t>
            </a:r>
          </a:p>
        </p:txBody>
      </p:sp>
    </p:spTree>
    <p:extLst>
      <p:ext uri="{BB962C8B-B14F-4D97-AF65-F5344CB8AC3E}">
        <p14:creationId xmlns:p14="http://schemas.microsoft.com/office/powerpoint/2010/main" val="3613450003"/>
      </p:ext>
    </p:extLst>
  </p:cSld>
  <p:clrMapOvr>
    <a:masterClrMapping/>
  </p:clrMapOvr>
</p:sld>
</file>

<file path=ppt/slides/slide2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DFB77D-8558-49AB-0FE3-5C6C9B37A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3A90929-EF95-E968-3988-3FBB71955D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Сергей Николаевич живет в одной квартире уже много лет. Какая дополнительная информация позволит сделать вывод о том, что эта квартира является его собственностью?</a:t>
            </a:r>
          </a:p>
          <a:p>
            <a:pPr algn="just"/>
            <a:endParaRPr lang="ru-RU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В этой квартире раньше жили его родители.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В этой квартире живет вся его семья.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В любой момент он может её продать.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Он зарегистрирован в этой квартире.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152781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5A8B39-5BCD-71FA-878B-B5209BC680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FC141B3-7743-705A-4B41-04FEFB47FA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Никита — юноша невысокого роста, но крепкого телосложения, от природы смуглый, спокойный, сообразительный. Всё это характеризует Никиту как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индивида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личность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друга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индивидуальность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84110740"/>
      </p:ext>
    </p:extLst>
  </p:cSld>
  <p:clrMapOvr>
    <a:masterClrMapping/>
  </p:clrMapOvr>
</p:sld>
</file>

<file path=ppt/slides/slide2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2A2A884-30B6-E5D0-73A6-96A52D0630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5C3FB59-E223-B960-5653-26AC3F4F10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Верны ли следующие суждения о юридической ответственности?</a:t>
            </a:r>
          </a:p>
          <a:p>
            <a:pPr marL="0" indent="0" algn="just">
              <a:buNone/>
            </a:pPr>
            <a:endParaRPr lang="ru-RU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А. Юридическая ответственность призвана восстанавливать нарушенные права граждан, пострадавших от правонарушения.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Б. Юридическая ответственность выражается в том, что в отношении лица, вина которого доказана, применяются меры государственного принуждения.</a:t>
            </a:r>
          </a:p>
          <a:p>
            <a:pPr marL="0" indent="0" algn="just">
              <a:buNone/>
            </a:pPr>
            <a:endParaRPr lang="ru-RU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верно только А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верно только Б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верны оба суждения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оба суждения неверны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3948190"/>
      </p:ext>
    </p:extLst>
  </p:cSld>
  <p:clrMapOvr>
    <a:masterClrMapping/>
  </p:clrMapOvr>
</p:sld>
</file>

<file path=ppt/slides/slide2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1D92AF-6B9A-4A8B-C30A-0ABFDBF56E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3CF9266-AB40-A932-A59F-6BB0972BA1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Верны ли следующие суждения об органах власти РФ?</a:t>
            </a:r>
          </a:p>
          <a:p>
            <a:pPr marL="0" indent="0" algn="just">
              <a:buNone/>
            </a:pPr>
            <a:endParaRPr lang="ru-RU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А. Правоохранительные органы РФ формируются путём всенародных выборов на основе равного и прямого избирательного права.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Б. Судебные органы РФ входят в систему исполнительной власти РФ.</a:t>
            </a:r>
          </a:p>
          <a:p>
            <a:pPr marL="0" indent="0" algn="just">
              <a:buNone/>
            </a:pPr>
            <a:endParaRPr lang="ru-RU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верно только А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верно только Б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верны оба суждения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оба суждения неверны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6940419"/>
      </p:ext>
    </p:extLst>
  </p:cSld>
  <p:clrMapOvr>
    <a:masterClrMapping/>
  </p:clrMapOvr>
</p:sld>
</file>

<file path=ppt/slides/slide2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4C2157-DB64-9548-545C-CDFDA6E07A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3878D52-3CF5-8031-F5CD-46C31E1541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Верны ли следующие суждения об особенностях трудоустройства несовершеннолетних?</a:t>
            </a:r>
          </a:p>
          <a:p>
            <a:pPr marL="0" indent="0" algn="just">
              <a:buNone/>
            </a:pPr>
            <a:endParaRPr lang="ru-RU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А. При заключении трудового договора с несовершеннолетним работником по соглашению сторон может быть установлен испытательный срок.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Б. Для несовершеннолетних работников установлена 40−часовая рабочая неделя.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372928"/>
      </p:ext>
    </p:extLst>
  </p:cSld>
  <p:clrMapOvr>
    <a:masterClrMapping/>
  </p:clrMapOvr>
</p:sld>
</file>

<file path=ppt/slides/slide2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D83189-F225-9F86-462E-A912A2CCE3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Ссылки для подготовки: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307CBD3-30A2-244D-EBED-CF4D3A1ED1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http://obschestvoznanie-ege.ru/%D0%BE%D0%B3%D1%8D-%D0%BE%D0%B1%D1%89%D0%B5%D1%81%D1%82%D0%B2%D0%BE%D0%B7%D0%BD%D0%B0%D0%BD%D0%B8%D0%B5-%D1%82%D0%B5%D0%BE%D1%80%D0%B8%D1%8F-%D0%BF%D0%BE-%D0%BA%D0%BE%D0%B4%D0%B8%D1%84%D0%B8%D0%BA/</a:t>
            </a:r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6445619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EAA287-FBDE-AB69-A1DB-444B61044E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u="sng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Духовная культура, наука в современном обществе</a:t>
            </a:r>
            <a:endParaRPr lang="ru-RU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A12A236-B7F2-566B-2004-FEF5641A3B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404791"/>
      </p:ext>
    </p:extLst>
  </p:cSld>
  <p:clrMapOvr>
    <a:masterClrMapping/>
  </p:clrMapOvr>
</p:sld>
</file>

<file path=ppt/slides/slide2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8BA9E0C0-05D5-C1B0-AF8D-61F56A1C6582}"/>
              </a:ext>
            </a:extLst>
          </p:cNvPr>
          <p:cNvPicPr>
            <a:picLocks noChangeAspect="1"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" r="12" t="83"/>
          <a:stretch/>
        </p:blipFill>
        <p:spPr>
          <a:xfrm>
            <a:off x="911673" y="65971"/>
            <a:ext cx="4339056" cy="6726058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B2A5D2D-91B9-BA7B-F960-D9701DCCE2B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" r="23" t="156"/>
          <a:stretch/>
        </p:blipFill>
        <p:spPr>
          <a:xfrm>
            <a:off x="5879184" y="183821"/>
            <a:ext cx="5468816" cy="6608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655033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8">
            <a:extLst>
              <a:ext uri="{FF2B5EF4-FFF2-40B4-BE49-F238E27FC236}">
                <a16:creationId xmlns:a16="http://schemas.microsoft.com/office/drawing/2014/main" id="{455DD7F6-AEE7-FEAD-E55F-5F1E79221A0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754" y="0"/>
            <a:ext cx="5628396" cy="7324627"/>
          </a:xfr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8D2FC081-721F-5729-E8D6-3BA9F390F0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355861"/>
            <a:ext cx="6884020" cy="6612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12900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ED3C99E-5524-FF39-8E45-D001E4388F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EDDFF08-6E43-B064-EC4E-49214B8CE1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В какой фразе слово «общество» употреблено в широком смысле?</a:t>
            </a:r>
          </a:p>
          <a:p>
            <a:pPr marL="0" indent="0" algn="just">
              <a:buNone/>
            </a:pPr>
            <a:endParaRPr lang="ru-RU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Индийское общество многие века было разделено на касты.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Общество объединяет прошлое, настоящее и будущее человечества.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Общество собаководов провело выставку собак бойцовых пород.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Общество любителей древностей издаёт ежемесячный журнал.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964558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8C616B-B6EE-DBBD-6EE4-828499B89A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F1EABCD-E3DB-3298-4BF7-B9E6F536D2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Что отличает науку от других областей духовной культуры?</a:t>
            </a:r>
          </a:p>
          <a:p>
            <a:pPr marL="0" indent="0" algn="just">
              <a:buNone/>
            </a:pPr>
            <a:endParaRPr lang="ru-RU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воспитательное воздействие на личность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теоретическое объяснение явлений природы и общества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использование художественных образов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обращение к сверхъестественным силам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54246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1F1B1F-6D26-27BA-D339-235C7AA969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7804B02-46B1-0257-E193-D3C600F0ED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Описание, объяснение и предсказание процессов действительности является непосредственной целью</a:t>
            </a:r>
          </a:p>
          <a:p>
            <a:pPr marL="0" indent="0" algn="just">
              <a:buNone/>
            </a:pPr>
            <a:endParaRPr lang="ru-RU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науки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искусства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морали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образования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710995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65AFA600-390D-0BB6-0D63-C918BC38AC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6675" y="134039"/>
            <a:ext cx="8786567" cy="6589922"/>
          </a:xfrm>
        </p:spPr>
      </p:pic>
    </p:spTree>
    <p:extLst>
      <p:ext uri="{BB962C8B-B14F-4D97-AF65-F5344CB8AC3E}">
        <p14:creationId xmlns:p14="http://schemas.microsoft.com/office/powerpoint/2010/main" val="13244008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EFD8FED-F319-4A5F-5332-75FCBACCE8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4D8AA79-B92C-E4BE-5B33-CDAC72F5A3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Какая из перечисленных религий относится к мировым?</a:t>
            </a:r>
          </a:p>
          <a:p>
            <a:endParaRPr lang="ru-RU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даосизм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зороастризм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ислам</a:t>
            </a:r>
          </a:p>
          <a:p>
            <a:pPr algn="just"/>
            <a:r>
              <a:rPr lang="ru-RU" b="0" i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индуизм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838956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9B851F-8A3E-6990-0072-A37AA498F6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59EA989-335A-CA84-8603-3F0854105D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Верны ли следующие суждения о религии?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А. Религия требует от верующих соблюдения определённых правил.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Б. Религия оказывает влияние на отношение верующего к окружающему миру.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верно только А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верно только Б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верны оба суждения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оба суждения неверны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286972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999613-A913-9541-91E0-456E169730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/>
              <a:t>Образование — целенаправленная познавательная деятельность по получению знаний, умений и навыков, их совершенствованию.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F0646085-2F0E-6EDD-12CA-BDE4CA75942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4264" y="2050574"/>
            <a:ext cx="7137002" cy="4321364"/>
          </a:xfrm>
        </p:spPr>
      </p:pic>
    </p:spTree>
    <p:extLst>
      <p:ext uri="{BB962C8B-B14F-4D97-AF65-F5344CB8AC3E}">
        <p14:creationId xmlns:p14="http://schemas.microsoft.com/office/powerpoint/2010/main" val="35114434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6B900BDE-AC45-9BD2-355A-D0951C47C64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7379" y="213642"/>
            <a:ext cx="8957241" cy="6715156"/>
          </a:xfrm>
        </p:spPr>
      </p:pic>
    </p:spTree>
    <p:extLst>
      <p:ext uri="{BB962C8B-B14F-4D97-AF65-F5344CB8AC3E}">
        <p14:creationId xmlns:p14="http://schemas.microsoft.com/office/powerpoint/2010/main" val="366169932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85748B2-103A-D359-E3AA-8946054B50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1F63AC4-0405-FC02-6FB6-689308F4C0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Павел учится на втором курсе университета. Он играет в студенческом театре, нередко выступает в составе баскетбольной команды своего факультета. На каком уровне образования находится Павел?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среднее профессиональное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высшее профессиональное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основное общее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среднее общее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781858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991E06-1782-4F82-6EFF-AFFE05E3F4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293A6A7-DB70-3C98-390E-DF411F8115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По окончании 9 класса общеобразовательной школы Костя поступил в 10 класс гимназии. Он с удовольствием учится, участвует в спектаклях гимназического театра. На какой ступени образования находится Костя?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основное общее образование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среднее общее образование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среднее профессиональное образование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дополнительное образование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649857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AA92C8-9652-DD8B-859B-2A4EDFB21A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99E1E8E-10A8-6A42-EEE5-DDF5190E05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К гуманитарным наукам относится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история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биология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физика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математика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1569755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D66121-E4E3-2A94-0A6C-6BA52D1AF9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6802F79-CA09-A26E-05CE-089B2D67F0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В узком смысле слова под обществом надо понимать</a:t>
            </a:r>
          </a:p>
          <a:p>
            <a:pPr marL="0" indent="0" algn="just">
              <a:buNone/>
            </a:pPr>
            <a:endParaRPr lang="ru-RU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конкретный этап в развитии народа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территорию, имеющую четкие границы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социальную организацию страны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часть материального мира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177490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F6EDC10-A711-4CCA-F1AC-C54D022DF4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9FF1DDC-8A5A-BC27-B808-917F3BE70A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Виталий учится в 8 классе гимназии. Дополнительно он посещает секцию фигурного катания. На какой образовательной ступени находится Виталий?</a:t>
            </a:r>
          </a:p>
          <a:p>
            <a:pPr marL="0" indent="0" algn="just">
              <a:buNone/>
            </a:pPr>
            <a:endParaRPr lang="ru-RU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среднее профессиональное образование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основное общее образование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среднее общее образование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начальное общее образование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842516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F67D0B-14D2-E361-29C5-C7AF1956EB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Духовная культура</a:t>
            </a:r>
            <a:r>
              <a:rPr lang="ru-RU" sz="3600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  – это совокупность духовных ценностей и творческой деятельности по их производству , освоению и применению.</a:t>
            </a:r>
            <a:endParaRPr lang="ru-RU" sz="3600" dirty="0"/>
          </a:p>
        </p:txBody>
      </p:sp>
      <p:pic>
        <p:nvPicPr>
          <p:cNvPr id="9" name="Объект 8">
            <a:extLst>
              <a:ext uri="{FF2B5EF4-FFF2-40B4-BE49-F238E27FC236}">
                <a16:creationId xmlns:a16="http://schemas.microsoft.com/office/drawing/2014/main" id="{DCA9EEA6-7AF1-B1FE-7FAA-23E307288DB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7054" y="1825625"/>
            <a:ext cx="8637891" cy="4351338"/>
          </a:xfrm>
        </p:spPr>
      </p:pic>
    </p:spTree>
    <p:extLst>
      <p:ext uri="{BB962C8B-B14F-4D97-AF65-F5344CB8AC3E}">
        <p14:creationId xmlns:p14="http://schemas.microsoft.com/office/powerpoint/2010/main" val="330302311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338E13-3B48-356C-90CA-D9CCA91782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FF8103A7-F2EC-3E91-F60C-BC5997A7160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1125" y="365125"/>
            <a:ext cx="7942372" cy="5956780"/>
          </a:xfrm>
        </p:spPr>
      </p:pic>
    </p:spTree>
    <p:extLst>
      <p:ext uri="{BB962C8B-B14F-4D97-AF65-F5344CB8AC3E}">
        <p14:creationId xmlns:p14="http://schemas.microsoft.com/office/powerpoint/2010/main" val="347546319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DDA27D-58A3-7978-6019-552FAB0EA7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D22D08C9-6AE3-41E3-E57E-B88EA3A01CF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324" y="209986"/>
            <a:ext cx="7220932" cy="6648014"/>
          </a:xfrm>
        </p:spPr>
      </p:pic>
    </p:spTree>
    <p:extLst>
      <p:ext uri="{BB962C8B-B14F-4D97-AF65-F5344CB8AC3E}">
        <p14:creationId xmlns:p14="http://schemas.microsoft.com/office/powerpoint/2010/main" val="17187665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9E74B4-8E21-0AEA-424A-C3B3D83A53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31238C1-02B7-8076-6285-EAFDF32653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Как называют область (форму) духовной культуры, в которой находят отражение нравственные нормы и оценки поведения человека, группы или общества в целом?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мировоззрение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искусство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наука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мораль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320591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46A8DB-3A84-B287-231A-BBC3042AE1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208EE82-5A4F-02FD-6648-F9954F1F85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Он вышел к инструменту, и в зал полилась чарующая музыка. Слушатели пережили шквал разнообразных эмоций. Это пример деятельности в сфере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науки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искусства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религии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образования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277703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544FB6-BE39-4458-4923-8AFCF1DD49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257FC6E-CA25-4CBA-84AB-29A10B0A94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Мастер добивался идеального сочетания оттенков красного, золотистого, коричневого и других цветов, стараясь передать красоту осеннего леса. Это пример деятельности в сфере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науки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искусства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религии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познания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106252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736B14-E9F7-20F6-19BF-938933A6CF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12EFF7B-58F2-529F-82AE-BE3CFE1256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Принцип: «Поступай по отношению к людям так, как хотел бы, чтобы поступали по отношению к тебе», — выражает требование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морали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науки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искусства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права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30330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7ACE44-86B6-46B5-7A13-61E47C23A9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269FBA2-6DCE-C024-8723-79C1A7449F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К объектам материальной культуры относится (-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ятся</a:t>
            </a:r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)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паровая машина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правила поведения в кино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ритуал смены воинского караула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миф о подвигах Геракла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917040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82BAE3-6E7A-D791-F289-F474D4920E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5538A4A-A881-E8F1-299E-745AD842D9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К духовной сфере общества относятся отношения между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режиссером кинофильма и актерами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зрителем кинотеатра и кассиром в кассе кинотеатра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зрителем кинотеатра и охранником кинозала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директором кинозала и ремонтной бригадой, проводившей в нем ремонт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99968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C2E2F3-638F-B5A9-EF84-84FD0E1378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0028"/>
            <a:ext cx="10515600" cy="1325563"/>
          </a:xfrm>
        </p:spPr>
        <p:txBody>
          <a:bodyPr/>
          <a:lstStyle/>
          <a:p>
            <a:pPr algn="ctr"/>
            <a:r>
              <a:rPr lang="ru-RU" dirty="0"/>
              <a:t>Типы обществ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D99AB60D-FD91-89D0-9AEC-42F7457A937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13937344"/>
              </p:ext>
            </p:extLst>
          </p:nvPr>
        </p:nvGraphicFramePr>
        <p:xfrm>
          <a:off x="612741" y="1366887"/>
          <a:ext cx="10963373" cy="52130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39163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4F17C9-ABD3-2A9C-ADCA-1313CA1D25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3A354FA-43BE-7816-5DD7-52749D1CB5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Среди населения государства А. популярны те произведения культуры, которые понятны и доступны всем возрастам, всем слоям населения вне зависимости от уровня образования. Хотя эти произведения не отличаются большой художественной ценностью, у них самая широкая аудитория. Назовите эту форму культуры.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элитарная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народная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доминирующая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массовая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961260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282289-112A-F73D-6395-6E2608D8B0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601ACB6-1A7A-EEF9-4D70-7C7A37032234}"/>
              </a:ext>
            </a:extLst>
          </p:cNvPr>
          <p:cNvSpPr txBox="1"/>
          <p:nvPr/>
        </p:nvSpPr>
        <p:spPr>
          <a:xfrm>
            <a:off x="838199" y="1859339"/>
            <a:ext cx="10803903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8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Живописные полотна Пабло Пикассо трудны для восприятия неподготовленным человеком. Круг его почитателей — критики, искусствоведы — высокообразованные люди. К какой форме культуры можно отнести произведения Пабло Пикассо?</a:t>
            </a:r>
          </a:p>
          <a:p>
            <a:pPr algn="just"/>
            <a:r>
              <a:rPr lang="ru-RU" sz="28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sz="28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элитарной</a:t>
            </a:r>
          </a:p>
          <a:p>
            <a:pPr algn="just"/>
            <a:r>
              <a:rPr lang="ru-RU" sz="28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народной</a:t>
            </a:r>
          </a:p>
          <a:p>
            <a:pPr algn="just"/>
            <a:r>
              <a:rPr lang="ru-RU" sz="28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поп-культуре</a:t>
            </a:r>
          </a:p>
          <a:p>
            <a:pPr algn="just"/>
            <a:r>
              <a:rPr lang="ru-RU" sz="2800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массовой культуре</a:t>
            </a:r>
          </a:p>
        </p:txBody>
      </p:sp>
    </p:spTree>
    <p:extLst>
      <p:ext uri="{BB962C8B-B14F-4D97-AF65-F5344CB8AC3E}">
        <p14:creationId xmlns:p14="http://schemas.microsoft.com/office/powerpoint/2010/main" val="82272687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82BFCE-79A5-021C-54DE-08EEB1A55C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2548DF0-CEF6-E67D-D32E-A5241D6119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ru-RU" b="1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Мораль</a:t>
            </a: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 – это общие принципы, законы поведения человека, выработанные человечеством в процессе его развития, его представления о добре и зле.</a:t>
            </a:r>
          </a:p>
          <a:p>
            <a:pPr algn="l"/>
            <a:r>
              <a:rPr lang="ru-RU" b="1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Нравственность</a:t>
            </a: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 – это практические принципы, по которым живёт человек, степень усвоения личностью моральных ценностей общества и практическое следование им в повседневной жизни.</a:t>
            </a:r>
          </a:p>
          <a:p>
            <a:pPr algn="l"/>
            <a:r>
              <a:rPr lang="ru-RU" b="1" i="0" dirty="0">
                <a:solidFill>
                  <a:srgbClr val="800080"/>
                </a:solidFill>
                <a:effectLst/>
                <a:latin typeface="Source Sans Pro" panose="020B0503030403020204" pitchFamily="34" charset="0"/>
              </a:rPr>
              <a:t>ЭТИКА</a:t>
            </a:r>
            <a:r>
              <a:rPr lang="ru-RU" b="1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 – наука о морали.</a:t>
            </a:r>
            <a:endParaRPr lang="ru-RU" b="0" i="0" dirty="0">
              <a:solidFill>
                <a:srgbClr val="555555"/>
              </a:solidFill>
              <a:effectLst/>
              <a:latin typeface="Source Sans Pro" panose="020B050303040302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090365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C4BA76-186A-C914-577E-88B670EC9A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5126A34-F14B-F53E-D568-7E37A46FA6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ru-RU" b="1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гуманность</a:t>
            </a: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 – уважительное, доброжелательное отношение к людям;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1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справедливость</a:t>
            </a: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 – понятие о должном;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1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милосердие</a:t>
            </a: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 – сострадательное, доброжелательное отношение;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1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терпимость</a:t>
            </a: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 (толерантность);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1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коллективизм</a:t>
            </a: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 – умение соотносить вои интересы и потребности с общими потребностями, уважать других, строить свои отношения на основе дружелюбия и взаимопомощи.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909552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4CA8F6-03A0-8488-D939-FC205A41DD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4C790FE-487D-5622-BAB4-8E69FE16DA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l"/>
            <a:r>
              <a:rPr lang="ru-RU" b="1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Добро </a:t>
            </a: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– всё то, что способствует улучшению жизни, нравственному совершенствованию. Высшее проявление добра – </a:t>
            </a:r>
            <a:r>
              <a:rPr lang="ru-RU" b="1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МИР и ЛЮБОВЬ.</a:t>
            </a:r>
            <a:endParaRPr lang="ru-RU" b="0" i="0" dirty="0">
              <a:solidFill>
                <a:srgbClr val="555555"/>
              </a:solidFill>
              <a:effectLst/>
              <a:latin typeface="Source Sans Pro" panose="020B0503030403020204" pitchFamily="34" charset="0"/>
            </a:endParaRPr>
          </a:p>
          <a:p>
            <a:pPr algn="l"/>
            <a:r>
              <a:rPr lang="ru-RU" b="1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Долг </a:t>
            </a: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– личная нравственная задача каждого человека.</a:t>
            </a:r>
          </a:p>
          <a:p>
            <a:pPr algn="l"/>
            <a:r>
              <a:rPr lang="ru-RU" b="1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Совесть</a:t>
            </a: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 – это способность человека совершать самоконтроль за своими поступками, словами, действиями.</a:t>
            </a:r>
          </a:p>
          <a:p>
            <a:pPr algn="l"/>
            <a:r>
              <a:rPr lang="ru-RU" b="1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Честь</a:t>
            </a: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 – это осознание человеком своего общественного значения и признания этого значения со стороны общества.</a:t>
            </a:r>
          </a:p>
          <a:p>
            <a:pPr algn="l"/>
            <a:r>
              <a:rPr lang="ru-RU" b="1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Достоинство</a:t>
            </a: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 – самооценка личности, осознание ею своих качеств, способностей, мировоззрения, выполненного долга и общественного значения.</a:t>
            </a:r>
          </a:p>
          <a:p>
            <a:pPr algn="l"/>
            <a:r>
              <a:rPr lang="ru-RU" b="1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Альтруизм</a:t>
            </a: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 – бескорыстные действия, направленные на благо и удовлетворение потребностей других людей.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789481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732364-3990-249C-3858-C2552248D4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854AD3B-9CED-EF93-2BBF-9EDA7EE631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К основным категориям нравственности относятся понятия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причина и следствие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истина и познание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чувства и разум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честь и достоинство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782127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811305-603C-BC75-3078-6896B29298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365AE4F-EF3A-3929-D804-3E9B0BFD7E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Иван Петрович руководствуется в своей жизни правилом: не желай другому того, чего не хочешь себе. Это правило выражает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требование права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норму морали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научный закон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правило этикета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0316089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638C6C-994B-7E1E-DAA0-F598A7042FB6}"/>
              </a:ext>
            </a:extLst>
          </p:cNvPr>
          <p:cNvSpPr>
            <a:spLocks noGrp="1"/>
          </p:cNvSpPr>
          <p:nvPr>
            <p:ph type="title"/>
          </p:nvPr>
        </p:nvSpPr>
        <p:spPr/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/>
              <a:t>Задания 7-9. Экономика. Экономическая сфера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1B42780-2665-75AD-CDB5-6E732C894C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Экономика— знание о ведении дома, хозяйства, домохозяйство. Для современного использования термина характерно его разделение на значения:</a:t>
            </a:r>
          </a:p>
          <a:p>
            <a:endParaRPr lang="ru-RU" dirty="0"/>
          </a:p>
          <a:p>
            <a:r>
              <a:rPr lang="ru-RU" i="1" dirty="0"/>
              <a:t>Экономика как хозяйство </a:t>
            </a:r>
            <a:r>
              <a:rPr lang="ru-RU" dirty="0"/>
              <a:t>— система хозяйствования, обеспечивающая общество материальными (вещественными) и нематериальными (духовными) благами.  </a:t>
            </a:r>
          </a:p>
          <a:p>
            <a:endParaRPr lang="ru-RU" dirty="0"/>
          </a:p>
          <a:p>
            <a:r>
              <a:rPr lang="ru-RU" i="1" dirty="0"/>
              <a:t>Экономика как наука </a:t>
            </a:r>
            <a:r>
              <a:rPr lang="ru-RU" dirty="0"/>
              <a:t>— наука, изучающая пути удовлетворения постоянно растущих потребностей общества в условиях ограниченности ресурсов.  Иначе говоря, она изучает производство, распределение и потребление различных товаров и услуг. Экономика — это совокупность конкретных (более узких и специализированных) экономических дисциплин: экономическая статистика, экономика труда и пр.</a:t>
            </a:r>
          </a:p>
        </p:txBody>
      </p:sp>
    </p:spTree>
    <p:extLst>
      <p:ext uri="{BB962C8B-B14F-4D97-AF65-F5344CB8AC3E}">
        <p14:creationId xmlns:p14="http://schemas.microsoft.com/office/powerpoint/2010/main" val="4231578349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002641-4E76-6995-39D5-7B33567547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04F1719-6CAF-C9B9-B48B-C0944538B4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Существует несколько значений понятия «экономика». Что иллюстрирует экономику как хозяйство?</a:t>
            </a:r>
          </a:p>
          <a:p>
            <a:pPr algn="just"/>
            <a:endParaRPr lang="ru-RU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открытие сети продовольственных гипермаркетов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объяснение причин роста инфляции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расчёт показателей государственного бюджета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прогнозирование спроса на товары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2229580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13DE7B-5049-392B-95A2-2A4815C278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D978272-227D-EBC0-2CCD-E3BF076EFD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Экономическая наука изучает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формы государственного правления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социальную стратификацию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типы семьи в современном обществе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способы хозяйствования людей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24480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F2A3A5D-8DE4-15DC-91F6-6F859C1CA0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B10D7B8-08AC-B02F-FAB8-FCD35297B4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Страна П. специализируется на производстве сельскохозяйственной продукции. Земля принадлежит отдельным семьям, члены которых совместно обрабатывают свои участки. Основная часть продукции потребляется самими производителями. К какому типу относится это общество?</a:t>
            </a:r>
          </a:p>
          <a:p>
            <a:pPr marL="0" indent="0" algn="just">
              <a:buNone/>
            </a:pPr>
            <a:endParaRPr lang="ru-RU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традиционному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индустриальному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информационному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постиндустриальному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44385973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DA8EF2-F905-BE59-C948-F8C50CDAE0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Экономика как хозяйство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D7D641AC-BE14-F196-AE8F-BAF1D47F3EC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6005" y="1586497"/>
            <a:ext cx="5703215" cy="4803511"/>
          </a:xfrm>
        </p:spPr>
      </p:pic>
    </p:spTree>
    <p:extLst>
      <p:ext uri="{BB962C8B-B14F-4D97-AF65-F5344CB8AC3E}">
        <p14:creationId xmlns:p14="http://schemas.microsoft.com/office/powerpoint/2010/main" val="1453649900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D254AF-FAB0-63F4-1BB8-D1AB2FB85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0D501C6-3961-2FEF-46C0-334B6A9E23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Иван приобрёл в книжном магазине необходимые учебники. Этот пример иллюстрирует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распределение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обмен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производство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потребление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0668531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1A20FB93-BADC-729B-034D-241BB320623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4517" y="321354"/>
            <a:ext cx="7794200" cy="5878399"/>
          </a:xfrm>
        </p:spPr>
      </p:pic>
    </p:spTree>
    <p:extLst>
      <p:ext uri="{BB962C8B-B14F-4D97-AF65-F5344CB8AC3E}">
        <p14:creationId xmlns:p14="http://schemas.microsoft.com/office/powerpoint/2010/main" val="842211212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4DBA8D-625D-0ADC-015F-3957511005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8B1FA42-13E7-5689-8F12-586FB41076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Что из приведённого ниже является примером товара?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массаж лица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крем для лица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стрижка волос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консультация стилиста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3106631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A60B0781-467F-7E5C-6F1B-791FE656733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589" y="522737"/>
            <a:ext cx="8577018" cy="5812525"/>
          </a:xfrm>
        </p:spPr>
      </p:pic>
    </p:spTree>
    <p:extLst>
      <p:ext uri="{BB962C8B-B14F-4D97-AF65-F5344CB8AC3E}">
        <p14:creationId xmlns:p14="http://schemas.microsoft.com/office/powerpoint/2010/main" val="1083231475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721501BB-0AEF-4836-257B-FD067E6C5B5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5408" y="128556"/>
            <a:ext cx="6498060" cy="6391097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D0D8E77-29D3-0ADD-A21C-BCC76D235F89}"/>
              </a:ext>
            </a:extLst>
          </p:cNvPr>
          <p:cNvSpPr txBox="1"/>
          <p:nvPr/>
        </p:nvSpPr>
        <p:spPr>
          <a:xfrm>
            <a:off x="2507529" y="6081469"/>
            <a:ext cx="1253765" cy="369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/>
              <a:t>РЕНТА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9836C14-323D-66D4-6D67-0176997BD57C}"/>
              </a:ext>
            </a:extLst>
          </p:cNvPr>
          <p:cNvSpPr txBox="1"/>
          <p:nvPr/>
        </p:nvSpPr>
        <p:spPr>
          <a:xfrm>
            <a:off x="4100658" y="6515958"/>
            <a:ext cx="1348033" cy="369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/>
              <a:t>ПРОЦЕНТЫ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8024890-97F2-82F5-8056-11B5D4BDF56E}"/>
              </a:ext>
            </a:extLst>
          </p:cNvPr>
          <p:cNvSpPr txBox="1"/>
          <p:nvPr/>
        </p:nvSpPr>
        <p:spPr>
          <a:xfrm>
            <a:off x="5973452" y="6081469"/>
            <a:ext cx="1178784" cy="369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dirty="0"/>
              <a:t>ЗАРПЛАТА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EA60D22-6F51-93DF-3641-0CF83AA71E07}"/>
              </a:ext>
            </a:extLst>
          </p:cNvPr>
          <p:cNvSpPr txBox="1"/>
          <p:nvPr/>
        </p:nvSpPr>
        <p:spPr>
          <a:xfrm>
            <a:off x="7645138" y="5964478"/>
            <a:ext cx="1159292" cy="369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dirty="0"/>
              <a:t>ПРИБЫЛЬ</a:t>
            </a:r>
          </a:p>
        </p:txBody>
      </p:sp>
    </p:spTree>
    <p:extLst>
      <p:ext uri="{BB962C8B-B14F-4D97-AF65-F5344CB8AC3E}">
        <p14:creationId xmlns:p14="http://schemas.microsoft.com/office/powerpoint/2010/main" val="423085644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926B05-70FA-39E7-FB23-A15A925F82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622027A-54F3-F14F-2BB0-45C46DCC37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Что из перечисленного относится к факторам (ресурсам) производства?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труд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товары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обмен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спрос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7056015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0271B4-5E64-C593-4B43-192AE37405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6A9E06D-971E-275C-A145-5C2FF44A33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К основным факторам (ресурсам) производства относится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капитал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торговля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цена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спрос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4866394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107310-35F8-6034-F185-A38E16D745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E5989CD-E9B5-40C7-F0FD-99294BD3C2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Что относится к основным факторам производства?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цена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спрос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предложение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земля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8800152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97E02A-452D-3E55-7169-99541C5ECB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4F59127-DE96-B9A7-A91F-0804BBFCD4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Все используемые в производственном процессе природные ресурсы называют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производственный капитал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труд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информация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земля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05021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27C80E-4523-1D3E-E5DE-DD3CDCB954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4DF8D48-5F1D-F69F-AC9A-CB645996DA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В стране В. активно развиваются наукоемкие производства, произошли революционные изменения в сфере массовых коммуникаций. На производстве и в быту применяются компьютеры, робототехника. Уровень образованности населения очень высок. К какому типу относится общество В.?</a:t>
            </a:r>
          </a:p>
          <a:p>
            <a:pPr marL="0" indent="0" algn="just">
              <a:buNone/>
            </a:pPr>
            <a:endParaRPr lang="ru-RU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традиционному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индустриальному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аграрному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информационному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8702234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5DD8AD-CB2E-91D7-72CF-2ADB55DC34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9C00CB4-759D-F41E-101D-E20DFA5DB0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0" dirty="0">
                <a:solidFill>
                  <a:srgbClr val="333333"/>
                </a:solidFill>
                <a:effectLst/>
                <a:latin typeface="Circe"/>
              </a:rPr>
              <a:t>Экономическая система </a:t>
            </a:r>
            <a:r>
              <a:rPr lang="ru-RU" b="0" i="0" dirty="0">
                <a:solidFill>
                  <a:srgbClr val="333333"/>
                </a:solidFill>
                <a:effectLst/>
                <a:latin typeface="Circe"/>
              </a:rPr>
              <a:t> — установленная и действующая совокупность принципов, правил, законов, определяющих форму и содержание основных экономических отношений, возникающих в процессе производства, распределения, обмена и потребления экономического продукта. 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0692241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034BF84F-97EF-5E28-6A42-D35A118F682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3928" y="411605"/>
            <a:ext cx="8205679" cy="6146246"/>
          </a:xfrm>
        </p:spPr>
      </p:pic>
    </p:spTree>
    <p:extLst>
      <p:ext uri="{BB962C8B-B14F-4D97-AF65-F5344CB8AC3E}">
        <p14:creationId xmlns:p14="http://schemas.microsoft.com/office/powerpoint/2010/main" val="1295777784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F468E5-6F0F-2F06-E674-727BD9F6DD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3239110-C69F-10B8-B04F-A4C2137862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Что из перечисленного характеризует командную (ЦЕНТРАЛИЗОВАННУЮ) экономику?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следование в процессе производства вековым традициям предков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частная собственность на средства производства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нерегулируемые цены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централизованное планирование производства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16089288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E37A88-64AE-0F7E-44D0-93DA338079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4AF3CD6-FF1B-9B15-D21D-8A9139F153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Какой признак отличает традиционную экономику?</a:t>
            </a:r>
          </a:p>
          <a:p>
            <a:pPr algn="just"/>
            <a:endParaRPr lang="ru-RU" b="0" i="0" dirty="0"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процветание фабричного производства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централизованное ценообразование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регулирование производства при помощи обычаев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преобладание частной собственности на средства производства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0233357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78ADE8-742D-D398-C73B-1452D1E583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5190274-50B1-EA46-AF89-0E11C18A17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В стране Z предприятия самостоятельно решают, что и сколько производить, ориентируясь на поведение и пристрастия потребителей. К какому типу хозяйственных систем можно отнести экономику страны Z?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командному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рыночному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плановому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традиционному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5863793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A5B1A9-8C93-E809-0EF2-6869267DC2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4CAD835-8430-276F-82D9-B9C3D2180A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В государстве Н. производственные ресурсы распределяются через плановые задания, установлен твердый валютный курс. Эти черты характерны для экономики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традиционной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рыночной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командной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смешанной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3268125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B6884F-23D9-17AD-CB82-FFC44D058E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FC4E05D-DC21-B779-1DE1-5A9ABDD3EF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В стране Б. ведущим типом хозяйственной деятельности является натуральное хозяйство, распределение ресурсов осуществляется в соответствии с обычаями. Какой тип экономической системы существует в стране Б.?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смешанная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рыночная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централизованная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традиционная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4739102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B4F676-7F1E-6F2C-787E-7E00003463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24A0FC2-463E-648B-7434-5F29BD299B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Рыночная экономика, в отличие от командной,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обеспечивает полную занятость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способствует формированию товарного дефицита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предполагает конкуренцию производителей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устанавливает планы производства, исходя из целей, сформулированных руководством страны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4796240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A800B1C9-0AD3-D7D3-5410-206F55B0F69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3037" y="635276"/>
            <a:ext cx="8805925" cy="5428896"/>
          </a:xfrm>
        </p:spPr>
      </p:pic>
    </p:spTree>
    <p:extLst>
      <p:ext uri="{BB962C8B-B14F-4D97-AF65-F5344CB8AC3E}">
        <p14:creationId xmlns:p14="http://schemas.microsoft.com/office/powerpoint/2010/main" val="3269802231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EC32743-BA1E-1289-F0B9-C60082930A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Права собственников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9401EC39-4AD2-3134-2558-50908DF4BED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3959" y="1645352"/>
            <a:ext cx="8889476" cy="4812244"/>
          </a:xfrm>
        </p:spPr>
      </p:pic>
    </p:spTree>
    <p:extLst>
      <p:ext uri="{BB962C8B-B14F-4D97-AF65-F5344CB8AC3E}">
        <p14:creationId xmlns:p14="http://schemas.microsoft.com/office/powerpoint/2010/main" val="20301758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EB4702-C0DB-6DA5-BC9F-81E27B8EA9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324" y="239401"/>
            <a:ext cx="4223994" cy="926348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3600" b="1" dirty="0"/>
              <a:t>Задание 1 +(11). Сферы общества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47805DB4-3084-0CFB-54E6-24B710444F2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5995" y="91093"/>
            <a:ext cx="7453778" cy="6527505"/>
          </a:xfrm>
        </p:spPr>
      </p:pic>
    </p:spTree>
    <p:extLst>
      <p:ext uri="{BB962C8B-B14F-4D97-AF65-F5344CB8AC3E}">
        <p14:creationId xmlns:p14="http://schemas.microsoft.com/office/powerpoint/2010/main" val="14632049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A138F707-800C-0AFD-BB06-B08E407D581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8260" y="1118661"/>
            <a:ext cx="8335479" cy="4620678"/>
          </a:xfrm>
        </p:spPr>
      </p:pic>
    </p:spTree>
    <p:extLst>
      <p:ext uri="{BB962C8B-B14F-4D97-AF65-F5344CB8AC3E}">
        <p14:creationId xmlns:p14="http://schemas.microsoft.com/office/powerpoint/2010/main" val="487998439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AEC831-FB34-3733-8F96-5580AFBF47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9D35277-A12E-AB78-9872-687BFAD38B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Верны ли следующие суждения о частной собственности?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А. Передача государственной собственности в частные руки называется национализацией.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Б. Частная собственность является основой командной экономики.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верно только А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верно только Б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верны оба суждения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оба суждения неверны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2754000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A075BA-D4B4-D25D-FADC-CCC6CDE75F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A494151-27BC-703B-9D45-4CEF03FE9F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Верны ли следующие суждения о формах собственности?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А. Одним из путей увеличения доли государственной собственности является национализация.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Б. Конкурентная борьба производителей возможна лишь в условиях частной собственности.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верно только А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верно только Б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верны оба суждения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оба суждения неверны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6430437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DCA723-3DA4-4AA4-5F05-C2BAB62411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0" i="0" dirty="0" err="1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Ры́нок</a:t>
            </a:r>
            <a:r>
              <a:rPr lang="ru-RU" sz="3600" b="0" i="0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 — совокупность процессов и процедур, обеспечивающих обмен между покупателями и продавцами отдельными товарами и услугами.</a:t>
            </a:r>
            <a:endParaRPr lang="ru-RU" sz="36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895FE25-8E99-0723-8702-E49B0120E0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l"/>
            <a:r>
              <a:rPr lang="ru-RU" b="1" i="0" dirty="0">
                <a:solidFill>
                  <a:srgbClr val="800080"/>
                </a:solidFill>
                <a:effectLst/>
                <a:latin typeface="Open Sans" panose="020B0606030504020204" pitchFamily="34" charset="0"/>
              </a:rPr>
              <a:t>Функции рынка.</a:t>
            </a:r>
            <a:endParaRPr lang="ru-RU" b="1" i="0" dirty="0">
              <a:solidFill>
                <a:srgbClr val="555555"/>
              </a:solidFill>
              <a:effectLst/>
              <a:latin typeface="Open Sans" panose="020B060603050402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1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Посредническая </a:t>
            </a: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– связывает продавцов и покупателей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1" i="0" dirty="0" err="1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Ценообразовательная</a:t>
            </a:r>
            <a:r>
              <a:rPr lang="ru-RU" b="1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 </a:t>
            </a: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– цена формируется в соответствии с законами рынка, то есть спроса и предложения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1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Информационная</a:t>
            </a: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 – на рынке можно получить полную информацию о производителе, товаре, продавце.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1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Регулирующая </a:t>
            </a: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– благодаря спросу и предложению устанавливается равновесие товаров и услуг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1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Санирующая </a:t>
            </a: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– рынок освобождается от неэффективных производителей и продавцов.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1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Стимулирующая </a:t>
            </a:r>
            <a:r>
              <a:rPr lang="ru-RU" b="0" i="0" dirty="0">
                <a:solidFill>
                  <a:srgbClr val="555555"/>
                </a:solidFill>
                <a:effectLst/>
                <a:latin typeface="Source Sans Pro" panose="020B0503030403020204" pitchFamily="34" charset="0"/>
              </a:rPr>
              <a:t>– внедрение новых технологий улучшение качества продукции и услуг, иначе можно оказаться неконкурентоспособным на рынке.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7953746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015A51-CC2B-C0E6-E094-F51107AEAB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Проверим домашнее задание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D03592B-0209-7445-785B-CDB06CCB9F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8622652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D7A07C-2054-300C-EAA3-0FB86603DE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9335E1F-4CF2-D31F-5115-4093EEBB3D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Фирма оказывает услуги по доставке букетов. Что из перечисленного ниже относится к капиталу, принадлежащему фирме?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квалификация бухгалтера и менеджеров по доставке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инструмент для нарезки цветов, ленты для украшения, корзины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реклама в социальных сетях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услуги курьеров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4858087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02E846-5429-0747-6A17-1BC46BC4BD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3CFF1CD-4C85-2B0C-2403-AD01BCF1B7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В стране М. все стиральные порошки производятся на трех пред-приятиях-гигантах. Крупные предприятия поглощают мелкие и в других сферах производства. В этом проявляется процесс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приватизации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национализации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монополизации</a:t>
            </a:r>
          </a:p>
          <a:p>
            <a:pPr algn="just"/>
            <a:r>
              <a:rPr lang="ru-RU" b="0" i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стандартизации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7997585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6152B3-B9DA-6A4E-2775-C63F541065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DD450FC-1F97-6326-7862-734B717C86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Самостоятельная, осуществляемая на свой страх и риск деятельность граждан, направленная на получение прибыли, — это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конкуренция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предпринимательство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посредничество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производство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675757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D0F8DD-85CE-BC02-E3DD-B8F19FF266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CC97949-CE75-DC29-6357-91067CF613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Процесс перехода государственных предприятий в частные руки называется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приватизацией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национализацией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модернизацией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социализацией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3464865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BA2D8B-9061-31D4-3FFA-157B8DD998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C56992A-BA2F-0358-ADD9-4EDFE5A56A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Переполнение сферы обращения бумажными деньгами из-за их чрезмерного выпуска по сравнению с потребностями, выраженными в действительных деньгах — золоте, называется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дефицитом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инфляцией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девальвацией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конкуренцией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7341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DA6AB92-5C73-CAEF-21BF-7B8E2ED5A1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C2C1F5F-682C-520B-C865-2B54E820AD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Какие два из перечисленных понятий используются в первую очередь при описании </a:t>
            </a:r>
            <a:r>
              <a:rPr lang="ru-RU" u="sng" dirty="0"/>
              <a:t>политической сферы </a:t>
            </a:r>
            <a:r>
              <a:rPr lang="ru-RU" dirty="0"/>
              <a:t>общества?</a:t>
            </a:r>
          </a:p>
          <a:p>
            <a:endParaRPr lang="ru-RU" dirty="0"/>
          </a:p>
          <a:p>
            <a:endParaRPr lang="ru-RU" dirty="0"/>
          </a:p>
          <a:p>
            <a:pPr marL="0" indent="0" algn="ctr">
              <a:buNone/>
            </a:pPr>
            <a:r>
              <a:rPr lang="ru-RU" i="1" dirty="0"/>
              <a:t>Страта; доход; власть; демократия; собственность.</a:t>
            </a:r>
          </a:p>
        </p:txBody>
      </p:sp>
    </p:spTree>
    <p:extLst>
      <p:ext uri="{BB962C8B-B14F-4D97-AF65-F5344CB8AC3E}">
        <p14:creationId xmlns:p14="http://schemas.microsoft.com/office/powerpoint/2010/main" val="726057718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C5C009-5AB4-36D1-4760-19321A9534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E53DE78-5A02-22D7-5492-ECEC6710BC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Фактическое обладание вещью, признание права человека на эту вещь называют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распоряжением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наследованием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пользованием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владением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6063885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281FAF-F8ED-E0BF-26A9-037596AFEB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BDAD5D4-467C-6EBE-5DB6-B83344C6B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Одно предприятие изготавливает двигатели для автомобилей, другое — выпускает покрышки, третье — оборудование для салона. Какое экономическое явление отразилось в данном факте?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спрос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конкуренция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инфляция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специализация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5722434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29448D-781D-312B-4E6C-5D10F3EC53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6623C4B-3600-7427-E792-F793858BF4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Новогодние праздники многие граждане стремятся встретить за городом, в домах отдыха, пансионатах. Ещё осенью многие из них заказывают путёвки. Какое экономическое явление проявляется в данном факте?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спрос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инфляция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прибыль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предложение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0446588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7A406B1-8FEB-8532-798A-542046662F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F1248EE-0D47-0075-73FB-93573F7A51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Принадлежащие разным владельцам спортивные клубы города объявили о предпраздничном снижении цен на абонементы и различных подарочных акциях. Какое экономическое явление отразилось в данном факте?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рыночное равновесие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специализация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спрос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конкуренция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8039928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BD0D6F-E3A9-150F-8C47-C96E423886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6044B9C-0FE3-DE11-502E-8B01DEAB44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Какое экономическое явление отражается в следующем описании А. Смита: «Портной не шьёт себе сапоги, а покупает их у сапожника. Сапожник не шьёт для себя одежду, а покупает у портного»?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специализация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инфляция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социализация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безработица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7134864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AB29B4-7099-58C4-97C7-9130641114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5C44766-F92A-50EF-8500-7C87232010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В стране Z за последний год цены выросли на 20%, а качество товаров и услуг осталось неизменным. Как называется данное экономическое явление?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экономический рост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безработица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деноминация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инфляция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9412971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F5ACE3-DFE7-F988-27AD-0024400E0C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0472BAC-CCDB-A4A0-8B25-713756C97B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Гражданин В. получил в банке кредит, на который открыл салон красоты. Он вложил собственные сбережения в рекламную компанию салона. В первые годы салон не приносил прибыли, но затем стал весьма доходным. Какое экономическое явление отразилось в данном факте?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предпринимательство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торговля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инфляция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конкуренция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1101263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6304340-96AA-B0AB-09D0-3039182ED8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4D3F86E-3FDB-EE47-FFE3-A809EEDF47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В условиях рынка цены на товары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определяются спросом и предложением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устанавливаются государством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определяются центральным банком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устанавливаются крупными производителями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8442277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7B6BB6-A702-126C-7F24-4DF1658AC7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20319CD-4B81-2043-9A74-1C12DF77E9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В условиях рынка цены на товары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полностью контролируются производителями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предписываются производителям государством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зависят от потребительского спроса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выступают в качестве ориентира для производителя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7008056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DA557A-C09C-8F0C-2A82-6EFB18ACBB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EA9D750-BE95-F12F-A7F4-2246C1D1E1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Что произойдет с ценами на товары, если предложение их при прочих равных условиях возрастет?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1) цены снизятся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2) цены останутся неизменными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3) цены возрастут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4) произойдет инфляционный скачок цен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646763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680</TotalTime>
  <Words>10242</Words>
  <Application>Microsoft Office PowerPoint</Application>
  <PresentationFormat>Широкоэкранный</PresentationFormat>
  <Paragraphs>1438</Paragraphs>
  <Slides>263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263</vt:i4>
      </vt:variant>
    </vt:vector>
  </HeadingPairs>
  <TitlesOfParts>
    <vt:vector size="274" baseType="lpstr">
      <vt:lpstr>arial</vt:lpstr>
      <vt:lpstr>arial</vt:lpstr>
      <vt:lpstr>Calibri</vt:lpstr>
      <vt:lpstr>Calibri Light</vt:lpstr>
      <vt:lpstr>Circe</vt:lpstr>
      <vt:lpstr>Open Sans</vt:lpstr>
      <vt:lpstr>PT Sans</vt:lpstr>
      <vt:lpstr>Source Sans Pro</vt:lpstr>
      <vt:lpstr>Times New Roman</vt:lpstr>
      <vt:lpstr>Verdana</vt:lpstr>
      <vt:lpstr>Тема Office</vt:lpstr>
      <vt:lpstr>ОБЩЕСТВО</vt:lpstr>
      <vt:lpstr>Презентация PowerPoint</vt:lpstr>
      <vt:lpstr>Презентация PowerPoint</vt:lpstr>
      <vt:lpstr>Презентация PowerPoint</vt:lpstr>
      <vt:lpstr>Типы обществ</vt:lpstr>
      <vt:lpstr>Презентация PowerPoint</vt:lpstr>
      <vt:lpstr>Презентация PowerPoint</vt:lpstr>
      <vt:lpstr>Задание 1 +(11). Сферы общества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Человек и общество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 чем различия?</vt:lpstr>
      <vt:lpstr>Презентация PowerPoint</vt:lpstr>
      <vt:lpstr>Презентация PowerPoint</vt:lpstr>
      <vt:lpstr>Презентация PowerPoint</vt:lpstr>
      <vt:lpstr>Духовная культура, наука в современном обществе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Образование — целенаправленная познавательная деятельность по получению знаний, умений и навыков, их совершенствованию.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Духовная культура  – это совокупность духовных ценностей и творческой деятельности по их производству , освоению и применению.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Задания 7-9. Экономика. Экономическая сфера</vt:lpstr>
      <vt:lpstr>Презентация PowerPoint</vt:lpstr>
      <vt:lpstr>Презентация PowerPoint</vt:lpstr>
      <vt:lpstr>Экономика как хозяйство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Права собственников</vt:lpstr>
      <vt:lpstr>Презентация PowerPoint</vt:lpstr>
      <vt:lpstr>Презентация PowerPoint</vt:lpstr>
      <vt:lpstr>Презентация PowerPoint</vt:lpstr>
      <vt:lpstr>Ры́нок — совокупность процессов и процедур, обеспечивающих обмен между покупателями и продавцами отдельными товарами и услугами.</vt:lpstr>
      <vt:lpstr>Проверим домашнее задание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Деньги – это товар, который использует как мерило стоимости других товаров.</vt:lpstr>
      <vt:lpstr>Презентация PowerPoint</vt:lpstr>
      <vt:lpstr>Презентация PowerPoint</vt:lpstr>
      <vt:lpstr>Презентация PowerPoint</vt:lpstr>
      <vt:lpstr>Презентация PowerPoint</vt:lpstr>
      <vt:lpstr>Эмиссия денег — выпуск в обращение наличных или безналичных денег.</vt:lpstr>
      <vt:lpstr>Банк — это финансовое учреждение предоставляет следующие услуги гражданам:</vt:lpstr>
      <vt:lpstr>Сбережения – это деньги, отложенные  для будущих потребностей.</vt:lpstr>
      <vt:lpstr>Заработная плата – это:</vt:lpstr>
      <vt:lpstr>Презентация PowerPoint</vt:lpstr>
      <vt:lpstr>Факторы, определяющие величину заработной платы. </vt:lpstr>
      <vt:lpstr>Презентация PowerPoint</vt:lpstr>
      <vt:lpstr>Формы заработной платы. </vt:lpstr>
      <vt:lpstr>Презентация PowerPoint</vt:lpstr>
      <vt:lpstr>Безработица — это социально-экономическое явление, при котором часть экономически активного трудоспособного населения временно не занято в хозяйственной деятельности.</vt:lpstr>
      <vt:lpstr>Презентация PowerPoint</vt:lpstr>
      <vt:lpstr>Презентация PowerPoint</vt:lpstr>
      <vt:lpstr>Презентация PowerPoint</vt:lpstr>
      <vt:lpstr>Налоги – это обязательные платежи, взимаемые центральными и местными органами власти с доходов и имущества физических и юридических лиц Налоги являются основным источником государственного бюджета.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Социальная структура  – это строение общества в целом, совокупность взаимосвязанных и взаимодействующих социальных групп, а также отношений меду ними.</vt:lpstr>
      <vt:lpstr>Презентация PowerPoint</vt:lpstr>
      <vt:lpstr> Социальные отношения – определённые устойчивые связи между людьми как представителями определённых социальных групп.</vt:lpstr>
      <vt:lpstr>Социальный статус — это положение человека в обществе или отдельной подсистеме общества.</vt:lpstr>
      <vt:lpstr>Презентация PowerPoint</vt:lpstr>
      <vt:lpstr>Презентация PowerPoint</vt:lpstr>
      <vt:lpstr>Презентация PowerPoint</vt:lpstr>
      <vt:lpstr>Виды социального статуса</vt:lpstr>
      <vt:lpstr>Презентация PowerPoint</vt:lpstr>
      <vt:lpstr>Презентация PowerPoint</vt:lpstr>
      <vt:lpstr>Социальные группы – любые совокупности людей, имеющие какой-либо общий социально-значимый признак (пол, возраст, национальность, профессия, доход, образование, власть и др.)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Социальная роль – это ожидаемая в данном обществе модель поведения человека, занимающего определённое место в социальной системе.</vt:lpstr>
      <vt:lpstr>Презентация PowerPoint</vt:lpstr>
      <vt:lpstr>Презентация PowerPoint</vt:lpstr>
      <vt:lpstr>Презентация PowerPoint</vt:lpstr>
      <vt:lpstr>Презентация PowerPoint</vt:lpstr>
      <vt:lpstr>Социальная стратификация — система социального неравенства, состоящая из иерархически расположенных социальных слоев (страт).</vt:lpstr>
      <vt:lpstr>Презентация PowerPoint</vt:lpstr>
      <vt:lpstr>Презентация PowerPoint</vt:lpstr>
      <vt:lpstr>Социальная мобильность — перемещение групп или индивидов в социальной структуре общества, изменение их статуса.</vt:lpstr>
      <vt:lpstr>Презентация PowerPoint</vt:lpstr>
      <vt:lpstr>Презентация PowerPoint</vt:lpstr>
      <vt:lpstr>Семья — это малая социальная группа, члены которой связаны брачными или родственными отношениями, общностью быта и взаимной моральной ответственностью.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Типы семей по количеству членов: </vt:lpstr>
      <vt:lpstr>Презентация PowerPoint</vt:lpstr>
      <vt:lpstr>Презентация PowerPoint</vt:lpstr>
      <vt:lpstr>Типы семей по семейным обязанностям и лидерству. </vt:lpstr>
      <vt:lpstr>Презентация PowerPoint</vt:lpstr>
      <vt:lpstr>Отклоняющееся поведение (или девиантное) – это социальное поведение, не соответствующее имеющейся норме или набору норм, принятых значительной частью людей в группе или сообществе.</vt:lpstr>
      <vt:lpstr>Типы отклоняющегося поведения. </vt:lpstr>
      <vt:lpstr>Социальный конфликт – это столкновение противоположных общественных интересов, взглядов, стремлений, направлений общественного развития.</vt:lpstr>
      <vt:lpstr>Презентация PowerPoint</vt:lpstr>
      <vt:lpstr>Стадии конфликта</vt:lpstr>
      <vt:lpstr>Причины социальных конфликтов. </vt:lpstr>
      <vt:lpstr>Виды социальных конфликтов.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Способы разрешения социальных конфликтов. </vt:lpstr>
      <vt:lpstr>Презентация PowerPoint</vt:lpstr>
      <vt:lpstr>Власть – это потребность, право и возможность распоряжаться чем-либо или кем-либо, оказывать решающе воздействие на поведение и действия людей.</vt:lpstr>
      <vt:lpstr>Презентация PowerPoint</vt:lpstr>
      <vt:lpstr>Презентация PowerPoint</vt:lpstr>
      <vt:lpstr>Элементы власти: </vt:lpstr>
      <vt:lpstr>Политическая власть — способность, право и возможность  определённой социальной группы или класса осуществлять свою волю, оказывать воздействие на деятельность других социальных групп или классов, отстаивать и претворять в жизнь определённую политику, используя политические партии, организации и государство.</vt:lpstr>
      <vt:lpstr>Государство: это организация политической власти, осуществляющая управление обществом, охрану его экономической и социальной структуры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Монархия – это форма правления, при которой верховная государственная власть полностью или частично сосредоточена в руках единоличного главы государства — монарха (короля, царя, шаха, императора) и передаётся по наследству. </vt:lpstr>
      <vt:lpstr>Презентация PowerPoint</vt:lpstr>
      <vt:lpstr>Виды монархии. </vt:lpstr>
      <vt:lpstr>Презентация PowerPoint</vt:lpstr>
      <vt:lpstr>Презентация PowerPoint</vt:lpstr>
      <vt:lpstr>Республика (от лат. res-publica — общественное дело, государство) – это форма правления, при которой высшая государственная власть принадлежит выбранным на определённый  срок органам власти. </vt:lpstr>
      <vt:lpstr>Виды республик.</vt:lpstr>
      <vt:lpstr>Презентация PowerPoint</vt:lpstr>
      <vt:lpstr>Презентация PowerPoint</vt:lpstr>
      <vt:lpstr>Презентация PowerPoint</vt:lpstr>
      <vt:lpstr>Презентация PowerPoint</vt:lpstr>
      <vt:lpstr>Форма государственно-территориального (государственного) устройства – это отношения между центральными и местными органами власти, распределение власти по всей территории страны.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Политический режим (от лат. управление) – совокупность методов, средств и приёмов осуществления политической власти, отражающая уровень политической свободы.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Выборы – процесс избрания путём голосования депутатов, должностных лиц, членов организаций.</vt:lpstr>
      <vt:lpstr>Презентация PowerPoint</vt:lpstr>
      <vt:lpstr>Презентация PowerPoint</vt:lpstr>
      <vt:lpstr>Презентация PowerPoint</vt:lpstr>
      <vt:lpstr> Политическая партия – организованная группа единомышленников, выражающая интересы определённых социальных слоёв и стремящаяся к завоеванию государственной власти или участию в её осуществлении.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Гражданское общество – это такое общество, для которого свойственно наличие негосударственных общественных отношений и организаций, объединений, ассоциаций, выражающих разнообразные интересы и потребности членов общества.</vt:lpstr>
      <vt:lpstr>Презентация PowerPoint</vt:lpstr>
      <vt:lpstr>Презентация PowerPoint</vt:lpstr>
      <vt:lpstr>Презентация PowerPoint</vt:lpstr>
      <vt:lpstr>Правовое государство – это демократическое государство, организация и деятельность которого основаны на праве и связаны с правом, где созданы условия для наиболее полного обеспечения естественных и неотчуждаемых прав человека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Право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Ссылки для подготовки: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ОБЩЕСТВО</dc:title>
  <dc:creator>Наталья Валишева</dc:creator>
  <cp:lastModifiedBy>Наталья Валишева</cp:lastModifiedBy>
  <cp:revision>10</cp:revision>
  <dcterms:created xsi:type="dcterms:W3CDTF">2022-07-28T09:25:24Z</dcterms:created>
  <dcterms:modified xsi:type="dcterms:W3CDTF">2022-08-24T12:39:05Z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2410525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