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70" r:id="rId3"/>
    <p:sldId id="271" r:id="rId4"/>
    <p:sldId id="272" r:id="rId5"/>
    <p:sldId id="273" r:id="rId6"/>
    <p:sldId id="274" r:id="rId7"/>
    <p:sldId id="259" r:id="rId8"/>
    <p:sldId id="275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72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20F461-8739-4F9A-8FB1-1040ED68AC2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244FA1-2473-400C-87E0-FF43A7378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350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44FA1-2473-400C-87E0-FF43A737843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094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44FA1-2473-400C-87E0-FF43A737843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0942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44FA1-2473-400C-87E0-FF43A737843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0942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44FA1-2473-400C-87E0-FF43A737843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0942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44FA1-2473-400C-87E0-FF43A737843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094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023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504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459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717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498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186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392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037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050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345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690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41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6.xml" Type="http://schemas.openxmlformats.org/officeDocument/2006/relationships/slideLayout"/><Relationship Id="rId5" Target="../media/image6.jpeg" Type="http://schemas.openxmlformats.org/officeDocument/2006/relationships/image"/><Relationship Id="rId4" Target="../media/image5.jpeg" Type="http://schemas.openxmlformats.org/officeDocument/2006/relationships/image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notesSlides/notesSlide3.xml" Type="http://schemas.openxmlformats.org/officeDocument/2006/relationships/notesSlide"/><Relationship Id="rId1" Target="../slideLayouts/slideLayout6.xml" Type="http://schemas.openxmlformats.org/officeDocument/2006/relationships/slideLayout"/><Relationship Id="rId5" Target="../media/image9.jpeg" Type="http://schemas.openxmlformats.org/officeDocument/2006/relationships/image"/><Relationship Id="rId4" Target="../media/image8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notesSlides/notesSlide4.xml" Type="http://schemas.openxmlformats.org/officeDocument/2006/relationships/notesSlide"/><Relationship Id="rId1" Target="../slideLayouts/slideLayout6.xml" Type="http://schemas.openxmlformats.org/officeDocument/2006/relationships/slideLayout"/><Relationship Id="rId6" Target="../media/image13.jpeg" Type="http://schemas.openxmlformats.org/officeDocument/2006/relationships/image"/><Relationship Id="rId5" Target="../media/image12.jpeg" Type="http://schemas.openxmlformats.org/officeDocument/2006/relationships/image"/><Relationship Id="rId4" Target="../media/image11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6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8" Target="../media/image22.jpeg" Type="http://schemas.openxmlformats.org/officeDocument/2006/relationships/image"/><Relationship Id="rId3" Target="../media/image17.png" Type="http://schemas.openxmlformats.org/officeDocument/2006/relationships/image"/><Relationship Id="rId7" Target="../media/image21.jpeg" Type="http://schemas.openxmlformats.org/officeDocument/2006/relationships/image"/><Relationship Id="rId2" Target="../notesSlides/notesSlide5.xml" Type="http://schemas.openxmlformats.org/officeDocument/2006/relationships/notesSlide"/><Relationship Id="rId1" Target="../slideLayouts/slideLayout6.xml" Type="http://schemas.openxmlformats.org/officeDocument/2006/relationships/slideLayout"/><Relationship Id="rId6" Target="../media/image20.jpeg" Type="http://schemas.openxmlformats.org/officeDocument/2006/relationships/image"/><Relationship Id="rId5" Target="../media/image19.jpeg" Type="http://schemas.openxmlformats.org/officeDocument/2006/relationships/image"/><Relationship Id="rId4" Target="../media/image18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2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5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08912" cy="1584176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МБДОУ «Детский сад общеразвивающего вида № 115», Советский район</a:t>
            </a:r>
            <a:b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53195" y="2348880"/>
            <a:ext cx="747223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5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Сообщение: </a:t>
            </a:r>
            <a:r>
              <a:rPr lang="ru-RU" sz="2800" b="1" dirty="0">
                <a:solidFill>
                  <a:srgbClr val="C05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«Экспрессивный этюд как метод </a:t>
            </a:r>
            <a:endParaRPr lang="ru-RU" sz="2800" b="1" dirty="0" smtClean="0">
              <a:solidFill>
                <a:srgbClr val="C0504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C05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</a:t>
            </a:r>
            <a:r>
              <a:rPr lang="ru-RU" sz="2800" b="1" dirty="0">
                <a:solidFill>
                  <a:srgbClr val="C05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эмоционального интеллекта детей </a:t>
            </a:r>
          </a:p>
          <a:p>
            <a:pPr algn="ctr"/>
            <a:r>
              <a:rPr lang="ru-RU" sz="2800" b="1" dirty="0">
                <a:solidFill>
                  <a:srgbClr val="C05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контексте ФГОС ДО»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74576" y="3761641"/>
            <a:ext cx="33501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воспитатель</a:t>
            </a:r>
          </a:p>
          <a:p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Бирюкова Наталья Сергеевна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1920" y="6224826"/>
            <a:ext cx="1850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5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Воронеж – 2018 </a:t>
            </a:r>
            <a:endParaRPr lang="ru-RU" b="1" dirty="0">
              <a:solidFill>
                <a:srgbClr val="C0504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791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504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Что такое экспрессивный этюд?</a:t>
            </a:r>
            <a:endParaRPr lang="ru-RU" sz="2800" b="1" dirty="0">
              <a:solidFill>
                <a:srgbClr val="C0504D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www.1514.ru/ex-stud/1967-7/chistiako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2209800" cy="29718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ozon-st.cdn.ngenix.net/multimedia/101167409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027062"/>
            <a:ext cx="1731445" cy="26873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19872" y="1772816"/>
            <a:ext cx="54006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Times New Roman"/>
                <a:ea typeface="Times New Roman"/>
              </a:rPr>
              <a:t>     Термин </a:t>
            </a:r>
            <a:r>
              <a:rPr lang="ru-RU" sz="1400" dirty="0">
                <a:latin typeface="Times New Roman"/>
                <a:ea typeface="Times New Roman"/>
              </a:rPr>
              <a:t>«</a:t>
            </a:r>
            <a:r>
              <a:rPr lang="ru-RU" sz="1400" dirty="0" err="1">
                <a:latin typeface="Times New Roman"/>
                <a:ea typeface="Times New Roman"/>
              </a:rPr>
              <a:t>психогимнастика</a:t>
            </a:r>
            <a:r>
              <a:rPr lang="ru-RU" sz="1400" dirty="0">
                <a:latin typeface="Times New Roman"/>
                <a:ea typeface="Times New Roman"/>
              </a:rPr>
              <a:t>» в практику педагогов и психологов дошкольных образовательных организаций России ввела М.И. Чистякова. В книге «</a:t>
            </a:r>
            <a:r>
              <a:rPr lang="ru-RU" sz="1400" dirty="0" err="1">
                <a:latin typeface="Times New Roman"/>
                <a:ea typeface="Times New Roman"/>
              </a:rPr>
              <a:t>Психогимнастика</a:t>
            </a:r>
            <a:r>
              <a:rPr lang="ru-RU" sz="1400" dirty="0">
                <a:latin typeface="Times New Roman"/>
                <a:ea typeface="Times New Roman"/>
              </a:rPr>
              <a:t>» автор определяет это понятие как «курс специальных занятий (этюдов, упражнений и игр), направленных на развитие и коррекцию различных сторон психики ребенка (как ее познавательной, так и эмоционально-личностной сферы)»</a:t>
            </a:r>
            <a:endParaRPr lang="ru-RU" sz="1400" dirty="0"/>
          </a:p>
        </p:txBody>
      </p:sp>
      <p:sp>
        <p:nvSpPr>
          <p:cNvPr id="43" name="TextBox 42"/>
          <p:cNvSpPr txBox="1"/>
          <p:nvPr/>
        </p:nvSpPr>
        <p:spPr>
          <a:xfrm>
            <a:off x="2915816" y="1196752"/>
            <a:ext cx="61926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</a:rPr>
              <a:t>Экспрессивные этюды — вид </a:t>
            </a:r>
            <a:r>
              <a:rPr lang="ru-RU" sz="1600" b="1" dirty="0" err="1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</a:rPr>
              <a:t>психогимнастических</a:t>
            </a: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</a:rPr>
              <a:t>упражнений</a:t>
            </a:r>
            <a:endParaRPr lang="ru-RU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35" name="TextBox 1034"/>
          <p:cNvSpPr txBox="1"/>
          <p:nvPr/>
        </p:nvSpPr>
        <p:spPr>
          <a:xfrm>
            <a:off x="443392" y="4414162"/>
            <a:ext cx="1392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М.И. Чистякова</a:t>
            </a:r>
            <a:endParaRPr lang="ru-RU" dirty="0"/>
          </a:p>
        </p:txBody>
      </p:sp>
      <p:sp>
        <p:nvSpPr>
          <p:cNvPr id="45" name="TextBox 44"/>
          <p:cNvSpPr txBox="1"/>
          <p:nvPr/>
        </p:nvSpPr>
        <p:spPr>
          <a:xfrm>
            <a:off x="3691720" y="3613943"/>
            <a:ext cx="47687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>
                <a:latin typeface="Times New Roman"/>
                <a:ea typeface="Times New Roman"/>
              </a:rPr>
              <a:t>     </a:t>
            </a: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Экспрессивный этюд</a:t>
            </a:r>
            <a:r>
              <a:rPr lang="ru-RU" sz="1400" dirty="0">
                <a:latin typeface="Times New Roman"/>
                <a:ea typeface="Times New Roman"/>
              </a:rPr>
              <a:t>— вид </a:t>
            </a:r>
            <a:r>
              <a:rPr lang="ru-RU" sz="1400" dirty="0" err="1">
                <a:latin typeface="Times New Roman"/>
                <a:ea typeface="Times New Roman"/>
              </a:rPr>
              <a:t>психогимнастики</a:t>
            </a:r>
            <a:r>
              <a:rPr lang="ru-RU" sz="1400" dirty="0">
                <a:latin typeface="Times New Roman"/>
                <a:ea typeface="Times New Roman"/>
              </a:rPr>
              <a:t>, направленный на развитие экспрессивной грамотности ребенка – понимание собственных эмоций и эмоций других людей. Другой компонент – управление эмоциями. Управлять эмоциями человек не может без определенной степени </a:t>
            </a:r>
            <a:r>
              <a:rPr lang="ru-RU" sz="1400" dirty="0" err="1">
                <a:latin typeface="Times New Roman"/>
                <a:ea typeface="Times New Roman"/>
              </a:rPr>
              <a:t>сформированности</a:t>
            </a:r>
            <a:r>
              <a:rPr lang="ru-RU" sz="1400" dirty="0">
                <a:latin typeface="Times New Roman"/>
                <a:ea typeface="Times New Roman"/>
              </a:rPr>
              <a:t> первого компонента.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964493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504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Как действует экспрессивный этюд на развитие детей?</a:t>
            </a:r>
            <a:endParaRPr lang="ru-RU" sz="2400" b="1" dirty="0">
              <a:solidFill>
                <a:srgbClr val="C0504D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166014"/>
            <a:ext cx="813690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400" dirty="0" smtClean="0">
                <a:latin typeface="Times New Roman"/>
                <a:ea typeface="Times New Roman"/>
              </a:rPr>
              <a:t> </a:t>
            </a:r>
            <a:r>
              <a:rPr lang="ru-RU" sz="1600" b="1" dirty="0">
                <a:solidFill>
                  <a:srgbClr val="F79646">
                    <a:lumMod val="75000"/>
                  </a:srgbClr>
                </a:solidFill>
                <a:latin typeface="Times New Roman"/>
                <a:ea typeface="Times New Roman"/>
              </a:rPr>
              <a:t>Принципы развития </a:t>
            </a:r>
            <a:r>
              <a:rPr lang="ru-RU" sz="1600" b="1" dirty="0" smtClean="0">
                <a:solidFill>
                  <a:srgbClr val="F79646">
                    <a:lumMod val="75000"/>
                  </a:srgbClr>
                </a:solidFill>
                <a:latin typeface="Times New Roman"/>
                <a:ea typeface="Times New Roman"/>
              </a:rPr>
              <a:t>понимания </a:t>
            </a:r>
            <a:r>
              <a:rPr lang="ru-RU" sz="1600" b="1" dirty="0">
                <a:solidFill>
                  <a:srgbClr val="F79646">
                    <a:lumMod val="75000"/>
                  </a:srgbClr>
                </a:solidFill>
                <a:latin typeface="Times New Roman"/>
                <a:ea typeface="Times New Roman"/>
              </a:rPr>
              <a:t>эмоций у дошкольников</a:t>
            </a:r>
            <a:endParaRPr lang="ru-RU" sz="1600" b="1" dirty="0">
              <a:solidFill>
                <a:srgbClr val="F79646">
                  <a:lumMod val="75000"/>
                </a:srgb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imes New Roman"/>
                <a:ea typeface="Times New Roman"/>
              </a:rPr>
              <a:t>эмоции </a:t>
            </a:r>
            <a:r>
              <a:rPr lang="ru-RU" sz="1400" dirty="0">
                <a:latin typeface="Times New Roman"/>
                <a:ea typeface="Times New Roman"/>
              </a:rPr>
              <a:t>обозначаются </a:t>
            </a:r>
            <a:r>
              <a:rPr lang="ru-RU" sz="1400" dirty="0" smtClean="0">
                <a:latin typeface="Times New Roman"/>
                <a:ea typeface="Times New Roman"/>
              </a:rPr>
              <a:t>словами,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imes New Roman"/>
                <a:ea typeface="Times New Roman"/>
              </a:rPr>
              <a:t>её </a:t>
            </a:r>
            <a:r>
              <a:rPr lang="ru-RU" sz="1400" dirty="0">
                <a:latin typeface="Times New Roman"/>
                <a:ea typeface="Times New Roman"/>
              </a:rPr>
              <a:t>можно выразить мимикой и жестами, </a:t>
            </a:r>
            <a:endParaRPr lang="ru-RU" sz="1400" dirty="0" smtClean="0">
              <a:latin typeface="Times New Roman"/>
              <a:ea typeface="Times New Roman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её можно выразить </a:t>
            </a:r>
            <a:r>
              <a:rPr lang="ru-RU" sz="1400" dirty="0" smtClean="0">
                <a:latin typeface="Times New Roman"/>
                <a:ea typeface="Times New Roman"/>
              </a:rPr>
              <a:t>интонацией</a:t>
            </a:r>
            <a:r>
              <a:rPr lang="ru-RU" sz="1400" dirty="0">
                <a:latin typeface="Times New Roman"/>
                <a:ea typeface="Times New Roman"/>
              </a:rPr>
              <a:t>. </a:t>
            </a:r>
            <a:endParaRPr lang="ru-RU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179512" y="2543418"/>
            <a:ext cx="439248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imes New Roman"/>
                <a:ea typeface="Times New Roman"/>
              </a:rPr>
              <a:t>Роль </a:t>
            </a:r>
            <a:r>
              <a:rPr lang="ru-RU" sz="1400" b="1" dirty="0">
                <a:latin typeface="Times New Roman"/>
                <a:ea typeface="Times New Roman"/>
              </a:rPr>
              <a:t>действующих</a:t>
            </a:r>
            <a:r>
              <a:rPr lang="ru-RU" sz="1400" dirty="0">
                <a:latin typeface="Times New Roman"/>
                <a:ea typeface="Times New Roman"/>
              </a:rPr>
              <a:t> детей возникает, когда педагог просит воспитанников </a:t>
            </a:r>
            <a:r>
              <a:rPr lang="ru-RU" sz="1400" b="1" dirty="0">
                <a:latin typeface="Times New Roman"/>
                <a:ea typeface="Times New Roman"/>
              </a:rPr>
              <a:t>показать</a:t>
            </a:r>
            <a:r>
              <a:rPr lang="ru-RU" sz="1400" dirty="0">
                <a:latin typeface="Times New Roman"/>
                <a:ea typeface="Times New Roman"/>
              </a:rPr>
              <a:t> какой-либо персонаж истории: </a:t>
            </a:r>
            <a:endParaRPr lang="ru-RU" sz="1400" dirty="0" smtClean="0">
              <a:latin typeface="Times New Roman"/>
              <a:ea typeface="Times New Roman"/>
            </a:endParaRPr>
          </a:p>
          <a:p>
            <a:pPr algn="just"/>
            <a:r>
              <a:rPr lang="ru-RU" sz="1400" u="sng" dirty="0" smtClean="0">
                <a:latin typeface="Times New Roman"/>
                <a:ea typeface="Times New Roman"/>
              </a:rPr>
              <a:t>1) как </a:t>
            </a:r>
            <a:r>
              <a:rPr lang="ru-RU" sz="1400" u="sng" dirty="0">
                <a:latin typeface="Times New Roman"/>
                <a:ea typeface="Times New Roman"/>
              </a:rPr>
              <a:t>он действует, что он чувствует, что и как говорит</a:t>
            </a:r>
            <a:r>
              <a:rPr lang="ru-RU" sz="1400" dirty="0">
                <a:latin typeface="Times New Roman"/>
                <a:ea typeface="Times New Roman"/>
              </a:rPr>
              <a:t> </a:t>
            </a:r>
            <a:r>
              <a:rPr lang="ru-RU" sz="1400" u="sng" dirty="0">
                <a:latin typeface="Times New Roman"/>
                <a:ea typeface="Times New Roman"/>
              </a:rPr>
              <a:t>в определенной </a:t>
            </a:r>
            <a:r>
              <a:rPr lang="ru-RU" sz="1400" u="sng" dirty="0" smtClean="0">
                <a:latin typeface="Times New Roman"/>
                <a:ea typeface="Times New Roman"/>
              </a:rPr>
              <a:t>ситуации,</a:t>
            </a:r>
          </a:p>
          <a:p>
            <a:pPr algn="just"/>
            <a:r>
              <a:rPr lang="ru-RU" sz="1400" u="sng" dirty="0" smtClean="0">
                <a:latin typeface="Times New Roman"/>
                <a:ea typeface="Times New Roman"/>
              </a:rPr>
              <a:t>2) показать </a:t>
            </a:r>
            <a:r>
              <a:rPr lang="ru-RU" sz="1400" u="sng" dirty="0">
                <a:latin typeface="Times New Roman"/>
                <a:ea typeface="Times New Roman"/>
              </a:rPr>
              <a:t>персонаж в эмоционально значимой </a:t>
            </a:r>
            <a:r>
              <a:rPr lang="ru-RU" sz="1400" u="sng" dirty="0" smtClean="0">
                <a:latin typeface="Times New Roman"/>
                <a:ea typeface="Times New Roman"/>
              </a:rPr>
              <a:t>ситуации</a:t>
            </a:r>
            <a:r>
              <a:rPr lang="ru-RU" sz="1400" dirty="0" smtClean="0">
                <a:latin typeface="Times New Roman"/>
                <a:ea typeface="Times New Roman"/>
              </a:rPr>
              <a:t> </a:t>
            </a:r>
            <a:r>
              <a:rPr lang="ru-RU" sz="1400" i="1" dirty="0" smtClean="0">
                <a:latin typeface="Times New Roman"/>
                <a:ea typeface="Times New Roman"/>
              </a:rPr>
              <a:t>(радостного </a:t>
            </a:r>
            <a:r>
              <a:rPr lang="ru-RU" sz="1400" i="1" dirty="0">
                <a:latin typeface="Times New Roman"/>
                <a:ea typeface="Times New Roman"/>
              </a:rPr>
              <a:t>зайца или грустную </a:t>
            </a:r>
            <a:r>
              <a:rPr lang="ru-RU" sz="1400" i="1" dirty="0" smtClean="0">
                <a:latin typeface="Times New Roman"/>
                <a:ea typeface="Times New Roman"/>
              </a:rPr>
              <a:t>мышку);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99992" y="2574695"/>
            <a:ext cx="41764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imes New Roman"/>
                <a:ea typeface="Times New Roman"/>
              </a:rPr>
              <a:t>Другая </a:t>
            </a:r>
            <a:r>
              <a:rPr lang="ru-RU" sz="1400" dirty="0">
                <a:latin typeface="Times New Roman"/>
                <a:ea typeface="Times New Roman"/>
              </a:rPr>
              <a:t>роль в экспрессивном этюде — дети </a:t>
            </a:r>
            <a:r>
              <a:rPr lang="ru-RU" sz="1400" b="1" dirty="0" smtClean="0">
                <a:latin typeface="Times New Roman"/>
                <a:ea typeface="Times New Roman"/>
              </a:rPr>
              <a:t>наблюдающие </a:t>
            </a:r>
            <a:r>
              <a:rPr lang="ru-RU" sz="1400" i="1" dirty="0" smtClean="0">
                <a:latin typeface="Times New Roman"/>
                <a:ea typeface="Times New Roman"/>
              </a:rPr>
              <a:t>(Когда </a:t>
            </a:r>
            <a:r>
              <a:rPr lang="ru-RU" sz="1400" i="1" dirty="0">
                <a:latin typeface="Times New Roman"/>
                <a:ea typeface="Times New Roman"/>
              </a:rPr>
              <a:t>одни воспитанники показывают экспрессию, другие </a:t>
            </a:r>
            <a:r>
              <a:rPr lang="ru-RU" sz="1400" i="1" dirty="0" smtClean="0">
                <a:latin typeface="Times New Roman"/>
                <a:ea typeface="Times New Roman"/>
              </a:rPr>
              <a:t>смотрят</a:t>
            </a:r>
            <a:r>
              <a:rPr lang="ru-RU" sz="1400" i="1" dirty="0">
                <a:latin typeface="Times New Roman"/>
                <a:ea typeface="Times New Roman"/>
              </a:rPr>
              <a:t>)</a:t>
            </a:r>
            <a:endParaRPr lang="ru-RU" sz="1400" i="1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1763688" y="2204864"/>
            <a:ext cx="61926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b="1" dirty="0">
                <a:solidFill>
                  <a:srgbClr val="F79646">
                    <a:lumMod val="75000"/>
                  </a:srgbClr>
                </a:solidFill>
                <a:latin typeface="Times New Roman"/>
                <a:ea typeface="Times New Roman"/>
              </a:rPr>
              <a:t>Две стороны (роли) в экспрессивном этюде:</a:t>
            </a:r>
            <a:endParaRPr lang="ru-RU" sz="1600" b="1" dirty="0">
              <a:solidFill>
                <a:srgbClr val="F79646">
                  <a:lumMod val="75000"/>
                </a:srgbClr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09296"/>
            <a:ext cx="2304257" cy="24911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370516"/>
            <a:ext cx="3044205" cy="33299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242589"/>
            <a:ext cx="2376263" cy="23357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8613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354" y="332656"/>
            <a:ext cx="8229600" cy="68934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504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Организуем работу в трех направлениях</a:t>
            </a:r>
            <a:endParaRPr lang="ru-RU" sz="2400" b="1" dirty="0">
              <a:solidFill>
                <a:srgbClr val="C0504D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0828" y="908720"/>
            <a:ext cx="813690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1400" dirty="0" smtClean="0">
                <a:latin typeface="Times New Roman"/>
                <a:ea typeface="Times New Roman"/>
              </a:rPr>
              <a:t>      Развитие </a:t>
            </a:r>
            <a:r>
              <a:rPr lang="ru-RU" sz="1400" dirty="0">
                <a:latin typeface="Times New Roman"/>
                <a:ea typeface="Times New Roman"/>
              </a:rPr>
              <a:t>эмоционального интеллекта дошкольника нужно начинать с развития понимания эмоций. Чтобы делать это обоснованно и системно, следует: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/>
                <a:ea typeface="Times New Roman"/>
              </a:rPr>
              <a:t>обозначить основные направления работы по развитию понимания эмоций;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/>
                <a:ea typeface="Times New Roman"/>
              </a:rPr>
              <a:t>определить те эмоции, с которыми целесообразно организовывать специальную развивающую работу в каждой возрастной группе.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5340" y="2993008"/>
            <a:ext cx="2762484" cy="47705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 algn="just">
              <a:lnSpc>
                <a:spcPts val="1500"/>
              </a:lnSpc>
              <a:spcAft>
                <a:spcPts val="0"/>
              </a:spcAft>
            </a:pPr>
            <a:r>
              <a:rPr lang="ru-RU" sz="1400" b="1" dirty="0">
                <a:solidFill>
                  <a:prstClr val="black"/>
                </a:solidFill>
                <a:latin typeface="Times New Roman"/>
                <a:ea typeface="Times New Roman"/>
              </a:rPr>
              <a:t>каждую эмоцию человек обозначает словами</a:t>
            </a:r>
            <a:r>
              <a:rPr lang="ru-RU" sz="1400" dirty="0" smtClean="0">
                <a:latin typeface="Times New Roman"/>
                <a:ea typeface="Times New Roman"/>
              </a:rPr>
              <a:t>;</a:t>
            </a:r>
            <a:endParaRPr lang="ru-RU" sz="1100" dirty="0">
              <a:latin typeface="Times New Roman"/>
              <a:ea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47864" y="2935583"/>
            <a:ext cx="2644632" cy="86177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 algn="just">
              <a:lnSpc>
                <a:spcPts val="1500"/>
              </a:lnSpc>
            </a:pPr>
            <a:r>
              <a:rPr lang="ru-RU" sz="1400" b="1" dirty="0">
                <a:solidFill>
                  <a:prstClr val="black"/>
                </a:solidFill>
                <a:latin typeface="Times New Roman"/>
                <a:ea typeface="Times New Roman"/>
              </a:rPr>
              <a:t>эмоция выражается экспрессивными средствами (мимикой, пантомимикой, жестами, интонацией);</a:t>
            </a:r>
            <a:endParaRPr lang="ru-RU" sz="1100" b="1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05784" y="1916832"/>
            <a:ext cx="7128792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540385" algn="just">
              <a:lnSpc>
                <a:spcPts val="1500"/>
              </a:lnSpc>
            </a:pPr>
            <a:endParaRPr lang="ru-RU" sz="1400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indent="540385" algn="ctr">
              <a:lnSpc>
                <a:spcPts val="1500"/>
              </a:lnSpc>
            </a:pPr>
            <a:r>
              <a:rPr lang="ru-RU" sz="1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Работа 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по развитию понимания эмоций у дошкольников складывается на основе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психологических принципов: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372200" y="2993008"/>
            <a:ext cx="2448272" cy="47705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just">
              <a:lnSpc>
                <a:spcPts val="1500"/>
              </a:lnSpc>
            </a:pPr>
            <a:r>
              <a:rPr lang="ru-RU" sz="1400" b="1" dirty="0">
                <a:solidFill>
                  <a:prstClr val="black"/>
                </a:solidFill>
                <a:latin typeface="Times New Roman"/>
                <a:ea typeface="Times New Roman"/>
              </a:rPr>
              <a:t>эмоция возникает в конкретной ситуации</a:t>
            </a:r>
            <a:endParaRPr lang="ru-RU" sz="1100" b="1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9512" y="3719820"/>
            <a:ext cx="2808312" cy="16312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just">
              <a:lnSpc>
                <a:spcPts val="1500"/>
              </a:lnSpc>
              <a:spcAft>
                <a:spcPts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обогатить речь детей словами, обозначающими эмоциональные переживания. Обогащение происходит, когда взрослый использует большой словарный запас, описывая свои переживания в конкретной ситуации.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347864" y="4077072"/>
            <a:ext cx="2650708" cy="240065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just">
              <a:lnSpc>
                <a:spcPts val="1500"/>
              </a:lnSpc>
              <a:spcAft>
                <a:spcPts val="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познакомить с экспрессией выражения эмоций. Ребенок или взрослый понимают эмоции другого человека: </a:t>
            </a:r>
          </a:p>
          <a:p>
            <a:pPr lvl="0" algn="just">
              <a:lnSpc>
                <a:spcPts val="1500"/>
              </a:lnSpc>
              <a:spcAft>
                <a:spcPts val="0"/>
              </a:spcAft>
            </a:pPr>
            <a:r>
              <a:rPr lang="ru-RU" sz="1400" u="sng" dirty="0" smtClean="0">
                <a:solidFill>
                  <a:prstClr val="black"/>
                </a:solidFill>
                <a:latin typeface="Times New Roman"/>
                <a:ea typeface="Times New Roman"/>
              </a:rPr>
              <a:t>•  по </a:t>
            </a:r>
            <a:r>
              <a:rPr lang="ru-RU" sz="1400" u="sng" dirty="0">
                <a:solidFill>
                  <a:prstClr val="black"/>
                </a:solidFill>
                <a:latin typeface="Times New Roman"/>
                <a:ea typeface="Times New Roman"/>
              </a:rPr>
              <a:t>мимике 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(выражению лица, движениям мышц лица);</a:t>
            </a:r>
          </a:p>
          <a:p>
            <a:pPr lvl="0" algn="just">
              <a:lnSpc>
                <a:spcPts val="1500"/>
              </a:lnSpc>
              <a:spcAft>
                <a:spcPts val="0"/>
              </a:spcAft>
            </a:pPr>
            <a:r>
              <a:rPr lang="ru-RU" sz="1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• </a:t>
            </a:r>
            <a:r>
              <a:rPr lang="ru-RU" sz="1400" u="sng" dirty="0" smtClean="0">
                <a:solidFill>
                  <a:prstClr val="black"/>
                </a:solidFill>
                <a:latin typeface="Times New Roman"/>
                <a:ea typeface="Times New Roman"/>
              </a:rPr>
              <a:t>пантомимике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(движениям частей тела);</a:t>
            </a:r>
          </a:p>
          <a:p>
            <a:pPr lvl="0" algn="just">
              <a:lnSpc>
                <a:spcPts val="1500"/>
              </a:lnSpc>
              <a:spcAft>
                <a:spcPts val="0"/>
              </a:spcAft>
            </a:pPr>
            <a:r>
              <a:rPr lang="ru-RU" sz="1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•  </a:t>
            </a:r>
            <a:r>
              <a:rPr lang="ru-RU" sz="1400" u="sng" dirty="0" smtClean="0">
                <a:solidFill>
                  <a:prstClr val="black"/>
                </a:solidFill>
                <a:latin typeface="Times New Roman"/>
                <a:ea typeface="Times New Roman"/>
              </a:rPr>
              <a:t>жестам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(движениям рук);</a:t>
            </a:r>
          </a:p>
          <a:p>
            <a:pPr lvl="0" algn="just">
              <a:lnSpc>
                <a:spcPts val="1500"/>
              </a:lnSpc>
              <a:spcAft>
                <a:spcPts val="0"/>
              </a:spcAft>
            </a:pPr>
            <a:r>
              <a:rPr lang="ru-RU" sz="1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•  </a:t>
            </a:r>
            <a:r>
              <a:rPr lang="ru-RU" sz="1400" u="sng" dirty="0" smtClean="0">
                <a:solidFill>
                  <a:prstClr val="black"/>
                </a:solidFill>
                <a:latin typeface="Times New Roman"/>
                <a:ea typeface="Times New Roman"/>
              </a:rPr>
              <a:t>интонации</a:t>
            </a:r>
            <a:r>
              <a:rPr lang="ru-RU" sz="1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Times New Roman"/>
                <a:ea typeface="Times New Roman"/>
              </a:rPr>
              <a:t>(выразительности голоса, изменениям высоты, силы, темпа звучания речи).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372200" y="3719820"/>
            <a:ext cx="2448272" cy="22082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just">
              <a:lnSpc>
                <a:spcPts val="1500"/>
              </a:lnSpc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познакомить с ситуациями возникновения </a:t>
            </a:r>
            <a:r>
              <a:rPr lang="ru-RU" sz="1400" dirty="0" smtClean="0">
                <a:latin typeface="Times New Roman"/>
                <a:ea typeface="Times New Roman"/>
              </a:rPr>
              <a:t>эмоций:</a:t>
            </a:r>
          </a:p>
          <a:p>
            <a:pPr lvl="0" algn="just">
              <a:lnSpc>
                <a:spcPts val="1500"/>
              </a:lnSpc>
              <a:spcAft>
                <a:spcPts val="0"/>
              </a:spcAft>
            </a:pPr>
            <a:r>
              <a:rPr lang="ru-RU" sz="1100" dirty="0" smtClean="0">
                <a:latin typeface="Times New Roman"/>
                <a:ea typeface="Times New Roman"/>
              </a:rPr>
              <a:t>•   </a:t>
            </a:r>
            <a:r>
              <a:rPr lang="ru-RU" sz="1400" dirty="0" smtClean="0">
                <a:latin typeface="Times New Roman"/>
                <a:ea typeface="Times New Roman"/>
              </a:rPr>
              <a:t>знакомить </a:t>
            </a:r>
            <a:r>
              <a:rPr lang="ru-RU" sz="1400" dirty="0">
                <a:latin typeface="Times New Roman"/>
                <a:ea typeface="Times New Roman"/>
              </a:rPr>
              <a:t>с ситуациями (опытом) реальных людей;</a:t>
            </a:r>
          </a:p>
          <a:p>
            <a:pPr lvl="0" algn="just">
              <a:lnSpc>
                <a:spcPts val="15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Times New Roman"/>
              </a:rPr>
              <a:t>• формировать </a:t>
            </a:r>
            <a:r>
              <a:rPr lang="ru-RU" sz="1400" dirty="0">
                <a:latin typeface="Times New Roman"/>
                <a:ea typeface="Times New Roman"/>
              </a:rPr>
              <a:t>осознание собственного опыта;</a:t>
            </a:r>
          </a:p>
          <a:p>
            <a:pPr lvl="0" algn="just">
              <a:lnSpc>
                <a:spcPts val="1500"/>
              </a:lnSpc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Times New Roman"/>
              </a:rPr>
              <a:t>• знакомить </a:t>
            </a:r>
            <a:r>
              <a:rPr lang="ru-RU" sz="1400" dirty="0">
                <a:latin typeface="Times New Roman"/>
                <a:ea typeface="Times New Roman"/>
              </a:rPr>
              <a:t>с ситуациями возникновения эмоций на примере героев детской литературы и мультфильмов</a:t>
            </a:r>
          </a:p>
          <a:p>
            <a:pPr lvl="0" algn="just">
              <a:lnSpc>
                <a:spcPts val="1500"/>
              </a:lnSpc>
              <a:spcAft>
                <a:spcPts val="0"/>
              </a:spcAft>
            </a:pPr>
            <a:endParaRPr lang="ru-RU" sz="1100" dirty="0">
              <a:latin typeface="Times New Roman"/>
              <a:ea typeface="Times New Roman"/>
            </a:endParaRPr>
          </a:p>
        </p:txBody>
      </p:sp>
      <p:cxnSp>
        <p:nvCxnSpPr>
          <p:cNvPr id="19" name="Прямая со стрелкой 18"/>
          <p:cNvCxnSpPr>
            <a:stCxn id="9" idx="2"/>
            <a:endCxn id="16" idx="0"/>
          </p:cNvCxnSpPr>
          <p:nvPr/>
        </p:nvCxnSpPr>
        <p:spPr>
          <a:xfrm flipH="1">
            <a:off x="1583668" y="3470062"/>
            <a:ext cx="22914" cy="2497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0" idx="2"/>
            <a:endCxn id="17" idx="0"/>
          </p:cNvCxnSpPr>
          <p:nvPr/>
        </p:nvCxnSpPr>
        <p:spPr>
          <a:xfrm>
            <a:off x="4670180" y="3797357"/>
            <a:ext cx="3038" cy="2797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18" idx="0"/>
          </p:cNvCxnSpPr>
          <p:nvPr/>
        </p:nvCxnSpPr>
        <p:spPr>
          <a:xfrm>
            <a:off x="7452320" y="3470062"/>
            <a:ext cx="144016" cy="2497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669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72494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C0504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Когда и как использовать экспрессивные этюды?</a:t>
            </a:r>
            <a:endParaRPr lang="ru-RU" sz="2000" b="1" dirty="0">
              <a:solidFill>
                <a:srgbClr val="C0504D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437309"/>
            <a:ext cx="81369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Советы воспитателям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1-й совет. </a:t>
            </a:r>
            <a:r>
              <a:rPr lang="ru-RU" sz="1400" dirty="0" smtClean="0">
                <a:latin typeface="Times New Roman"/>
                <a:ea typeface="Times New Roman"/>
              </a:rPr>
              <a:t>Используйте </a:t>
            </a:r>
            <a:r>
              <a:rPr lang="ru-RU" sz="1400" dirty="0">
                <a:latin typeface="Times New Roman"/>
                <a:ea typeface="Times New Roman"/>
              </a:rPr>
              <a:t>экспрессивные этюды во время чтения сказки (произведения детской литературы), а не как отдельное задание. </a:t>
            </a:r>
            <a:endParaRPr lang="ru-RU" sz="1400" dirty="0" smtClean="0">
              <a:latin typeface="Times New Roman"/>
              <a:ea typeface="Times New Roman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2-й совет. </a:t>
            </a:r>
            <a:r>
              <a:rPr lang="ru-RU" sz="1400" dirty="0" smtClean="0">
                <a:latin typeface="Times New Roman"/>
                <a:ea typeface="Times New Roman"/>
              </a:rPr>
              <a:t>Количество </a:t>
            </a:r>
            <a:r>
              <a:rPr lang="ru-RU" sz="1400" dirty="0">
                <a:latin typeface="Times New Roman"/>
                <a:ea typeface="Times New Roman"/>
              </a:rPr>
              <a:t>экспрессивных этюдов во время чтения сказки должно быть 3–7.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3-й совет. </a:t>
            </a:r>
            <a:r>
              <a:rPr lang="ru-RU" sz="1400" dirty="0" smtClean="0">
                <a:latin typeface="Times New Roman"/>
                <a:ea typeface="Times New Roman"/>
              </a:rPr>
              <a:t>Организуйте </a:t>
            </a:r>
            <a:r>
              <a:rPr lang="ru-RU" sz="1400" dirty="0">
                <a:latin typeface="Times New Roman"/>
                <a:ea typeface="Times New Roman"/>
              </a:rPr>
              <a:t>показ одного экспрессивного этюда 2–3 раза разными детьми. </a:t>
            </a:r>
            <a:endParaRPr lang="ru-RU" sz="1400" dirty="0" smtClean="0">
              <a:latin typeface="Times New Roman"/>
              <a:ea typeface="Times New Roman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4-й совет. </a:t>
            </a:r>
            <a:r>
              <a:rPr lang="ru-RU" sz="1400" dirty="0" smtClean="0">
                <a:latin typeface="Times New Roman"/>
                <a:ea typeface="Times New Roman"/>
              </a:rPr>
              <a:t>Организуйте </a:t>
            </a:r>
            <a:r>
              <a:rPr lang="ru-RU" sz="1400" dirty="0" err="1">
                <a:latin typeface="Times New Roman"/>
                <a:ea typeface="Times New Roman"/>
              </a:rPr>
              <a:t>общеколлективный</a:t>
            </a:r>
            <a:r>
              <a:rPr lang="ru-RU" sz="1400" dirty="0">
                <a:latin typeface="Times New Roman"/>
                <a:ea typeface="Times New Roman"/>
              </a:rPr>
              <a:t> показ, когда все дети сразу показывают эмоцию персонажа с места, не выходя в центр. </a:t>
            </a:r>
            <a:endParaRPr lang="ru-RU" sz="1400" dirty="0" smtClean="0">
              <a:latin typeface="Times New Roman"/>
              <a:ea typeface="Times New Roman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5-й совет. </a:t>
            </a:r>
            <a:r>
              <a:rPr lang="ru-RU" sz="1400" dirty="0" smtClean="0">
                <a:latin typeface="Times New Roman"/>
                <a:ea typeface="Times New Roman"/>
              </a:rPr>
              <a:t>Учитывайте </a:t>
            </a:r>
            <a:r>
              <a:rPr lang="ru-RU" sz="1400" dirty="0">
                <a:latin typeface="Times New Roman"/>
                <a:ea typeface="Times New Roman"/>
              </a:rPr>
              <a:t>желание воспитанников, когда выбираете их для участия в экспрессивных этюдах.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6-й совет. </a:t>
            </a:r>
            <a:r>
              <a:rPr lang="ru-RU" sz="1400" dirty="0" smtClean="0">
                <a:latin typeface="Times New Roman"/>
                <a:ea typeface="Times New Roman"/>
              </a:rPr>
              <a:t>Поддерживайте </a:t>
            </a:r>
            <a:r>
              <a:rPr lang="ru-RU" sz="1400" dirty="0">
                <a:latin typeface="Times New Roman"/>
                <a:ea typeface="Times New Roman"/>
              </a:rPr>
              <a:t>ребенка, который показывает экспрессивный этюд, аплодисментами вместе с другими </a:t>
            </a:r>
            <a:r>
              <a:rPr lang="ru-RU" sz="1400" dirty="0" smtClean="0">
                <a:latin typeface="Times New Roman"/>
                <a:ea typeface="Times New Roman"/>
              </a:rPr>
              <a:t>детьми.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7-й совет. </a:t>
            </a:r>
            <a:r>
              <a:rPr lang="ru-RU" sz="1400" dirty="0" smtClean="0">
                <a:latin typeface="Times New Roman"/>
                <a:ea typeface="Times New Roman"/>
              </a:rPr>
              <a:t>Учитывайте </a:t>
            </a:r>
            <a:r>
              <a:rPr lang="ru-RU" sz="1400" dirty="0">
                <a:latin typeface="Times New Roman"/>
                <a:ea typeface="Times New Roman"/>
              </a:rPr>
              <a:t>возрастные особенности каждой группы: динамику «открытия» эмоций, готовности воспитанников к их пониманию. </a:t>
            </a:r>
            <a:endParaRPr lang="ru-RU" sz="1400" dirty="0" smtClean="0">
              <a:latin typeface="Times New Roman"/>
              <a:ea typeface="Times New Roman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8-совет. </a:t>
            </a:r>
            <a:r>
              <a:rPr lang="ru-RU" sz="1400" dirty="0" smtClean="0">
                <a:latin typeface="Times New Roman"/>
                <a:ea typeface="Times New Roman"/>
              </a:rPr>
              <a:t>Включайте </a:t>
            </a:r>
            <a:r>
              <a:rPr lang="ru-RU" sz="1400" dirty="0">
                <a:latin typeface="Times New Roman"/>
                <a:ea typeface="Times New Roman"/>
              </a:rPr>
              <a:t>экспрессивный этюд в развивающие и коррекционные ситуации. Но не злоупотребляйте этим. </a:t>
            </a: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06" y="3874019"/>
            <a:ext cx="2605284" cy="24324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3" y="3578073"/>
            <a:ext cx="2190037" cy="3024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769244"/>
            <a:ext cx="2880320" cy="28316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688620"/>
      </p:ext>
    </p:extLst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874" y="260648"/>
            <a:ext cx="8229600" cy="724942"/>
          </a:xfrm>
        </p:spPr>
        <p:txBody>
          <a:bodyPr>
            <a:normAutofit/>
          </a:bodyPr>
          <a:lstStyle/>
          <a:p>
            <a:r>
              <a:rPr b="1" dirty="0" lang="ru-RU" smtClean="0" sz="2000">
                <a:solidFill>
                  <a:srgbClr val="C0504D"/>
                </a:solidFill>
                <a:latin charset="0" panose="02020603050405020304" pitchFamily="18" typeface="Times New Roman"/>
                <a:ea typeface="+mn-ea"/>
                <a:cs charset="0" panose="02020603050405020304" pitchFamily="18" typeface="Times New Roman"/>
              </a:rPr>
              <a:t>В чем особенности работы с детьми разного возраста?</a:t>
            </a:r>
            <a:endParaRPr b="1" dirty="0" lang="ru-RU" sz="2000">
              <a:solidFill>
                <a:srgbClr val="C0504D"/>
              </a:solidFill>
              <a:latin charset="0" panose="02020603050405020304" pitchFamily="18" typeface="Times New Roman"/>
              <a:ea typeface="+mn-ea"/>
              <a:cs charset="0" panose="02020603050405020304" pitchFamily="18"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908720"/>
            <a:ext cx="8136904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 lvl="0"/>
            <a:r>
              <a:rPr b="1" dirty="0" lang="ru-RU" smtClean="0" sz="2000">
                <a:solidFill>
                  <a:schemeClr val="accent6">
                    <a:lumMod val="75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Ранний возраст</a:t>
            </a:r>
          </a:p>
          <a:p>
            <a:pPr algn="just" lvl="0"/>
            <a:r>
              <a:rPr b="1" dirty="0" lang="ru-RU" smtClean="0" sz="1600">
                <a:solidFill>
                  <a:schemeClr val="accent6">
                    <a:lumMod val="75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Метод «сближения» </a:t>
            </a:r>
            <a:r>
              <a:rPr dirty="0" lang="ru-RU" smtClean="0" sz="1600">
                <a:latin typeface="Times New Roman"/>
              </a:rPr>
              <a:t>ребенка с персонажем сказки. </a:t>
            </a:r>
            <a:endParaRPr b="1" dirty="0" lang="ru-RU" sz="1600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descr="D:\ФОТО Дс 115\2014-2015\Мама КОЗА Сахарова\100_4751.JPG" id="2050" name="Picture 2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" t="205"/>
          <a:stretch/>
        </p:blipFill>
        <p:spPr bwMode="auto">
          <a:xfrm>
            <a:off x="755576" y="1563143"/>
            <a:ext cx="3868614" cy="19390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59728" y="1844824"/>
            <a:ext cx="4016728" cy="1138773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 lvl="0"/>
            <a:r>
              <a:rPr b="1" dirty="0" lang="ru-RU" smtClean="0" sz="2000">
                <a:solidFill>
                  <a:schemeClr val="accent6">
                    <a:lumMod val="75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Младший возраст</a:t>
            </a:r>
          </a:p>
          <a:p>
            <a:pPr algn="just" lvl="0"/>
            <a:r>
              <a:rPr b="1" dirty="0" lang="ru-RU" smtClean="0" sz="1600">
                <a:solidFill>
                  <a:schemeClr val="accent6">
                    <a:lumMod val="75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Метод «внедрения» </a:t>
            </a:r>
            <a:r>
              <a:rPr dirty="0" lang="ru-RU" smtClean="0" sz="1600">
                <a:latin typeface="Times New Roman"/>
              </a:rPr>
              <a:t>взрослым в словарь ребенка слов, обозначающих оттенки эмоций</a:t>
            </a:r>
            <a:endParaRPr b="1" dirty="0" lang="ru-RU" sz="1600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3502154"/>
            <a:ext cx="8136904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lvl="0"/>
            <a:r>
              <a:rPr b="1" dirty="0" lang="ru-RU" smtClean="0" sz="2000">
                <a:solidFill>
                  <a:schemeClr val="accent6">
                    <a:lumMod val="75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                   Старший возраст</a:t>
            </a:r>
          </a:p>
          <a:p>
            <a:pPr algn="just" lvl="0"/>
            <a:r>
              <a:rPr b="1" dirty="0" lang="ru-RU" smtClean="0" sz="1600">
                <a:solidFill>
                  <a:schemeClr val="accent6">
                    <a:lumMod val="75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Метод «удерживания внимания на сюжете»</a:t>
            </a:r>
            <a:endParaRPr b="1" dirty="0" lang="ru-RU" sz="1600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2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189579"/>
            <a:ext cx="2952328" cy="24758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735049"/>
            <a:ext cx="3133658" cy="29303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379047"/>
            <a:ext cx="1803616" cy="22922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8967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19224"/>
            <a:ext cx="7879461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90735" y="262634"/>
            <a:ext cx="7488832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  <a:spcBef>
                <a:spcPts val="1200"/>
              </a:spcBef>
              <a:spcAft>
                <a:spcPts val="300"/>
              </a:spcAft>
            </a:pPr>
            <a:r>
              <a:rPr lang="ru-RU" sz="2000" b="1" dirty="0">
                <a:solidFill>
                  <a:srgbClr val="C050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Эмоциональный словарь детей 5–7 лет по четырем базовым эмоциям, который они осваивают на занятиях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293098"/>
            <a:ext cx="1944215" cy="25922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5186" y="4459853"/>
            <a:ext cx="1872207" cy="22587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3120475"/>
      </p:ext>
    </p:extLst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874" y="260648"/>
            <a:ext cx="8229600" cy="724942"/>
          </a:xfrm>
        </p:spPr>
        <p:txBody>
          <a:bodyPr>
            <a:normAutofit/>
          </a:bodyPr>
          <a:lstStyle/>
          <a:p>
            <a:r>
              <a:rPr b="1" dirty="0" lang="ru-RU" smtClean="0" sz="2000">
                <a:solidFill>
                  <a:srgbClr val="C0504D"/>
                </a:solidFill>
                <a:latin charset="0" panose="02020603050405020304" pitchFamily="18" typeface="Times New Roman"/>
                <a:ea typeface="+mn-ea"/>
                <a:cs charset="0" panose="02020603050405020304" pitchFamily="18" typeface="Times New Roman"/>
              </a:rPr>
              <a:t>Игры на развитие внимания и запоминания эмоций</a:t>
            </a:r>
            <a:endParaRPr b="1" dirty="0" lang="ru-RU" sz="2000">
              <a:solidFill>
                <a:srgbClr val="C0504D"/>
              </a:solidFill>
              <a:latin charset="0" panose="02020603050405020304" pitchFamily="18" typeface="Times New Roman"/>
              <a:ea typeface="+mn-ea"/>
              <a:cs charset="0" panose="02020603050405020304" pitchFamily="18"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908720"/>
            <a:ext cx="2736304" cy="33855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 lvl="0"/>
            <a:r>
              <a:rPr b="1" dirty="0" lang="ru-RU" smtClean="0" sz="1600">
                <a:solidFill>
                  <a:schemeClr val="accent6">
                    <a:lumMod val="75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«Найди лишнюю эмоцию»</a:t>
            </a:r>
            <a:r>
              <a:rPr dirty="0" lang="ru-RU" smtClean="0" sz="1600">
                <a:latin typeface="Times New Roman"/>
              </a:rPr>
              <a:t> </a:t>
            </a:r>
            <a:endParaRPr b="1" dirty="0" lang="ru-RU" sz="1600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40769"/>
            <a:ext cx="2232248" cy="2775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316" y="1340769"/>
            <a:ext cx="2880484" cy="25467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646008" y="1002215"/>
            <a:ext cx="2736304" cy="338554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 lvl="0"/>
            <a:r>
              <a:rPr b="1" dirty="0" lang="ru-RU" smtClean="0" sz="1600">
                <a:solidFill>
                  <a:schemeClr val="accent6">
                    <a:lumMod val="75000"/>
                  </a:scheme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«Уголок эмоций»</a:t>
            </a:r>
            <a:r>
              <a:rPr dirty="0" lang="ru-RU" smtClean="0" sz="1600">
                <a:latin typeface="Times New Roman"/>
              </a:rPr>
              <a:t> </a:t>
            </a:r>
            <a:endParaRPr b="1" dirty="0" lang="ru-RU" sz="1600"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2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"/>
          <a:stretch/>
        </p:blipFill>
        <p:spPr bwMode="auto">
          <a:xfrm>
            <a:off x="395170" y="4365104"/>
            <a:ext cx="3024702" cy="23918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rrowheads="1"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397577"/>
            <a:ext cx="2150039" cy="26035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rrowheads="1"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6469" y="4203183"/>
            <a:ext cx="2123872" cy="26046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91381" y="3897555"/>
            <a:ext cx="19612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lvl="0"/>
            <a:r>
              <a:rPr b="1" dirty="0" lang="ru-RU" smtClean="0" sz="1600">
                <a:solidFill>
                  <a:srgbClr val="F79646">
                    <a:lumMod val="75000"/>
                  </a:srgbClr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  <a:latin typeface="Times New Roman"/>
              </a:rPr>
              <a:t>«Покажи эмоцию»</a:t>
            </a:r>
            <a:r>
              <a:rPr dirty="0" lang="ru-RU" smtClean="0" sz="1600">
                <a:solidFill>
                  <a:prstClr val="black"/>
                </a:solidFill>
                <a:latin typeface="Times New Roman"/>
              </a:rPr>
              <a:t> </a:t>
            </a:r>
            <a:endParaRPr b="1" dirty="0" lang="ru-RU" sz="1600">
              <a:solidFill>
                <a:prstClr val="black"/>
              </a:solidFill>
              <a:effectLst>
                <a:outerShdw algn="tl" blurRad="38100" dir="2700000" dist="38100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Picture 4"/>
          <p:cNvPicPr>
            <a:picLocks noChangeArrowheads="1"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160" y="2230012"/>
            <a:ext cx="1937324" cy="18863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8239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7" y="2060848"/>
            <a:ext cx="2612157" cy="32669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907704" y="1124744"/>
            <a:ext cx="5832648" cy="72494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solidFill>
                  <a:srgbClr val="C0504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Спасибо за внимание!!!</a:t>
            </a:r>
            <a:endParaRPr lang="ru-RU" sz="4000" b="1" dirty="0">
              <a:solidFill>
                <a:srgbClr val="C0504D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230" y="2636912"/>
            <a:ext cx="2376264" cy="3096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3212976"/>
            <a:ext cx="2899183" cy="29163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689176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572</Words>
  <Application>Microsoft Office PowerPoint</Application>
  <PresentationFormat>Экран (4:3)</PresentationFormat>
  <Paragraphs>69</Paragraphs>
  <Slides>9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1_Тема Office</vt:lpstr>
      <vt:lpstr>    МБДОУ «Детский сад общеразвивающего вида № 115», Советский район    </vt:lpstr>
      <vt:lpstr>Что такое экспрессивный этюд?</vt:lpstr>
      <vt:lpstr>Как действует экспрессивный этюд на развитие детей?</vt:lpstr>
      <vt:lpstr>Организуем работу в трех направлениях</vt:lpstr>
      <vt:lpstr>Когда и как использовать экспрессивные этюды?</vt:lpstr>
      <vt:lpstr>В чем особенности работы с детьми разного возраста?</vt:lpstr>
      <vt:lpstr>Презентация PowerPoint</vt:lpstr>
      <vt:lpstr>Игры на развитие внимания и запоминания эмоций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43</cp:revision>
  <dcterms:created xsi:type="dcterms:W3CDTF">2018-12-01T12:53:20Z</dcterms:created>
  <dcterms:modified xsi:type="dcterms:W3CDTF">2023-01-29T08:03:57Z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685668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