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7" r:id="rId14"/>
    <p:sldId id="270" r:id="rId15"/>
    <p:sldId id="271" r:id="rId16"/>
    <p:sldId id="273" r:id="rId17"/>
    <p:sldId id="274" r:id="rId18"/>
    <p:sldId id="275" r:id="rId19"/>
    <p:sldId id="276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CFFF"/>
    <a:srgbClr val="98D4AC"/>
    <a:srgbClr val="F8EA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FC57-D991-4E70-9AF5-BA469CCA7C57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299BB-8B3A-49D2-9677-2E523D775E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854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FC57-D991-4E70-9AF5-BA469CCA7C57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299BB-8B3A-49D2-9677-2E523D775E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69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FC57-D991-4E70-9AF5-BA469CCA7C57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299BB-8B3A-49D2-9677-2E523D775E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78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FC57-D991-4E70-9AF5-BA469CCA7C57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299BB-8B3A-49D2-9677-2E523D775E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870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FC57-D991-4E70-9AF5-BA469CCA7C57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299BB-8B3A-49D2-9677-2E523D775E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4428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FC57-D991-4E70-9AF5-BA469CCA7C57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299BB-8B3A-49D2-9677-2E523D775E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60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FC57-D991-4E70-9AF5-BA469CCA7C57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299BB-8B3A-49D2-9677-2E523D775E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167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FC57-D991-4E70-9AF5-BA469CCA7C57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299BB-8B3A-49D2-9677-2E523D775E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662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FC57-D991-4E70-9AF5-BA469CCA7C57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299BB-8B3A-49D2-9677-2E523D775E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7416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FC57-D991-4E70-9AF5-BA469CCA7C57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299BB-8B3A-49D2-9677-2E523D775E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45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FC57-D991-4E70-9AF5-BA469CCA7C57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299BB-8B3A-49D2-9677-2E523D775E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32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F7FC57-D991-4E70-9AF5-BA469CCA7C57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299BB-8B3A-49D2-9677-2E523D775E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015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6.png"/><Relationship Id="rId7" Type="http://schemas.openxmlformats.org/officeDocument/2006/relationships/image" Target="../media/image2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microsoft.com/office/2007/relationships/hdphoto" Target="../media/hdphoto7.wdp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microsoft.com/office/2007/relationships/hdphoto" Target="../media/hdphoto8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microsoft.com/office/2007/relationships/hdphoto" Target="../media/hdphoto10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microsoft.com/office/2007/relationships/hdphoto" Target="../media/hdphoto9.wdp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microsoft.com/office/2007/relationships/hdphoto" Target="../media/hdphoto4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microsoft.com/office/2007/relationships/hdphoto" Target="../media/hdphoto3.wdp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microsoft.com/office/2007/relationships/hdphoto" Target="../media/hdphoto6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microsoft.com/office/2007/relationships/hdphoto" Target="../media/hdphoto5.wdp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98800" y="2321004"/>
            <a:ext cx="584200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latin typeface="Comic Sans MS" panose="030F0702030302020204" pitchFamily="66" charset="0"/>
              </a:rPr>
              <a:t>Добрый день!</a:t>
            </a:r>
            <a:endParaRPr lang="ru-RU" sz="6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5534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15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1480" y="2063294"/>
            <a:ext cx="45079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Comic Sans MS" panose="030F0702030302020204" pitchFamily="66" charset="0"/>
              </a:rPr>
              <a:t>РАЗМИНКА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938" y="3666753"/>
            <a:ext cx="6345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Comic Sans MS" panose="030F0702030302020204" pitchFamily="66" charset="0"/>
              </a:rPr>
              <a:t>7. У меня шесть сыновей. </a:t>
            </a:r>
            <a:endParaRPr lang="ru-RU" sz="3200" dirty="0" smtClean="0">
              <a:latin typeface="Comic Sans MS" panose="030F0702030302020204" pitchFamily="66" charset="0"/>
            </a:endParaRPr>
          </a:p>
          <a:p>
            <a:r>
              <a:rPr lang="ru-RU" sz="3200" dirty="0" smtClean="0">
                <a:latin typeface="Comic Sans MS" panose="030F0702030302020204" pitchFamily="66" charset="0"/>
              </a:rPr>
              <a:t>У </a:t>
            </a:r>
            <a:r>
              <a:rPr lang="ru-RU" sz="3200" dirty="0">
                <a:latin typeface="Comic Sans MS" panose="030F0702030302020204" pitchFamily="66" charset="0"/>
              </a:rPr>
              <a:t>каждого сына есть родная сестра. Сколько у меня детей?</a:t>
            </a:r>
            <a:endParaRPr lang="ru-RU" sz="49600" b="1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8938" y="5252057"/>
            <a:ext cx="60256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Comic Sans MS" panose="030F0702030302020204" pitchFamily="66" charset="0"/>
              </a:rPr>
              <a:t>Ответ: 7</a:t>
            </a:r>
            <a:endParaRPr lang="ru-RU" sz="11500" dirty="0">
              <a:latin typeface="Comic Sans MS" panose="030F0702030302020204" pitchFamily="66" charset="0"/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6972032" y="1123320"/>
            <a:ext cx="5219968" cy="4898542"/>
            <a:chOff x="6972032" y="1123320"/>
            <a:chExt cx="5219968" cy="4898542"/>
          </a:xfrm>
        </p:grpSpPr>
        <p:grpSp>
          <p:nvGrpSpPr>
            <p:cNvPr id="10" name="Группа 9"/>
            <p:cNvGrpSpPr/>
            <p:nvPr/>
          </p:nvGrpSpPr>
          <p:grpSpPr>
            <a:xfrm>
              <a:off x="6972032" y="1123320"/>
              <a:ext cx="5219968" cy="4898542"/>
              <a:chOff x="-4724400" y="577348"/>
              <a:chExt cx="5219968" cy="4898542"/>
            </a:xfrm>
          </p:grpSpPr>
          <p:sp>
            <p:nvSpPr>
              <p:cNvPr id="9" name="Прямоугольник 8"/>
              <p:cNvSpPr/>
              <p:nvPr/>
            </p:nvSpPr>
            <p:spPr>
              <a:xfrm>
                <a:off x="-4573736" y="685599"/>
                <a:ext cx="4406096" cy="4790291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1028" name="Picture 4" descr="https://www.seekpng.com/png/full/990-9909816_tumblr-cute-internet-tabs-edit-softedit-softbot-aesthetic.png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4724400" y="577348"/>
                <a:ext cx="5219968" cy="489854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19" name="Группа 18"/>
            <p:cNvGrpSpPr/>
            <p:nvPr/>
          </p:nvGrpSpPr>
          <p:grpSpPr>
            <a:xfrm>
              <a:off x="7122696" y="2910926"/>
              <a:ext cx="3248536" cy="2633518"/>
              <a:chOff x="-5760725" y="1510059"/>
              <a:chExt cx="5337225" cy="4326773"/>
            </a:xfrm>
          </p:grpSpPr>
          <p:grpSp>
            <p:nvGrpSpPr>
              <p:cNvPr id="12" name="Группа 11"/>
              <p:cNvGrpSpPr/>
              <p:nvPr/>
            </p:nvGrpSpPr>
            <p:grpSpPr>
              <a:xfrm>
                <a:off x="-5760725" y="1510059"/>
                <a:ext cx="4549419" cy="4125064"/>
                <a:chOff x="-5699616" y="1727008"/>
                <a:chExt cx="4549419" cy="4125064"/>
              </a:xfrm>
            </p:grpSpPr>
            <p:pic>
              <p:nvPicPr>
                <p:cNvPr id="7170" name="Picture 2" descr="https://media.baamboozle.com/uploads/images/129690/1619378784_142298.png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 bwMode="auto">
                <a:xfrm>
                  <a:off x="-4506651" y="1727009"/>
                  <a:ext cx="2118361" cy="294597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3" name="Picture 2" descr="https://media.baamboozle.com/uploads/images/129690/1619378784_142298.png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 bwMode="auto">
                <a:xfrm>
                  <a:off x="-3268558" y="1727008"/>
                  <a:ext cx="2118361" cy="294597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5" name="Picture 2" descr="https://media.baamboozle.com/uploads/images/129690/1619378784_142298.png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 bwMode="auto">
                <a:xfrm>
                  <a:off x="-5699616" y="1727008"/>
                  <a:ext cx="2118361" cy="294597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6" name="Picture 2" descr="https://media.baamboozle.com/uploads/images/129690/1619378784_142298.png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 bwMode="auto">
                <a:xfrm>
                  <a:off x="-5520703" y="2875619"/>
                  <a:ext cx="2118361" cy="294597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7" name="Picture 2" descr="https://media.baamboozle.com/uploads/images/129690/1619378784_142298.png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 bwMode="auto">
                <a:xfrm>
                  <a:off x="-4372867" y="2890859"/>
                  <a:ext cx="2118361" cy="294597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8" name="Picture 2" descr="https://media.baamboozle.com/uploads/images/129690/1619378784_142298.png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 bwMode="auto">
                <a:xfrm>
                  <a:off x="-3305838" y="2906099"/>
                  <a:ext cx="2118361" cy="294597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pic>
            <p:nvPicPr>
              <p:cNvPr id="7172" name="Picture 4" descr="https://thypix.com/wp-content/uploads/2021/04/drawing-of-a-girl-for-sketching-53-700x700.jpg"/>
              <p:cNvPicPr>
                <a:picLocks noChangeAspect="1" noChangeArrowheads="1"/>
              </p:cNvPicPr>
              <p:nvPr/>
            </p:nvPicPr>
            <p:blipFill rotWithShape="1">
              <a:blip r:embed="rId5" cstate="email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ackgroundRemoval t="759" b="100000" l="0" r="99234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-2122007" y="3690252"/>
                <a:ext cx="1698507" cy="21465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24" name="Группа 23"/>
            <p:cNvGrpSpPr/>
            <p:nvPr/>
          </p:nvGrpSpPr>
          <p:grpSpPr>
            <a:xfrm>
              <a:off x="10559129" y="3965353"/>
              <a:ext cx="1297055" cy="1051494"/>
              <a:chOff x="-5760725" y="1510059"/>
              <a:chExt cx="5337225" cy="4326773"/>
            </a:xfrm>
          </p:grpSpPr>
          <p:grpSp>
            <p:nvGrpSpPr>
              <p:cNvPr id="25" name="Группа 24"/>
              <p:cNvGrpSpPr/>
              <p:nvPr/>
            </p:nvGrpSpPr>
            <p:grpSpPr>
              <a:xfrm>
                <a:off x="-5760725" y="1510059"/>
                <a:ext cx="4549419" cy="4125064"/>
                <a:chOff x="-5699616" y="1727008"/>
                <a:chExt cx="4549419" cy="4125064"/>
              </a:xfrm>
            </p:grpSpPr>
            <p:pic>
              <p:nvPicPr>
                <p:cNvPr id="27" name="Picture 2" descr="https://media.baamboozle.com/uploads/images/129690/1619378784_142298.png"/>
                <p:cNvPicPr>
                  <a:picLocks noChangeAspect="1" noChangeArrowheads="1"/>
                </p:cNvPicPr>
                <p:nvPr/>
              </p:nvPicPr>
              <p:blipFill rotWithShape="1">
                <a:blip r:embed="rId7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 bwMode="auto">
                <a:xfrm>
                  <a:off x="-4506651" y="1727009"/>
                  <a:ext cx="2118361" cy="294597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8" name="Picture 2" descr="https://media.baamboozle.com/uploads/images/129690/1619378784_142298.png"/>
                <p:cNvPicPr>
                  <a:picLocks noChangeAspect="1" noChangeArrowheads="1"/>
                </p:cNvPicPr>
                <p:nvPr/>
              </p:nvPicPr>
              <p:blipFill rotWithShape="1">
                <a:blip r:embed="rId7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 bwMode="auto">
                <a:xfrm>
                  <a:off x="-3268558" y="1727008"/>
                  <a:ext cx="2118361" cy="294597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9" name="Picture 2" descr="https://media.baamboozle.com/uploads/images/129690/1619378784_142298.png"/>
                <p:cNvPicPr>
                  <a:picLocks noChangeAspect="1" noChangeArrowheads="1"/>
                </p:cNvPicPr>
                <p:nvPr/>
              </p:nvPicPr>
              <p:blipFill rotWithShape="1">
                <a:blip r:embed="rId7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 bwMode="auto">
                <a:xfrm>
                  <a:off x="-5699616" y="1727008"/>
                  <a:ext cx="2118361" cy="294597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0" name="Picture 2" descr="https://media.baamboozle.com/uploads/images/129690/1619378784_142298.png"/>
                <p:cNvPicPr>
                  <a:picLocks noChangeAspect="1" noChangeArrowheads="1"/>
                </p:cNvPicPr>
                <p:nvPr/>
              </p:nvPicPr>
              <p:blipFill rotWithShape="1">
                <a:blip r:embed="rId7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 bwMode="auto">
                <a:xfrm>
                  <a:off x="-5520703" y="2875619"/>
                  <a:ext cx="2118361" cy="294597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1" name="Picture 2" descr="https://media.baamboozle.com/uploads/images/129690/1619378784_142298.png"/>
                <p:cNvPicPr>
                  <a:picLocks noChangeAspect="1" noChangeArrowheads="1"/>
                </p:cNvPicPr>
                <p:nvPr/>
              </p:nvPicPr>
              <p:blipFill rotWithShape="1">
                <a:blip r:embed="rId7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 bwMode="auto">
                <a:xfrm>
                  <a:off x="-4372867" y="2890859"/>
                  <a:ext cx="2118361" cy="294597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2" name="Picture 2" descr="https://media.baamboozle.com/uploads/images/129690/1619378784_142298.png"/>
                <p:cNvPicPr>
                  <a:picLocks noChangeAspect="1" noChangeArrowheads="1"/>
                </p:cNvPicPr>
                <p:nvPr/>
              </p:nvPicPr>
              <p:blipFill rotWithShape="1">
                <a:blip r:embed="rId7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 bwMode="auto">
                <a:xfrm>
                  <a:off x="-3305838" y="2906099"/>
                  <a:ext cx="2118361" cy="294597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pic>
            <p:nvPicPr>
              <p:cNvPr id="26" name="Picture 4" descr="https://thypix.com/wp-content/uploads/2021/04/drawing-of-a-girl-for-sketching-53-700x700.jpg"/>
              <p:cNvPicPr>
                <a:picLocks noChangeAspect="1" noChangeArrowheads="1"/>
              </p:cNvPicPr>
              <p:nvPr/>
            </p:nvPicPr>
            <p:blipFill rotWithShape="1">
              <a:blip r:embed="rId8" cstate="email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backgroundRemoval t="0" b="100000" l="0" r="9899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-2122007" y="3690252"/>
                <a:ext cx="1698507" cy="214658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1879280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1480" y="2063294"/>
            <a:ext cx="45079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Comic Sans MS" panose="030F0702030302020204" pitchFamily="66" charset="0"/>
              </a:rPr>
              <a:t>РАЗМИНКА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1751" y="3572591"/>
            <a:ext cx="67085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Comic Sans MS" panose="030F0702030302020204" pitchFamily="66" charset="0"/>
              </a:rPr>
              <a:t>8. Двое пошли – 3 гвоздя нашли. Следом четверо пойдут – много ли гвоздей найдут?</a:t>
            </a:r>
            <a:endParaRPr lang="ru-RU" sz="102800" b="1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64" y="5343497"/>
            <a:ext cx="70523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Comic Sans MS" panose="030F0702030302020204" pitchFamily="66" charset="0"/>
              </a:rPr>
              <a:t>Ответ: </a:t>
            </a:r>
            <a:r>
              <a:rPr lang="ru-RU" sz="3200" dirty="0">
                <a:latin typeface="Comic Sans MS" panose="030F0702030302020204" pitchFamily="66" charset="0"/>
              </a:rPr>
              <a:t>м</a:t>
            </a:r>
            <a:r>
              <a:rPr lang="ru-RU" sz="3200" dirty="0" smtClean="0">
                <a:latin typeface="Comic Sans MS" panose="030F0702030302020204" pitchFamily="66" charset="0"/>
              </a:rPr>
              <a:t>огут </a:t>
            </a:r>
            <a:r>
              <a:rPr lang="ru-RU" sz="3200" dirty="0">
                <a:latin typeface="Comic Sans MS" panose="030F0702030302020204" pitchFamily="66" charset="0"/>
              </a:rPr>
              <a:t>нисколько не найти</a:t>
            </a:r>
          </a:p>
        </p:txBody>
      </p:sp>
      <p:grpSp>
        <p:nvGrpSpPr>
          <p:cNvPr id="14" name="Группа 13"/>
          <p:cNvGrpSpPr/>
          <p:nvPr/>
        </p:nvGrpSpPr>
        <p:grpSpPr>
          <a:xfrm>
            <a:off x="6972032" y="1123320"/>
            <a:ext cx="5219968" cy="4898542"/>
            <a:chOff x="6972032" y="1123320"/>
            <a:chExt cx="5219968" cy="4898542"/>
          </a:xfrm>
        </p:grpSpPr>
        <p:grpSp>
          <p:nvGrpSpPr>
            <p:cNvPr id="10" name="Группа 9"/>
            <p:cNvGrpSpPr/>
            <p:nvPr/>
          </p:nvGrpSpPr>
          <p:grpSpPr>
            <a:xfrm>
              <a:off x="6972032" y="1123320"/>
              <a:ext cx="5219968" cy="4898542"/>
              <a:chOff x="-4724400" y="577348"/>
              <a:chExt cx="5219968" cy="4898542"/>
            </a:xfrm>
          </p:grpSpPr>
          <p:sp>
            <p:nvSpPr>
              <p:cNvPr id="9" name="Прямоугольник 8"/>
              <p:cNvSpPr/>
              <p:nvPr/>
            </p:nvSpPr>
            <p:spPr>
              <a:xfrm>
                <a:off x="-4573736" y="685599"/>
                <a:ext cx="4406096" cy="4790291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1028" name="Picture 4" descr="https://www.seekpng.com/png/full/990-9909816_tumblr-cute-internet-tabs-edit-softedit-softbot-aesthetic.png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4724400" y="577348"/>
                <a:ext cx="5219968" cy="489854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11" name="Группа 10"/>
            <p:cNvGrpSpPr/>
            <p:nvPr/>
          </p:nvGrpSpPr>
          <p:grpSpPr>
            <a:xfrm>
              <a:off x="7251762" y="1851426"/>
              <a:ext cx="3767247" cy="3985594"/>
              <a:chOff x="7251762" y="1851426"/>
              <a:chExt cx="3767247" cy="3985594"/>
            </a:xfrm>
          </p:grpSpPr>
          <p:sp>
            <p:nvSpPr>
              <p:cNvPr id="2" name="Блок-схема: память с посл. доступом 1"/>
              <p:cNvSpPr/>
              <p:nvPr/>
            </p:nvSpPr>
            <p:spPr>
              <a:xfrm flipH="1">
                <a:off x="8618672" y="1851426"/>
                <a:ext cx="2399847" cy="1577574"/>
              </a:xfrm>
              <a:prstGeom prst="flowChartMagneticTap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endParaRPr>
              </a:p>
            </p:txBody>
          </p:sp>
          <p:pic>
            <p:nvPicPr>
              <p:cNvPr id="8194" name="Picture 2" descr="https://st4.depositphotos.com/1967477/20313/v/950/depositphotos_203131526-stock-illustration-cartoon-adorable-frog-waving-hand.jpg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7251762" y="3078957"/>
                <a:ext cx="2733822" cy="275806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" name="TextBox 2"/>
              <p:cNvSpPr txBox="1"/>
              <p:nvPr/>
            </p:nvSpPr>
            <p:spPr>
              <a:xfrm>
                <a:off x="8618672" y="2347825"/>
                <a:ext cx="240033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3200" b="1" dirty="0" smtClean="0">
                    <a:solidFill>
                      <a:srgbClr val="98D4A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НИСКОЛЬКО</a:t>
                </a:r>
                <a:endParaRPr lang="ru-RU" sz="3200" b="1" dirty="0">
                  <a:solidFill>
                    <a:srgbClr val="98D4A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33" name="Группа 32"/>
            <p:cNvGrpSpPr/>
            <p:nvPr/>
          </p:nvGrpSpPr>
          <p:grpSpPr>
            <a:xfrm>
              <a:off x="10514038" y="3925399"/>
              <a:ext cx="1099508" cy="1072287"/>
              <a:chOff x="7251762" y="1851426"/>
              <a:chExt cx="4086774" cy="3985594"/>
            </a:xfrm>
          </p:grpSpPr>
          <p:sp>
            <p:nvSpPr>
              <p:cNvPr id="34" name="Блок-схема: память с посл. доступом 33"/>
              <p:cNvSpPr/>
              <p:nvPr/>
            </p:nvSpPr>
            <p:spPr>
              <a:xfrm flipH="1">
                <a:off x="8618672" y="1851426"/>
                <a:ext cx="2399847" cy="1577574"/>
              </a:xfrm>
              <a:prstGeom prst="flowChartMagneticTap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endParaRPr>
              </a:p>
            </p:txBody>
          </p:sp>
          <p:pic>
            <p:nvPicPr>
              <p:cNvPr id="35" name="Picture 2" descr="https://st4.depositphotos.com/1967477/20313/v/950/depositphotos_203131526-stock-illustration-cartoon-adorable-frog-waving-hand.jpg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7251762" y="3078957"/>
                <a:ext cx="2733822" cy="275806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6" name="TextBox 35"/>
              <p:cNvSpPr txBox="1"/>
              <p:nvPr/>
            </p:nvSpPr>
            <p:spPr>
              <a:xfrm>
                <a:off x="8298649" y="2255766"/>
                <a:ext cx="3039887" cy="8579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900" b="1" dirty="0" smtClean="0">
                    <a:solidFill>
                      <a:srgbClr val="98D4A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НИСКОЛЬКО</a:t>
                </a:r>
                <a:endParaRPr lang="ru-RU" sz="3600" b="1" dirty="0">
                  <a:solidFill>
                    <a:srgbClr val="98D4A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21874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1480" y="2063294"/>
            <a:ext cx="45079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Comic Sans MS" panose="030F0702030302020204" pitchFamily="66" charset="0"/>
              </a:rPr>
              <a:t>РАЗМИНКА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1751" y="3628939"/>
            <a:ext cx="55768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9. В темноте Ксюша увидела 6 кошачьих глаз</a:t>
            </a:r>
            <a:r>
              <a:rPr lang="ru-RU" sz="3200" dirty="0" smtClean="0"/>
              <a:t>. </a:t>
            </a:r>
            <a:r>
              <a:rPr lang="ru-RU" sz="3200" dirty="0"/>
              <a:t>Сколько ног у этих кошек?</a:t>
            </a:r>
            <a:endParaRPr lang="ru-RU" sz="213200" b="1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1751" y="5324280"/>
            <a:ext cx="70523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Comic Sans MS" panose="030F0702030302020204" pitchFamily="66" charset="0"/>
              </a:rPr>
              <a:t>Ответ: </a:t>
            </a:r>
            <a:r>
              <a:rPr lang="ru-RU" sz="3200" dirty="0">
                <a:latin typeface="Comic Sans MS" panose="030F0702030302020204" pitchFamily="66" charset="0"/>
              </a:rPr>
              <a:t>12</a:t>
            </a:r>
          </a:p>
        </p:txBody>
      </p:sp>
      <p:grpSp>
        <p:nvGrpSpPr>
          <p:cNvPr id="8" name="Группа 7"/>
          <p:cNvGrpSpPr/>
          <p:nvPr/>
        </p:nvGrpSpPr>
        <p:grpSpPr>
          <a:xfrm>
            <a:off x="6972032" y="1123320"/>
            <a:ext cx="5219968" cy="4898542"/>
            <a:chOff x="6972032" y="1123320"/>
            <a:chExt cx="5219968" cy="4898542"/>
          </a:xfrm>
        </p:grpSpPr>
        <p:grpSp>
          <p:nvGrpSpPr>
            <p:cNvPr id="14" name="Группа 13"/>
            <p:cNvGrpSpPr/>
            <p:nvPr/>
          </p:nvGrpSpPr>
          <p:grpSpPr>
            <a:xfrm>
              <a:off x="6972032" y="1123320"/>
              <a:ext cx="5219968" cy="4898542"/>
              <a:chOff x="6972032" y="1123320"/>
              <a:chExt cx="5219968" cy="4898542"/>
            </a:xfrm>
          </p:grpSpPr>
          <p:grpSp>
            <p:nvGrpSpPr>
              <p:cNvPr id="10" name="Группа 9"/>
              <p:cNvGrpSpPr/>
              <p:nvPr/>
            </p:nvGrpSpPr>
            <p:grpSpPr>
              <a:xfrm>
                <a:off x="6972032" y="1123320"/>
                <a:ext cx="5219968" cy="4898542"/>
                <a:chOff x="-4724400" y="577348"/>
                <a:chExt cx="5219968" cy="4898542"/>
              </a:xfrm>
            </p:grpSpPr>
            <p:sp>
              <p:nvSpPr>
                <p:cNvPr id="9" name="Прямоугольник 8"/>
                <p:cNvSpPr/>
                <p:nvPr/>
              </p:nvSpPr>
              <p:spPr>
                <a:xfrm>
                  <a:off x="-4573736" y="685599"/>
                  <a:ext cx="4406096" cy="4790291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pic>
              <p:nvPicPr>
                <p:cNvPr id="1028" name="Picture 4" descr="https://www.seekpng.com/png/full/990-9909816_tumblr-cute-internet-tabs-edit-softedit-softbot-aesthetic.png"/>
                <p:cNvPicPr>
                  <a:picLocks noChangeAspect="1" noChangeArrowheads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4724400" y="577348"/>
                  <a:ext cx="5219968" cy="489854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3" name="TextBox 2"/>
              <p:cNvSpPr txBox="1"/>
              <p:nvPr/>
            </p:nvSpPr>
            <p:spPr>
              <a:xfrm>
                <a:off x="8618672" y="2347825"/>
                <a:ext cx="18473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ru-RU" sz="3200" b="1" dirty="0">
                  <a:solidFill>
                    <a:srgbClr val="98D4A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pic>
          <p:nvPicPr>
            <p:cNvPr id="9218" name="Picture 2" descr="http://img2.joyreactor.cc/pics/post/full/%D0%BA%D0%BE%D1%82%D0%B8%D0%BA%D0%B8-%D0%BA%D1%80%D0%B0%D1%81%D0%B8%D0%B2%D1%8B%D0%B5-%D0%BA%D0%B0%D1%80%D1%82%D0%B8%D0%BD%D0%BA%D0%B8-deviantart-2016193.png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196956" y="2973775"/>
              <a:ext cx="3108960" cy="24927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2" descr="http://img2.joyreactor.cc/pics/post/full/%D0%BA%D0%BE%D1%82%D0%B8%D0%BA%D0%B8-%D0%BA%D1%80%D0%B0%D1%81%D0%B8%D0%B2%D1%8B%D0%B5-%D0%BA%D0%B0%D1%80%D1%82%D0%B8%D0%BD%D0%BA%D0%B8-deviantart-2016193.png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0548020" y="4001099"/>
              <a:ext cx="1222876" cy="9804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048271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1480" y="2063294"/>
            <a:ext cx="45079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Comic Sans MS" panose="030F0702030302020204" pitchFamily="66" charset="0"/>
              </a:rPr>
              <a:t>РАЗМИНКА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1751" y="3628939"/>
            <a:ext cx="659817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10. Как называется иносказательное стихотворение с моралью?</a:t>
            </a:r>
            <a:endParaRPr lang="ru-RU" sz="400000" b="1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1751" y="4849863"/>
            <a:ext cx="70523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Comic Sans MS" panose="030F0702030302020204" pitchFamily="66" charset="0"/>
              </a:rPr>
              <a:t>Ответ: </a:t>
            </a:r>
            <a:r>
              <a:rPr lang="ru-RU" sz="3200" dirty="0"/>
              <a:t>Басня</a:t>
            </a:r>
            <a:endParaRPr lang="ru-RU" sz="4800" dirty="0">
              <a:latin typeface="Comic Sans MS" panose="030F0702030302020204" pitchFamily="66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6972032" y="1123320"/>
            <a:ext cx="5219968" cy="4898542"/>
            <a:chOff x="6972032" y="1123320"/>
            <a:chExt cx="5219968" cy="4898542"/>
          </a:xfrm>
        </p:grpSpPr>
        <p:grpSp>
          <p:nvGrpSpPr>
            <p:cNvPr id="14" name="Группа 13"/>
            <p:cNvGrpSpPr/>
            <p:nvPr/>
          </p:nvGrpSpPr>
          <p:grpSpPr>
            <a:xfrm>
              <a:off x="6972032" y="1123320"/>
              <a:ext cx="5219968" cy="4898542"/>
              <a:chOff x="6972032" y="1123320"/>
              <a:chExt cx="5219968" cy="4898542"/>
            </a:xfrm>
          </p:grpSpPr>
          <p:grpSp>
            <p:nvGrpSpPr>
              <p:cNvPr id="10" name="Группа 9"/>
              <p:cNvGrpSpPr/>
              <p:nvPr/>
            </p:nvGrpSpPr>
            <p:grpSpPr>
              <a:xfrm>
                <a:off x="6972032" y="1123320"/>
                <a:ext cx="5219968" cy="4898542"/>
                <a:chOff x="-4724400" y="577348"/>
                <a:chExt cx="5219968" cy="4898542"/>
              </a:xfrm>
            </p:grpSpPr>
            <p:sp>
              <p:nvSpPr>
                <p:cNvPr id="9" name="Прямоугольник 8"/>
                <p:cNvSpPr/>
                <p:nvPr/>
              </p:nvSpPr>
              <p:spPr>
                <a:xfrm>
                  <a:off x="-4573736" y="685599"/>
                  <a:ext cx="4406096" cy="4790291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pic>
              <p:nvPicPr>
                <p:cNvPr id="1028" name="Picture 4" descr="https://www.seekpng.com/png/full/990-9909816_tumblr-cute-internet-tabs-edit-softedit-softbot-aesthetic.png"/>
                <p:cNvPicPr>
                  <a:picLocks noChangeAspect="1" noChangeArrowheads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4724400" y="577348"/>
                  <a:ext cx="5219968" cy="489854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3" name="TextBox 2"/>
              <p:cNvSpPr txBox="1"/>
              <p:nvPr/>
            </p:nvSpPr>
            <p:spPr>
              <a:xfrm>
                <a:off x="8618672" y="2347825"/>
                <a:ext cx="18473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ru-RU" sz="3200" b="1" dirty="0">
                  <a:solidFill>
                    <a:srgbClr val="98D4A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pic>
          <p:nvPicPr>
            <p:cNvPr id="1026" name="Picture 2" descr="https://s5-goods.ozstatic.by/2000/369/774/10/10774369_0.jp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61572" y="1785658"/>
              <a:ext cx="2683661" cy="40350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https://s5-goods.ozstatic.by/2000/369/774/10/10774369_0.jp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33282" y="3959352"/>
              <a:ext cx="695510" cy="10457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24592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pic>
        <p:nvPicPr>
          <p:cNvPr id="10244" name="Picture 4" descr="https://sun9-77.userapi.com/impg/D-UQ2dJSgrvSg6a6EIuDOqwtQMM_QzfP5Aa0jQ/-WEqCgRvb9Y.jpg?size=1080x307&amp;quality=96&amp;sign=c77cddc166a88a82c56f0ec69d1bd554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00" y="2164397"/>
            <a:ext cx="10287000" cy="2924176"/>
          </a:xfrm>
          <a:prstGeom prst="rect">
            <a:avLst/>
          </a:prstGeom>
          <a:noFill/>
          <a:effectLst>
            <a:glow rad="330200">
              <a:srgbClr val="F8EAE4"/>
            </a:glow>
            <a:outerShdw blurRad="139700" dist="50800" dir="5400000" algn="ctr" rotWithShape="0">
              <a:srgbClr val="000000">
                <a:alpha val="6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7736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Группа 20"/>
          <p:cNvGrpSpPr/>
          <p:nvPr/>
        </p:nvGrpSpPr>
        <p:grpSpPr>
          <a:xfrm>
            <a:off x="-1" y="-17444"/>
            <a:ext cx="12223011" cy="6875444"/>
            <a:chOff x="-1" y="-17444"/>
            <a:chExt cx="12223011" cy="6875444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" y="-17444"/>
              <a:ext cx="12223011" cy="6875444"/>
            </a:xfrm>
            <a:prstGeom prst="rect">
              <a:avLst/>
            </a:prstGeom>
          </p:spPr>
        </p:pic>
        <p:sp>
          <p:nvSpPr>
            <p:cNvPr id="19" name="Прямоугольник 18"/>
            <p:cNvSpPr/>
            <p:nvPr/>
          </p:nvSpPr>
          <p:spPr>
            <a:xfrm>
              <a:off x="8587528" y="1950720"/>
              <a:ext cx="1196552" cy="1037807"/>
            </a:xfrm>
            <a:prstGeom prst="rect">
              <a:avLst/>
            </a:prstGeom>
            <a:solidFill>
              <a:srgbClr val="DAC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771314" y="1767005"/>
            <a:ext cx="2492990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Comic Sans MS" panose="030F0702030302020204" pitchFamily="66" charset="0"/>
              </a:rPr>
              <a:t>ШУМ –</a:t>
            </a:r>
          </a:p>
          <a:p>
            <a:r>
              <a:rPr lang="ru-RU" sz="3600" b="1" dirty="0" smtClean="0">
                <a:latin typeface="Comic Sans MS" panose="030F0702030302020204" pitchFamily="66" charset="0"/>
              </a:rPr>
              <a:t>МОСТ -</a:t>
            </a:r>
          </a:p>
          <a:p>
            <a:r>
              <a:rPr lang="ru-RU" sz="3600" b="1" dirty="0" smtClean="0">
                <a:latin typeface="Comic Sans MS" panose="030F0702030302020204" pitchFamily="66" charset="0"/>
              </a:rPr>
              <a:t>ЛЕС -</a:t>
            </a:r>
            <a:endParaRPr lang="ru-RU" sz="3600" b="1" dirty="0">
              <a:latin typeface="Comic Sans MS" panose="030F0702030302020204" pitchFamily="66" charset="0"/>
            </a:endParaRPr>
          </a:p>
          <a:p>
            <a:r>
              <a:rPr lang="ru-RU" sz="3600" b="1" dirty="0" smtClean="0">
                <a:latin typeface="Comic Sans MS" panose="030F0702030302020204" pitchFamily="66" charset="0"/>
              </a:rPr>
              <a:t>РОЙ -</a:t>
            </a:r>
          </a:p>
          <a:p>
            <a:r>
              <a:rPr lang="ru-RU" sz="3600" b="1" dirty="0" smtClean="0">
                <a:latin typeface="Comic Sans MS" panose="030F0702030302020204" pitchFamily="66" charset="0"/>
              </a:rPr>
              <a:t>ГВОЗДЬ -</a:t>
            </a:r>
          </a:p>
          <a:p>
            <a:r>
              <a:rPr lang="ru-RU" sz="3600" b="1" dirty="0" smtClean="0">
                <a:latin typeface="Comic Sans MS" panose="030F0702030302020204" pitchFamily="66" charset="0"/>
              </a:rPr>
              <a:t>ПЕСОК -</a:t>
            </a:r>
            <a:endParaRPr lang="ru-RU" sz="3600" b="1" dirty="0">
              <a:latin typeface="Comic Sans MS" panose="030F0702030302020204" pitchFamily="66" charset="0"/>
            </a:endParaRPr>
          </a:p>
          <a:p>
            <a:endParaRPr lang="ru-RU" sz="4000" b="1" dirty="0" smtClean="0">
              <a:latin typeface="Comic Sans MS" panose="030F0702030302020204" pitchFamily="66" charset="0"/>
            </a:endParaRPr>
          </a:p>
          <a:p>
            <a:endParaRPr lang="ru-RU" sz="3200" b="1" dirty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59359" y="1767005"/>
            <a:ext cx="202651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Comic Sans MS" panose="030F0702030302020204" pitchFamily="66" charset="0"/>
              </a:rPr>
              <a:t>СТОЛ -</a:t>
            </a:r>
          </a:p>
          <a:p>
            <a:r>
              <a:rPr lang="ru-RU" sz="3600" b="1" dirty="0" smtClean="0">
                <a:latin typeface="Comic Sans MS" panose="030F0702030302020204" pitchFamily="66" charset="0"/>
              </a:rPr>
              <a:t>РУБЛЬ-</a:t>
            </a:r>
          </a:p>
          <a:p>
            <a:r>
              <a:rPr lang="ru-RU" sz="3600" b="1" dirty="0" smtClean="0">
                <a:latin typeface="Comic Sans MS" panose="030F0702030302020204" pitchFamily="66" charset="0"/>
              </a:rPr>
              <a:t>ДИЧЬ -</a:t>
            </a:r>
          </a:p>
          <a:p>
            <a:r>
              <a:rPr lang="ru-RU" sz="3600" b="1" dirty="0" smtClean="0">
                <a:latin typeface="Comic Sans MS" panose="030F0702030302020204" pitchFamily="66" charset="0"/>
              </a:rPr>
              <a:t>ЧАС -</a:t>
            </a:r>
          </a:p>
          <a:p>
            <a:r>
              <a:rPr lang="ru-RU" sz="3600" b="1" dirty="0" smtClean="0">
                <a:latin typeface="Comic Sans MS" panose="030F0702030302020204" pitchFamily="66" charset="0"/>
              </a:rPr>
              <a:t>РЕКА -</a:t>
            </a:r>
          </a:p>
          <a:p>
            <a:r>
              <a:rPr lang="ru-RU" sz="3600" b="1" dirty="0" smtClean="0">
                <a:latin typeface="Comic Sans MS" panose="030F0702030302020204" pitchFamily="66" charset="0"/>
              </a:rPr>
              <a:t>КИНО -</a:t>
            </a:r>
            <a:endParaRPr lang="ru-RU" sz="4000" b="1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98018" y="1767005"/>
            <a:ext cx="15376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Comic Sans MS" panose="030F0702030302020204" pitchFamily="66" charset="0"/>
              </a:rPr>
              <a:t>ВОДА</a:t>
            </a:r>
            <a:endParaRPr lang="ru-RU" sz="3600" b="1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31789" y="2342196"/>
            <a:ext cx="13484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Comic Sans MS" panose="030F0702030302020204" pitchFamily="66" charset="0"/>
              </a:rPr>
              <a:t>РЕКА</a:t>
            </a:r>
            <a:endParaRPr lang="ru-RU" sz="3600" b="1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14872" y="2860296"/>
            <a:ext cx="24481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Comic Sans MS" panose="030F0702030302020204" pitchFamily="66" charset="0"/>
              </a:rPr>
              <a:t>МЕДВЕДЬ</a:t>
            </a:r>
            <a:endParaRPr lang="ru-RU" sz="3600" b="1" dirty="0">
              <a:latin typeface="Comic Sans MS" panose="030F0702030302020204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14872" y="3378396"/>
            <a:ext cx="18582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Comic Sans MS" panose="030F0702030302020204" pitchFamily="66" charset="0"/>
              </a:rPr>
              <a:t>ПЧЕЛА</a:t>
            </a:r>
            <a:endParaRPr lang="ru-RU" sz="3600" b="1" dirty="0">
              <a:latin typeface="Comic Sans MS" panose="030F0702030302020204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53599" y="3984902"/>
            <a:ext cx="18229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Comic Sans MS" panose="030F0702030302020204" pitchFamily="66" charset="0"/>
              </a:rPr>
              <a:t>ДОСКА</a:t>
            </a:r>
            <a:endParaRPr lang="ru-RU" sz="3600" b="1" dirty="0">
              <a:latin typeface="Comic Sans MS" panose="030F0702030302020204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92087" y="4503002"/>
            <a:ext cx="17251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Comic Sans MS" panose="030F0702030302020204" pitchFamily="66" charset="0"/>
              </a:rPr>
              <a:t>САХАР</a:t>
            </a:r>
            <a:endParaRPr lang="ru-RU" sz="3600" b="1" dirty="0">
              <a:latin typeface="Comic Sans MS" panose="030F0702030302020204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97022" y="1823260"/>
            <a:ext cx="14750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Comic Sans MS" panose="030F0702030302020204" pitchFamily="66" charset="0"/>
              </a:rPr>
              <a:t>ОБЕД</a:t>
            </a:r>
            <a:endParaRPr lang="ru-RU" sz="3600" b="1" dirty="0">
              <a:latin typeface="Comic Sans MS" panose="030F0702030302020204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908034" y="2342196"/>
            <a:ext cx="25282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Comic Sans MS" panose="030F0702030302020204" pitchFamily="66" charset="0"/>
              </a:rPr>
              <a:t>КОПЕЙКА</a:t>
            </a:r>
            <a:endParaRPr lang="ru-RU" sz="3600" b="1" dirty="0">
              <a:latin typeface="Comic Sans MS" panose="030F0702030302020204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937741" y="2920658"/>
            <a:ext cx="24545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Comic Sans MS" panose="030F0702030302020204" pitchFamily="66" charset="0"/>
              </a:rPr>
              <a:t>ВЫСТРЕЛ</a:t>
            </a:r>
            <a:endParaRPr lang="ru-RU" sz="3600" b="1" dirty="0">
              <a:latin typeface="Comic Sans MS" panose="030F0702030302020204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728497" y="3446112"/>
            <a:ext cx="17075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Comic Sans MS" panose="030F0702030302020204" pitchFamily="66" charset="0"/>
              </a:rPr>
              <a:t>ВРЕМЯ</a:t>
            </a:r>
            <a:endParaRPr lang="ru-RU" sz="3600" b="1" dirty="0">
              <a:latin typeface="Comic Sans MS" panose="030F0702030302020204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847505" y="3980271"/>
            <a:ext cx="1494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Comic Sans MS" panose="030F0702030302020204" pitchFamily="66" charset="0"/>
              </a:rPr>
              <a:t>МОРЕ</a:t>
            </a:r>
            <a:endParaRPr lang="ru-RU" sz="3600" b="1" dirty="0">
              <a:latin typeface="Comic Sans MS" panose="030F0702030302020204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077786" y="4497302"/>
            <a:ext cx="20393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Comic Sans MS" panose="030F0702030302020204" pitchFamily="66" charset="0"/>
              </a:rPr>
              <a:t>АРТИСТ</a:t>
            </a:r>
            <a:endParaRPr lang="ru-RU" sz="3600" b="1" dirty="0">
              <a:latin typeface="Comic Sans MS" panose="030F0702030302020204" pitchFamily="66" charset="0"/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3" cstate="email">
            <a:clrChange>
              <a:clrFrom>
                <a:srgbClr val="DACFFF"/>
              </a:clrFrom>
              <a:clrTo>
                <a:srgbClr val="DAC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60331" y="3337122"/>
            <a:ext cx="2618870" cy="2966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956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pic>
        <p:nvPicPr>
          <p:cNvPr id="11268" name="Picture 4" descr="https://sun9-70.userapi.com/impg/vhA6kZ0euEX4dEC0qNMfEhCfDM9qCuH9Ku-hMw/oFCpcfeQ7GQ.jpg?size=916x188&amp;quality=96&amp;sign=79167ad899ffedd378450b5d8a167051&amp;type=album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1982" y="1307831"/>
            <a:ext cx="10748035" cy="1803938"/>
          </a:xfrm>
          <a:prstGeom prst="rect">
            <a:avLst/>
          </a:prstGeom>
          <a:noFill/>
          <a:effectLst>
            <a:glow rad="330200">
              <a:srgbClr val="F8EAE4">
                <a:alpha val="40000"/>
              </a:srgbClr>
            </a:glow>
            <a:outerShdw blurRad="50800" dist="50800" dir="5400000" algn="ctr" rotWithShape="0">
              <a:srgbClr val="000000">
                <a:alpha val="5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21982" y="3550920"/>
            <a:ext cx="24032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Comic Sans MS" panose="030F0702030302020204" pitchFamily="66" charset="0"/>
              </a:rPr>
              <a:t>БАРСУК -</a:t>
            </a:r>
            <a:endParaRPr lang="ru-RU" sz="3600" b="1" dirty="0"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25204" y="3550920"/>
            <a:ext cx="27270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Comic Sans MS" panose="030F0702030302020204" pitchFamily="66" charset="0"/>
              </a:rPr>
              <a:t>ЗЕЛЁНОГО</a:t>
            </a:r>
            <a:endParaRPr lang="ru-RU" sz="3600" b="1" dirty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1982" y="4197251"/>
            <a:ext cx="25763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Comic Sans MS" panose="030F0702030302020204" pitchFamily="66" charset="0"/>
              </a:rPr>
              <a:t>КАМЕРА -</a:t>
            </a:r>
            <a:endParaRPr lang="ru-RU" sz="3600" b="1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83443" y="4197251"/>
            <a:ext cx="27174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Comic Sans MS" panose="030F0702030302020204" pitchFamily="66" charset="0"/>
              </a:rPr>
              <a:t>ГОЛУБОГО</a:t>
            </a:r>
            <a:endParaRPr lang="ru-RU" sz="3600" b="1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1982" y="4843582"/>
            <a:ext cx="30957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Comic Sans MS" panose="030F0702030302020204" pitchFamily="66" charset="0"/>
              </a:rPr>
              <a:t>ПАРОХОД -</a:t>
            </a:r>
            <a:endParaRPr lang="ru-RU" sz="3600" b="1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7701" y="4881295"/>
            <a:ext cx="19960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Comic Sans MS" panose="030F0702030302020204" pitchFamily="66" charset="0"/>
              </a:rPr>
              <a:t>СЕРОГО</a:t>
            </a:r>
            <a:endParaRPr lang="ru-RU" sz="36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7500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pic>
        <p:nvPicPr>
          <p:cNvPr id="13314" name="Picture 2" descr="https://sun9-66.userapi.com/impg/Q5GXNwxF-PLD8jsVftzMY4xh0qgT6OW6jDB8lg/RqY-KAfKhf4.jpg?size=983x202&amp;quality=96&amp;sign=4b2b97624f1d8b7e6183d299c820a954&amp;type=album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14462" y="1367631"/>
            <a:ext cx="9363075" cy="1653858"/>
          </a:xfrm>
          <a:prstGeom prst="rect">
            <a:avLst/>
          </a:prstGeom>
          <a:noFill/>
          <a:effectLst>
            <a:glow rad="127000">
              <a:srgbClr val="98D4AC"/>
            </a:glow>
            <a:outerShdw blurRad="393700" dist="50800" dir="5400000" algn="ctr" rotWithShape="0">
              <a:srgbClr val="000000">
                <a:alpha val="84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221945" y="3628226"/>
            <a:ext cx="16466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Comic Sans MS" panose="030F0702030302020204" pitchFamily="66" charset="0"/>
              </a:rPr>
              <a:t>ХКД -</a:t>
            </a:r>
            <a:endParaRPr lang="ru-RU" sz="3600" b="1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37729" y="3647553"/>
            <a:ext cx="10310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Comic Sans MS" panose="030F0702030302020204" pitchFamily="66" charset="0"/>
              </a:rPr>
              <a:t>624</a:t>
            </a:r>
            <a:endParaRPr lang="ru-RU" sz="3600" b="1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24902" y="4274557"/>
            <a:ext cx="15888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Comic Sans MS" panose="030F0702030302020204" pitchFamily="66" charset="0"/>
              </a:rPr>
              <a:t>ЕЛВ -</a:t>
            </a:r>
            <a:endParaRPr lang="ru-RU" sz="3600" b="1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52156" y="4274557"/>
            <a:ext cx="10310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Comic Sans MS" panose="030F0702030302020204" pitchFamily="66" charset="0"/>
              </a:rPr>
              <a:t>532</a:t>
            </a:r>
            <a:endParaRPr lang="ru-RU" sz="3600" b="1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21945" y="4919948"/>
            <a:ext cx="15744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Comic Sans MS" panose="030F0702030302020204" pitchFamily="66" charset="0"/>
              </a:rPr>
              <a:t>ТЛР -</a:t>
            </a:r>
            <a:endParaRPr lang="ru-RU" sz="3600" b="1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37729" y="4919948"/>
            <a:ext cx="10310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Comic Sans MS" panose="030F0702030302020204" pitchFamily="66" charset="0"/>
              </a:rPr>
              <a:t>331</a:t>
            </a:r>
            <a:endParaRPr lang="ru-RU" sz="36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2680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-1" y="-17444"/>
            <a:ext cx="12223011" cy="6875444"/>
            <a:chOff x="-1" y="-17444"/>
            <a:chExt cx="12223011" cy="6875444"/>
          </a:xfrm>
        </p:grpSpPr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" y="-17444"/>
              <a:ext cx="12223011" cy="6875444"/>
            </a:xfrm>
            <a:prstGeom prst="rect">
              <a:avLst/>
            </a:prstGeom>
          </p:spPr>
        </p:pic>
        <p:sp>
          <p:nvSpPr>
            <p:cNvPr id="14" name="Прямоугольник 13"/>
            <p:cNvSpPr/>
            <p:nvPr/>
          </p:nvSpPr>
          <p:spPr>
            <a:xfrm>
              <a:off x="8587528" y="1950720"/>
              <a:ext cx="1196552" cy="1037807"/>
            </a:xfrm>
            <a:prstGeom prst="rect">
              <a:avLst/>
            </a:prstGeom>
            <a:solidFill>
              <a:srgbClr val="DAC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5362" name="Picture 2" descr="https://sun9-50.userapi.com/impg/pDoSnGfyUzE9K8snxIIMNwLFUt9eOIt7P3flmg/GMxDewszHHg.jpg?size=975x219&amp;quality=96&amp;sign=ddbe8894cc6bd081591f70af59cc2352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0906" y="694222"/>
            <a:ext cx="9286875" cy="2085976"/>
          </a:xfrm>
          <a:prstGeom prst="rect">
            <a:avLst/>
          </a:prstGeom>
          <a:noFill/>
          <a:effectLst>
            <a:glow rad="165100">
              <a:srgbClr val="DACFFF">
                <a:alpha val="22000"/>
              </a:srgbClr>
            </a:glow>
            <a:outerShdw blurRad="330200" dist="50800" dir="5400000" algn="ctr" rotWithShape="0">
              <a:srgbClr val="000000">
                <a:alpha val="91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35240" y="-1143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1918" y="2945219"/>
            <a:ext cx="1203444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" dirty="0">
                <a:solidFill>
                  <a:srgbClr val="000000"/>
                </a:solidFill>
                <a:latin typeface="Comic Sans MS" panose="030F0702030302020204" pitchFamily="66" charset="0"/>
              </a:rPr>
              <a:t>Решение: </a:t>
            </a:r>
            <a:endParaRPr lang="ru-RU" sz="2700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r>
              <a:rPr lang="ru-RU" sz="2700" dirty="0">
                <a:solidFill>
                  <a:srgbClr val="000000"/>
                </a:solidFill>
                <a:latin typeface="Comic Sans MS" panose="030F0702030302020204" pitchFamily="66" charset="0"/>
              </a:rPr>
              <a:t>1</a:t>
            </a:r>
            <a:r>
              <a:rPr lang="ru-RU" sz="27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) </a:t>
            </a:r>
            <a:r>
              <a:rPr lang="ru-RU" sz="2700" dirty="0">
                <a:solidFill>
                  <a:srgbClr val="000000"/>
                </a:solidFill>
                <a:latin typeface="Comic Sans MS" panose="030F0702030302020204" pitchFamily="66" charset="0"/>
              </a:rPr>
              <a:t>С каждых 8 деталей собираем стружку и выплавляем еще 1 заготовку. Из 64 стружек получится еще 8 заготовок: 64 : 8 = 8 (заготовок). </a:t>
            </a:r>
            <a:endParaRPr lang="ru-RU" sz="2700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r>
              <a:rPr lang="ru-RU" sz="2700" dirty="0">
                <a:solidFill>
                  <a:srgbClr val="000000"/>
                </a:solidFill>
                <a:latin typeface="Comic Sans MS" panose="030F0702030302020204" pitchFamily="66" charset="0"/>
              </a:rPr>
              <a:t>2</a:t>
            </a:r>
            <a:r>
              <a:rPr lang="ru-RU" sz="27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) </a:t>
            </a:r>
            <a:r>
              <a:rPr lang="ru-RU" sz="2700" dirty="0">
                <a:solidFill>
                  <a:srgbClr val="000000"/>
                </a:solidFill>
                <a:latin typeface="Comic Sans MS" panose="030F0702030302020204" pitchFamily="66" charset="0"/>
              </a:rPr>
              <a:t>Из них делаем еще 8 деталей, собираем опять стружку и выплавляем еще 1 заготовку. </a:t>
            </a:r>
            <a:endParaRPr lang="ru-RU" sz="2700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r>
              <a:rPr lang="ru-RU" sz="27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3) </a:t>
            </a:r>
            <a:r>
              <a:rPr lang="ru-RU" sz="2700" dirty="0">
                <a:solidFill>
                  <a:srgbClr val="000000"/>
                </a:solidFill>
                <a:latin typeface="Comic Sans MS" panose="030F0702030302020204" pitchFamily="66" charset="0"/>
              </a:rPr>
              <a:t>И, наконец, из нее делаем 1 деталь. </a:t>
            </a:r>
            <a:endParaRPr lang="ru-RU" sz="2700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r>
              <a:rPr lang="ru-RU" sz="2700" dirty="0">
                <a:solidFill>
                  <a:srgbClr val="000000"/>
                </a:solidFill>
                <a:latin typeface="Comic Sans MS" panose="030F0702030302020204" pitchFamily="66" charset="0"/>
              </a:rPr>
              <a:t>4</a:t>
            </a:r>
            <a:r>
              <a:rPr lang="ru-RU" sz="27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) </a:t>
            </a:r>
            <a:r>
              <a:rPr lang="ru-RU" sz="2700" dirty="0">
                <a:solidFill>
                  <a:srgbClr val="000000"/>
                </a:solidFill>
                <a:latin typeface="Comic Sans MS" panose="030F0702030302020204" pitchFamily="66" charset="0"/>
              </a:rPr>
              <a:t>Всего получилось 64 + 8 + 1 = 73 (детали).</a:t>
            </a:r>
            <a:endParaRPr lang="ru-RU" sz="27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0228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35240" y="-1143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2566" y="1875581"/>
            <a:ext cx="3851413" cy="635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73640" y="3214915"/>
            <a:ext cx="4052872" cy="59536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446301">
            <a:off x="1195765" y="630177"/>
            <a:ext cx="1458150" cy="19973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4307003">
            <a:off x="760993" y="2684610"/>
            <a:ext cx="1086850" cy="1488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727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9524" y="0"/>
            <a:ext cx="118524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DACFFF"/>
                </a:solidFill>
                <a:latin typeface="Comic Sans MS" panose="030F0702030302020204" pitchFamily="66" charset="0"/>
              </a:rPr>
              <a:t>Вам </a:t>
            </a:r>
            <a:r>
              <a:rPr lang="ru-RU" sz="3200" b="1" dirty="0">
                <a:solidFill>
                  <a:srgbClr val="DACFFF"/>
                </a:solidFill>
                <a:latin typeface="Comic Sans MS" panose="030F0702030302020204" pitchFamily="66" charset="0"/>
              </a:rPr>
              <a:t>необходимо определить, какие буквы скрываются под этими числами: </a:t>
            </a:r>
            <a:endParaRPr lang="ru-RU" sz="3200" dirty="0">
              <a:solidFill>
                <a:srgbClr val="DACFFF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9524" y="2505668"/>
            <a:ext cx="5109091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DACFFF"/>
                </a:solidFill>
                <a:latin typeface="Comic Sans MS" panose="030F0702030302020204" pitchFamily="66" charset="0"/>
              </a:rPr>
              <a:t>19 13 21 23 16 3 1 33 </a:t>
            </a:r>
          </a:p>
          <a:p>
            <a:endParaRPr lang="ru-RU" sz="3200" b="1" dirty="0" smtClean="0">
              <a:solidFill>
                <a:srgbClr val="DACFFF"/>
              </a:solidFill>
              <a:latin typeface="Comic Sans MS" panose="030F0702030302020204" pitchFamily="66" charset="0"/>
            </a:endParaRPr>
          </a:p>
          <a:p>
            <a:r>
              <a:rPr lang="ru-RU" sz="3200" b="1" dirty="0" smtClean="0">
                <a:solidFill>
                  <a:srgbClr val="DACFFF"/>
                </a:solidFill>
                <a:latin typeface="Comic Sans MS" panose="030F0702030302020204" pitchFamily="66" charset="0"/>
              </a:rPr>
              <a:t>17 </a:t>
            </a:r>
            <a:r>
              <a:rPr lang="ru-RU" sz="3200" b="1" dirty="0">
                <a:solidFill>
                  <a:srgbClr val="DACFFF"/>
                </a:solidFill>
                <a:latin typeface="Comic Sans MS" panose="030F0702030302020204" pitchFamily="66" charset="0"/>
              </a:rPr>
              <a:t>1 14 33 20 30 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48615" y="1527034"/>
            <a:ext cx="6536000" cy="3803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974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04700" y="1070402"/>
            <a:ext cx="65870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98D4AC"/>
                </a:solidFill>
                <a:latin typeface="Comic Sans MS" panose="030F0702030302020204" pitchFamily="66" charset="0"/>
              </a:rPr>
              <a:t>СЛУХОВАЯ ПАМЯТЬ</a:t>
            </a:r>
            <a:endParaRPr lang="ru-RU" sz="4800" b="1" dirty="0">
              <a:solidFill>
                <a:srgbClr val="98D4AC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17558" y="1828247"/>
            <a:ext cx="39613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98D4AC"/>
                </a:solidFill>
                <a:latin typeface="Comic Sans MS" panose="030F0702030302020204" pitchFamily="66" charset="0"/>
              </a:rPr>
              <a:t>Что это такое?</a:t>
            </a:r>
            <a:endParaRPr lang="ru-RU" sz="4000" b="1" dirty="0">
              <a:solidFill>
                <a:srgbClr val="98D4AC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5665" y="2123340"/>
            <a:ext cx="91592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98D4AC"/>
                </a:solidFill>
                <a:latin typeface="Comic Sans MS" panose="030F0702030302020204" pitchFamily="66" charset="0"/>
              </a:rPr>
              <a:t>Это хорошее запоминание и точное воспроизведение разнообразных звуков: речи, музыки.</a:t>
            </a:r>
            <a:endParaRPr lang="ru-RU" sz="4000" dirty="0">
              <a:solidFill>
                <a:srgbClr val="98D4AC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2879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1480" y="2063294"/>
            <a:ext cx="45079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rgbClr val="98D4AC"/>
                </a:solidFill>
                <a:latin typeface="Comic Sans MS" panose="030F0702030302020204" pitchFamily="66" charset="0"/>
              </a:rPr>
              <a:t>РАЗМИНКА</a:t>
            </a:r>
            <a:endParaRPr lang="ru-RU" dirty="0">
              <a:solidFill>
                <a:srgbClr val="98D4AC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939" y="3572591"/>
            <a:ext cx="65895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Comic Sans MS" panose="030F0702030302020204" pitchFamily="66" charset="0"/>
              </a:rPr>
              <a:t>1. Когда кот может выйти из дома с четырьмя ногами, а вернуться с восемью?</a:t>
            </a:r>
            <a:endParaRPr lang="ru-RU" sz="3200" b="1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8938" y="5252057"/>
            <a:ext cx="60256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Comic Sans MS" panose="030F0702030302020204" pitchFamily="66" charset="0"/>
              </a:rPr>
              <a:t>Ответ: когда </a:t>
            </a:r>
            <a:r>
              <a:rPr lang="ru-RU" sz="3200" dirty="0">
                <a:latin typeface="Comic Sans MS" panose="030F0702030302020204" pitchFamily="66" charset="0"/>
              </a:rPr>
              <a:t>он несёт мышку в зубах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6972032" y="1123320"/>
            <a:ext cx="5219968" cy="5157151"/>
            <a:chOff x="6972032" y="1123320"/>
            <a:chExt cx="5219968" cy="5157151"/>
          </a:xfrm>
        </p:grpSpPr>
        <p:grpSp>
          <p:nvGrpSpPr>
            <p:cNvPr id="10" name="Группа 9"/>
            <p:cNvGrpSpPr/>
            <p:nvPr/>
          </p:nvGrpSpPr>
          <p:grpSpPr>
            <a:xfrm>
              <a:off x="6972032" y="1123320"/>
              <a:ext cx="5219968" cy="4898542"/>
              <a:chOff x="-4724400" y="577348"/>
              <a:chExt cx="5219968" cy="4898542"/>
            </a:xfrm>
          </p:grpSpPr>
          <p:sp>
            <p:nvSpPr>
              <p:cNvPr id="9" name="Прямоугольник 8"/>
              <p:cNvSpPr/>
              <p:nvPr/>
            </p:nvSpPr>
            <p:spPr>
              <a:xfrm>
                <a:off x="-4573736" y="685599"/>
                <a:ext cx="4406096" cy="4790291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1028" name="Picture 4" descr="https://www.seekpng.com/png/full/990-9909816_tumblr-cute-internet-tabs-edit-softedit-softbot-aesthetic.png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4724400" y="577348"/>
                <a:ext cx="5219968" cy="489854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026" name="Picture 2" descr="https://img2.freepng.ru/20180417/cwe/kisspng-cat-mouse-rat-cartoon-clip-art-cats-5ad60ea23e7169.8257746415239778902558.jp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89732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09710" y="1760565"/>
              <a:ext cx="3632068" cy="45199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 descr="https://img2.freepng.ru/20180417/cwe/kisspng-cat-mouse-rat-cartoon-clip-art-cats-5ad60ea23e7169.8257746415239778902558.jpg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0" b="89732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55133" y="4037433"/>
              <a:ext cx="799180" cy="9945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3617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1480" y="2063294"/>
            <a:ext cx="45079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Comic Sans MS" panose="030F0702030302020204" pitchFamily="66" charset="0"/>
              </a:rPr>
              <a:t>РАЗМИНКА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2482" y="3877310"/>
            <a:ext cx="658954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Comic Sans MS" panose="030F0702030302020204" pitchFamily="66" charset="0"/>
              </a:rPr>
              <a:t>2. На что похожа половина яблока?</a:t>
            </a:r>
            <a:endParaRPr lang="ru-RU" sz="4800" b="1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8938" y="5252057"/>
            <a:ext cx="60256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Comic Sans MS" panose="030F0702030302020204" pitchFamily="66" charset="0"/>
              </a:rPr>
              <a:t>Ответ: на </a:t>
            </a:r>
            <a:r>
              <a:rPr lang="ru-RU" sz="3200" dirty="0">
                <a:latin typeface="Comic Sans MS" panose="030F0702030302020204" pitchFamily="66" charset="0"/>
              </a:rPr>
              <a:t>вторую половину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6972032" y="1123320"/>
            <a:ext cx="5219968" cy="4898542"/>
            <a:chOff x="6972032" y="1123320"/>
            <a:chExt cx="5219968" cy="4898542"/>
          </a:xfrm>
        </p:grpSpPr>
        <p:grpSp>
          <p:nvGrpSpPr>
            <p:cNvPr id="10" name="Группа 9"/>
            <p:cNvGrpSpPr/>
            <p:nvPr/>
          </p:nvGrpSpPr>
          <p:grpSpPr>
            <a:xfrm>
              <a:off x="6972032" y="1123320"/>
              <a:ext cx="5219968" cy="4898542"/>
              <a:chOff x="-4724400" y="577348"/>
              <a:chExt cx="5219968" cy="4898542"/>
            </a:xfrm>
          </p:grpSpPr>
          <p:sp>
            <p:nvSpPr>
              <p:cNvPr id="9" name="Прямоугольник 8"/>
              <p:cNvSpPr/>
              <p:nvPr/>
            </p:nvSpPr>
            <p:spPr>
              <a:xfrm>
                <a:off x="-4573736" y="685599"/>
                <a:ext cx="4406096" cy="4790291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1028" name="Picture 4" descr="https://www.seekpng.com/png/full/990-9909816_tumblr-cute-internet-tabs-edit-softedit-softbot-aesthetic.png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4724400" y="577348"/>
                <a:ext cx="5219968" cy="489854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2050" name="Picture 2" descr="https://thumbs.dreamstime.com/b/%D0%BF%D0%BE%D0%BB%D0%BE%D0%B2%D0%B8%D0%BD%D0%B0-%D1%8F%D0%B1%D0%BB%D0%BE%D0%BA%D0%B0-28026030.jpg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11705" t="16047" r="14333" b="11532"/>
            <a:stretch/>
          </p:blipFill>
          <p:spPr bwMode="auto">
            <a:xfrm>
              <a:off x="7203233" y="2463282"/>
              <a:ext cx="3135085" cy="30697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https://thumbs.dreamstime.com/b/%D0%BF%D0%BE%D0%BB%D0%BE%D0%B2%D0%B8%D0%BD%D0%B0-%D1%8F%D0%B1%D0%BB%D0%BE%D0%BA%D0%B0-28026030.jpg"/>
            <p:cNvPicPr>
              <a:picLocks noChangeAspect="1" noChangeArrowheads="1"/>
            </p:cNvPicPr>
            <p:nvPr/>
          </p:nvPicPr>
          <p:blipFill rotWithShape="1">
            <a:blip r:embed="rId6" cstate="email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0767526" y="3967240"/>
              <a:ext cx="1008293" cy="9872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2652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1480" y="2063294"/>
            <a:ext cx="45079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Comic Sans MS" panose="030F0702030302020204" pitchFamily="66" charset="0"/>
              </a:rPr>
              <a:t>РАЗМИНКА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2482" y="3682397"/>
            <a:ext cx="56302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Comic Sans MS" panose="030F0702030302020204" pitchFamily="66" charset="0"/>
              </a:rPr>
              <a:t>3. Явился в жёлтой шубке – прощайте, две скорлупки. Кто это?</a:t>
            </a:r>
            <a:endParaRPr lang="ru-RU" sz="7200" b="1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8938" y="5252057"/>
            <a:ext cx="60256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Comic Sans MS" panose="030F0702030302020204" pitchFamily="66" charset="0"/>
              </a:rPr>
              <a:t>Ответ:</a:t>
            </a:r>
            <a:r>
              <a:rPr lang="ru-RU" dirty="0"/>
              <a:t> </a:t>
            </a:r>
            <a:r>
              <a:rPr lang="ru-RU" sz="3200" dirty="0" smtClean="0">
                <a:latin typeface="Comic Sans MS" panose="030F0702030302020204" pitchFamily="66" charset="0"/>
              </a:rPr>
              <a:t>цыплёнок</a:t>
            </a:r>
            <a:endParaRPr lang="ru-RU" sz="4800" dirty="0">
              <a:latin typeface="Comic Sans MS" panose="030F0702030302020204" pitchFamily="66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6972032" y="1123320"/>
            <a:ext cx="5219968" cy="4898542"/>
            <a:chOff x="6972032" y="1123320"/>
            <a:chExt cx="5219968" cy="4898542"/>
          </a:xfrm>
        </p:grpSpPr>
        <p:grpSp>
          <p:nvGrpSpPr>
            <p:cNvPr id="10" name="Группа 9"/>
            <p:cNvGrpSpPr/>
            <p:nvPr/>
          </p:nvGrpSpPr>
          <p:grpSpPr>
            <a:xfrm>
              <a:off x="6972032" y="1123320"/>
              <a:ext cx="5219968" cy="4898542"/>
              <a:chOff x="-4724400" y="577348"/>
              <a:chExt cx="5219968" cy="4898542"/>
            </a:xfrm>
          </p:grpSpPr>
          <p:sp>
            <p:nvSpPr>
              <p:cNvPr id="9" name="Прямоугольник 8"/>
              <p:cNvSpPr/>
              <p:nvPr/>
            </p:nvSpPr>
            <p:spPr>
              <a:xfrm>
                <a:off x="-4573736" y="685599"/>
                <a:ext cx="4406096" cy="4790291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1028" name="Picture 4" descr="https://www.seekpng.com/png/full/990-9909816_tumblr-cute-internet-tabs-edit-softedit-softbot-aesthetic.png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4724400" y="577348"/>
                <a:ext cx="5219968" cy="489854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074" name="Picture 2" descr="https://rjbaidoo.files.wordpress.com/2020/04/20200421_204640_edited.jpg?w=1000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20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37417" r="10919" b="24717"/>
            <a:stretch/>
          </p:blipFill>
          <p:spPr bwMode="auto">
            <a:xfrm>
              <a:off x="7598467" y="1926031"/>
              <a:ext cx="2683868" cy="39108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 descr="https://rjbaidoo.files.wordpress.com/2020/04/20200421_204640_edited.jpg?w=1000"/>
            <p:cNvPicPr>
              <a:picLocks noChangeAspect="1" noChangeArrowheads="1"/>
            </p:cNvPicPr>
            <p:nvPr/>
          </p:nvPicPr>
          <p:blipFill rotWithShape="1">
            <a:blip r:embed="rId6" cstate="email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0870061" y="3984171"/>
              <a:ext cx="703054" cy="10244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92747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1480" y="2063294"/>
            <a:ext cx="45079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Comic Sans MS" panose="030F0702030302020204" pitchFamily="66" charset="0"/>
              </a:rPr>
              <a:t>РАЗМИНКА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2482" y="3682397"/>
            <a:ext cx="60018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Comic Sans MS" panose="030F0702030302020204" pitchFamily="66" charset="0"/>
              </a:rPr>
              <a:t>4. Вырос в поле дом, полон дом зерном. Что это?</a:t>
            </a:r>
            <a:endParaRPr lang="ru-RU" sz="11500" b="1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8938" y="5252057"/>
            <a:ext cx="60256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Comic Sans MS" panose="030F0702030302020204" pitchFamily="66" charset="0"/>
              </a:rPr>
              <a:t>Ответ:</a:t>
            </a:r>
            <a:r>
              <a:rPr lang="ru-RU" dirty="0"/>
              <a:t> </a:t>
            </a:r>
            <a:r>
              <a:rPr lang="ru-RU" sz="3200" dirty="0" smtClean="0">
                <a:latin typeface="Comic Sans MS" panose="030F0702030302020204" pitchFamily="66" charset="0"/>
              </a:rPr>
              <a:t>колос</a:t>
            </a:r>
            <a:endParaRPr lang="ru-RU" sz="4800" dirty="0">
              <a:latin typeface="Comic Sans MS" panose="030F0702030302020204" pitchFamily="66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6972032" y="1123320"/>
            <a:ext cx="5219968" cy="4898542"/>
            <a:chOff x="6972032" y="1123320"/>
            <a:chExt cx="5219968" cy="4898542"/>
          </a:xfrm>
        </p:grpSpPr>
        <p:grpSp>
          <p:nvGrpSpPr>
            <p:cNvPr id="10" name="Группа 9"/>
            <p:cNvGrpSpPr/>
            <p:nvPr/>
          </p:nvGrpSpPr>
          <p:grpSpPr>
            <a:xfrm>
              <a:off x="6972032" y="1123320"/>
              <a:ext cx="5219968" cy="4898542"/>
              <a:chOff x="-4724400" y="577348"/>
              <a:chExt cx="5219968" cy="4898542"/>
            </a:xfrm>
          </p:grpSpPr>
          <p:sp>
            <p:nvSpPr>
              <p:cNvPr id="9" name="Прямоугольник 8"/>
              <p:cNvSpPr/>
              <p:nvPr/>
            </p:nvSpPr>
            <p:spPr>
              <a:xfrm>
                <a:off x="-4573736" y="685599"/>
                <a:ext cx="4406096" cy="4790291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1028" name="Picture 4" descr="https://www.seekpng.com/png/full/990-9909816_tumblr-cute-internet-tabs-edit-softedit-softbot-aesthetic.png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4724400" y="577348"/>
                <a:ext cx="5219968" cy="489854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4098" name="Picture 2" descr="https://w7.pngwing.com/pngs/152/509/png-transparent-ear-wheat-drawing-cereal-maize-ear-food-leaf-people.png"/>
            <p:cNvPicPr>
              <a:picLocks noChangeAspect="1" noChangeArrowheads="1"/>
            </p:cNvPicPr>
            <p:nvPr/>
          </p:nvPicPr>
          <p:blipFill rotWithShape="1">
            <a:blip r:embed="rId4" cstate="email">
              <a:clrChange>
                <a:clrFrom>
                  <a:srgbClr val="E6E6E6"/>
                </a:clrFrom>
                <a:clrTo>
                  <a:srgbClr val="E6E6E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3995" r="8910"/>
            <a:stretch/>
          </p:blipFill>
          <p:spPr bwMode="auto">
            <a:xfrm>
              <a:off x="7685591" y="1805650"/>
              <a:ext cx="2185208" cy="39435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 descr="https://w7.pngwing.com/pngs/152/509/png-transparent-ear-wheat-drawing-cereal-maize-ear-food-leaf-people.png"/>
            <p:cNvPicPr>
              <a:picLocks noChangeAspect="1" noChangeArrowheads="1"/>
            </p:cNvPicPr>
            <p:nvPr/>
          </p:nvPicPr>
          <p:blipFill rotWithShape="1">
            <a:blip r:embed="rId4" cstate="email">
              <a:clrChange>
                <a:clrFrom>
                  <a:srgbClr val="E6E6E6"/>
                </a:clrFrom>
                <a:clrTo>
                  <a:srgbClr val="E6E6E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3995" r="8910"/>
            <a:stretch/>
          </p:blipFill>
          <p:spPr bwMode="auto">
            <a:xfrm>
              <a:off x="10987651" y="3990110"/>
              <a:ext cx="541141" cy="9765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54856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1480" y="2063294"/>
            <a:ext cx="45079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Comic Sans MS" panose="030F0702030302020204" pitchFamily="66" charset="0"/>
              </a:rPr>
              <a:t>РАЗМИНКА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938" y="3626716"/>
            <a:ext cx="52986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Comic Sans MS" panose="030F0702030302020204" pitchFamily="66" charset="0"/>
              </a:rPr>
              <a:t>5. Какие цветы собирала падчерица в сказке «Двенадцать месяцев»?</a:t>
            </a:r>
            <a:endParaRPr lang="ru-RU" sz="23900" b="1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8938" y="5252057"/>
            <a:ext cx="60256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Comic Sans MS" panose="030F0702030302020204" pitchFamily="66" charset="0"/>
              </a:rPr>
              <a:t>Ответ:</a:t>
            </a:r>
            <a:r>
              <a:rPr lang="ru-RU" dirty="0"/>
              <a:t> </a:t>
            </a:r>
            <a:r>
              <a:rPr lang="ru-RU" sz="3200" dirty="0">
                <a:latin typeface="Comic Sans MS" panose="030F0702030302020204" pitchFamily="66" charset="0"/>
              </a:rPr>
              <a:t>п</a:t>
            </a:r>
            <a:r>
              <a:rPr lang="ru-RU" sz="3200" dirty="0" smtClean="0">
                <a:latin typeface="Comic Sans MS" panose="030F0702030302020204" pitchFamily="66" charset="0"/>
              </a:rPr>
              <a:t>одснежники</a:t>
            </a:r>
            <a:endParaRPr lang="ru-RU" sz="7200" dirty="0">
              <a:latin typeface="Comic Sans MS" panose="030F0702030302020204" pitchFamily="66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6972032" y="1123320"/>
            <a:ext cx="5219968" cy="4898542"/>
            <a:chOff x="6972032" y="1123320"/>
            <a:chExt cx="5219968" cy="4898542"/>
          </a:xfrm>
        </p:grpSpPr>
        <p:grpSp>
          <p:nvGrpSpPr>
            <p:cNvPr id="10" name="Группа 9"/>
            <p:cNvGrpSpPr/>
            <p:nvPr/>
          </p:nvGrpSpPr>
          <p:grpSpPr>
            <a:xfrm>
              <a:off x="6972032" y="1123320"/>
              <a:ext cx="5219968" cy="4898542"/>
              <a:chOff x="-4724400" y="577348"/>
              <a:chExt cx="5219968" cy="4898542"/>
            </a:xfrm>
          </p:grpSpPr>
          <p:sp>
            <p:nvSpPr>
              <p:cNvPr id="9" name="Прямоугольник 8"/>
              <p:cNvSpPr/>
              <p:nvPr/>
            </p:nvSpPr>
            <p:spPr>
              <a:xfrm>
                <a:off x="-4573736" y="685599"/>
                <a:ext cx="4406096" cy="4790291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1028" name="Picture 4" descr="https://www.seekpng.com/png/full/990-9909816_tumblr-cute-internet-tabs-edit-softedit-softbot-aesthetic.png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4724400" y="577348"/>
                <a:ext cx="5219968" cy="489854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5122" name="Picture 2" descr="https://gymn1-sochi.ru/800/600/https/3.bp.blogspot.com/-rIqg1mIPgJw/XJGrSbTM5sI/AAAAAAAANF0/SKhQBf-ONasFdjVS4v4TdfjSNsKm_0B1gCLcBGAs/s1600/kogda_sajat_podsnejniki_2019_posadka_i_uhod_v_otkritom_grunte.png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317976" y="1821622"/>
              <a:ext cx="3028280" cy="36101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 descr="https://gymn1-sochi.ru/800/600/https/3.bp.blogspot.com/-rIqg1mIPgJw/XJGrSbTM5sI/AAAAAAAANF0/SKhQBf-ONasFdjVS4v4TdfjSNsKm_0B1gCLcBGAs/s1600/kogda_sajat_podsnejniki_2019_posadka_i_uhod_v_otkritom_grunte.png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0764581" y="3942800"/>
              <a:ext cx="914875" cy="10906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99465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1480" y="2063294"/>
            <a:ext cx="45079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Comic Sans MS" panose="030F0702030302020204" pitchFamily="66" charset="0"/>
              </a:rPr>
              <a:t>РАЗМИНКА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938" y="3942800"/>
            <a:ext cx="52986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Comic Sans MS" panose="030F0702030302020204" pitchFamily="66" charset="0"/>
              </a:rPr>
              <a:t>6. Что не сможет найти ни один сыщик на земле?</a:t>
            </a:r>
            <a:endParaRPr lang="ru-RU" sz="49600" b="1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8938" y="5252057"/>
            <a:ext cx="60256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Comic Sans MS" panose="030F0702030302020204" pitchFamily="66" charset="0"/>
              </a:rPr>
              <a:t>Ответ:</a:t>
            </a:r>
            <a:r>
              <a:rPr lang="ru-RU" dirty="0"/>
              <a:t> </a:t>
            </a:r>
            <a:r>
              <a:rPr lang="ru-RU" sz="3200" dirty="0" smtClean="0">
                <a:latin typeface="Comic Sans MS" panose="030F0702030302020204" pitchFamily="66" charset="0"/>
              </a:rPr>
              <a:t>две </a:t>
            </a:r>
            <a:r>
              <a:rPr lang="ru-RU" sz="3200" dirty="0">
                <a:latin typeface="Comic Sans MS" panose="030F0702030302020204" pitchFamily="66" charset="0"/>
              </a:rPr>
              <a:t>одинаковых души</a:t>
            </a:r>
            <a:endParaRPr lang="ru-RU" sz="11500" dirty="0">
              <a:latin typeface="Comic Sans MS" panose="030F0702030302020204" pitchFamily="66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6972032" y="1123320"/>
            <a:ext cx="5219968" cy="4898542"/>
            <a:chOff x="6972032" y="1123320"/>
            <a:chExt cx="5219968" cy="4898542"/>
          </a:xfrm>
        </p:grpSpPr>
        <p:grpSp>
          <p:nvGrpSpPr>
            <p:cNvPr id="10" name="Группа 9"/>
            <p:cNvGrpSpPr/>
            <p:nvPr/>
          </p:nvGrpSpPr>
          <p:grpSpPr>
            <a:xfrm>
              <a:off x="6972032" y="1123320"/>
              <a:ext cx="5219968" cy="4898542"/>
              <a:chOff x="-4724400" y="577348"/>
              <a:chExt cx="5219968" cy="4898542"/>
            </a:xfrm>
          </p:grpSpPr>
          <p:sp>
            <p:nvSpPr>
              <p:cNvPr id="9" name="Прямоугольник 8"/>
              <p:cNvSpPr/>
              <p:nvPr/>
            </p:nvSpPr>
            <p:spPr>
              <a:xfrm>
                <a:off x="-4573736" y="685599"/>
                <a:ext cx="4406096" cy="4790291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1028" name="Picture 4" descr="https://www.seekpng.com/png/full/990-9909816_tumblr-cute-internet-tabs-edit-softedit-softbot-aesthetic.png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4724400" y="577348"/>
                <a:ext cx="5219968" cy="489854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6146" name="Picture 2" descr="https://avatars.mds.yandex.net/get-zen_doc/4032365/pub_609ba24eabeaa615fdfe681f_609ba2be3f44ce7ed110ef60/scale_1200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191232" y="2533785"/>
              <a:ext cx="3112776" cy="28180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 descr="https://avatars.mds.yandex.net/get-zen_doc/4032365/pub_609ba24eabeaa615fdfe681f_609ba2be3f44ce7ed110ef60/scale_1200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0491020" y="4002680"/>
              <a:ext cx="1037772" cy="9395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48922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</TotalTime>
  <Words>370</Words>
  <Application>Microsoft Office PowerPoint</Application>
  <PresentationFormat>Широкоэкранный</PresentationFormat>
  <Paragraphs>82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Даша</dc:creator>
  <cp:lastModifiedBy>Ксения</cp:lastModifiedBy>
  <cp:revision>34</cp:revision>
  <dcterms:created xsi:type="dcterms:W3CDTF">2021-09-21T17:27:34Z</dcterms:created>
  <dcterms:modified xsi:type="dcterms:W3CDTF">2022-11-09T12:01:21Z</dcterms:modified>
</cp:coreProperties>
</file>