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76672"/>
            <a:ext cx="7291536" cy="1224136"/>
          </a:xfrm>
        </p:spPr>
        <p:txBody>
          <a:bodyPr>
            <a:normAutofit/>
          </a:bodyPr>
          <a:lstStyle/>
          <a:p>
            <a:r>
              <a:rPr lang="ru-RU" dirty="0" smtClean="0"/>
              <a:t>Обогащаем словарный  </a:t>
            </a:r>
            <a:r>
              <a:rPr lang="ru-RU" dirty="0" smtClean="0"/>
              <a:t>запас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28800"/>
            <a:ext cx="5630081" cy="314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728233"/>
              </p:ext>
            </p:extLst>
          </p:nvPr>
        </p:nvGraphicFramePr>
        <p:xfrm>
          <a:off x="2411760" y="5733256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</a:t>
                      </a:r>
                      <a:r>
                        <a:rPr lang="ru-RU" b="0" dirty="0" smtClean="0">
                          <a:solidFill>
                            <a:schemeClr val="tx2"/>
                          </a:solidFill>
                        </a:rPr>
                        <a:t>Составила:        логопед    ДОУ 3   Савина О.А.</a:t>
                      </a:r>
                      <a:endParaRPr lang="ru-RU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387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teleporto.ru/images/detailed/13610/1018610061.jpg?t=149922712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48" y="3774563"/>
            <a:ext cx="2194084" cy="308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auali.ru/img-my/product/3/390/38925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918" y="3274831"/>
            <a:ext cx="2520280" cy="352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img2.labirint.ru/books/187200/coverbi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7854"/>
            <a:ext cx="2234368" cy="3686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8" descr="https://img1.labirint.ru/books/732573/coverb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4" name="Picture 10" descr="https://img1.labirint.ru/books/732573/coverbi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060" y="160338"/>
            <a:ext cx="2195264" cy="311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s://cv2.litres.ru/pub/c/cover/2372052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324" y="160338"/>
            <a:ext cx="3549920" cy="2497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s://main-cdn.goods.ru/hlr-system/1690602414/100024385773b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627" y="2657667"/>
            <a:ext cx="3218795" cy="412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30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4726" y="457304"/>
            <a:ext cx="762172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/>
              <a:t>Дидактические игры для детей  , направленные на обогащение словарного запаса, </a:t>
            </a:r>
            <a:r>
              <a:rPr lang="ru-RU" sz="2800" dirty="0" smtClean="0"/>
              <a:t>активизируют </a:t>
            </a:r>
            <a:r>
              <a:rPr lang="ru-RU" sz="2800" dirty="0"/>
              <a:t>словарь детей, развивают внимание к слову, формируют умение быстро выбирать из своего словарного запаса наиболее точное, подходящее слово. Также в играх и упражнениях на обогащение словарного запаса детей происходит знакомство со словами-предметами, словами-признаками, словами-действиями и упражнение в их согласовании друг с другом, а также работа над подбором синонимов и антонимов.</a:t>
            </a:r>
          </a:p>
        </p:txBody>
      </p:sp>
    </p:spTree>
    <p:extLst>
      <p:ext uri="{BB962C8B-B14F-4D97-AF65-F5344CB8AC3E}">
        <p14:creationId xmlns:p14="http://schemas.microsoft.com/office/powerpoint/2010/main" val="239835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8852" y="-3301"/>
            <a:ext cx="8424936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i="1" dirty="0">
                <a:solidFill>
                  <a:prstClr val="black"/>
                </a:solidFill>
              </a:rPr>
              <a:t>Игра «Слова наоборот»</a:t>
            </a:r>
            <a:endParaRPr lang="ru-RU" sz="2000" dirty="0">
              <a:solidFill>
                <a:prstClr val="black"/>
              </a:solidFill>
            </a:endParaRPr>
          </a:p>
          <a:p>
            <a:pPr lvl="0"/>
            <a:r>
              <a:rPr lang="ru-RU" sz="2000" b="1" i="1" dirty="0">
                <a:solidFill>
                  <a:prstClr val="black"/>
                </a:solidFill>
              </a:rPr>
              <a:t>Правила игры: </a:t>
            </a:r>
            <a:r>
              <a:rPr lang="ru-RU" sz="2000" dirty="0">
                <a:solidFill>
                  <a:prstClr val="black"/>
                </a:solidFill>
              </a:rPr>
              <a:t>водящий кидает ребенку мяч и называет слово. Ребенок должен поймать мяч и назвать</a:t>
            </a:r>
            <a:r>
              <a:rPr lang="ru-RU" sz="2000" b="1" i="1" dirty="0">
                <a:solidFill>
                  <a:prstClr val="black"/>
                </a:solidFill>
              </a:rPr>
              <a:t> </a:t>
            </a:r>
            <a:r>
              <a:rPr lang="ru-RU" sz="2000" dirty="0">
                <a:solidFill>
                  <a:prstClr val="black"/>
                </a:solidFill>
              </a:rPr>
              <a:t>«слово наоборот» или «слово, противоположное по смыслу». Если ребенок не может быстро придумать антоним или говорит неправильно, водящий</a:t>
            </a:r>
            <a:r>
              <a:rPr lang="ru-RU" sz="2000" b="1" i="1" dirty="0">
                <a:solidFill>
                  <a:prstClr val="black"/>
                </a:solidFill>
              </a:rPr>
              <a:t> </a:t>
            </a:r>
            <a:r>
              <a:rPr lang="ru-RU" sz="2000" dirty="0">
                <a:solidFill>
                  <a:prstClr val="black"/>
                </a:solidFill>
              </a:rPr>
              <a:t>называет его сам. Когда ребенок начнет подбирать слова правильно, он становится водящим.</a:t>
            </a:r>
          </a:p>
          <a:p>
            <a:pPr lvl="0"/>
            <a:endParaRPr lang="ru-RU" sz="2000" dirty="0">
              <a:solidFill>
                <a:prstClr val="black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904807"/>
              </p:ext>
            </p:extLst>
          </p:nvPr>
        </p:nvGraphicFramePr>
        <p:xfrm>
          <a:off x="1467238" y="2060848"/>
          <a:ext cx="7448164" cy="4663440"/>
        </p:xfrm>
        <a:graphic>
          <a:graphicData uri="http://schemas.openxmlformats.org/drawingml/2006/table">
            <a:tbl>
              <a:tblPr firstRow="1" bandRow="1"/>
              <a:tblGrid>
                <a:gridCol w="3724082"/>
                <a:gridCol w="3724082"/>
              </a:tblGrid>
              <a:tr h="447480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в 3-4 года </a:t>
                      </a: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доступны следующие антонимы</a:t>
                      </a: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:</a:t>
                      </a:r>
                      <a:endParaRPr lang="ru-RU" sz="2000" b="0" i="0" dirty="0" smtClean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день – ночь;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большой – маленький;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черный – белый;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хороший – плохой;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тяжелый – легкий;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веселый – грустный;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горький – сладкий;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горячий – холодный;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грязный – чистый;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здоровый – больной;</a:t>
                      </a:r>
                    </a:p>
                    <a:p>
                      <a:endParaRPr lang="ru-RU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умный – глупый;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широкий – узкий;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близкий – далекий;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быстрый – медленный;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высокий – низкий;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полный – пустой;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тонкий – толстый;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открыть – закрыть;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говорить – молчать;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вспомнить – забыть;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громко – тихо;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много – мал;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справа – слева;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Georgia"/>
                          <a:ea typeface="+mn-ea"/>
                          <a:cs typeface="+mn-cs"/>
                        </a:rPr>
                        <a:t>трудно – легко;</a:t>
                      </a:r>
                    </a:p>
                    <a:p>
                      <a:endParaRPr lang="ru-RU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AC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892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385300"/>
              </p:ext>
            </p:extLst>
          </p:nvPr>
        </p:nvGraphicFramePr>
        <p:xfrm>
          <a:off x="1259632" y="332656"/>
          <a:ext cx="7032104" cy="6187440"/>
        </p:xfrm>
        <a:graphic>
          <a:graphicData uri="http://schemas.openxmlformats.org/drawingml/2006/table">
            <a:tbl>
              <a:tblPr firstRow="1" bandRow="1"/>
              <a:tblGrid>
                <a:gridCol w="3516052"/>
                <a:gridCol w="3516052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в 5-6 лет </a:t>
                      </a: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доступны следующие антонимы</a:t>
                      </a: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:</a:t>
                      </a:r>
                      <a:endParaRPr lang="ru-RU" sz="2000" b="0" i="0" dirty="0" smtClean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брат – сестра;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мальчик – девочка;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мама – папа;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мужчина – женщина;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дедушка – бабушка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вход – выход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горе – счастье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город – деревня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добро – зло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радость – печаль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над – под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начало – конец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улыбка – слезы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молодость – старость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правда – ложь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прямой – кривой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глубокий – мелкий</a:t>
                      </a:r>
                    </a:p>
                    <a:p>
                      <a:endParaRPr lang="ru-RU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полезный – вредный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слабый – сильный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смелый – трусливый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бросать – ловить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взять – отдать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ложиться – вставать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мерзнуть – греться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покупать – продавать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помогать – мешать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потерять – найти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сломать – построить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смеяться – лакать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внутри – снаружи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впереди – сзади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вверху – внизу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ласково – грубо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рано – поздно</a:t>
                      </a:r>
                    </a:p>
                    <a:p>
                      <a:endParaRPr lang="ru-RU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AC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454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1871084"/>
              </p:ext>
            </p:extLst>
          </p:nvPr>
        </p:nvGraphicFramePr>
        <p:xfrm>
          <a:off x="1475656" y="476672"/>
          <a:ext cx="7344816" cy="5577840"/>
        </p:xfrm>
        <a:graphic>
          <a:graphicData uri="http://schemas.openxmlformats.org/drawingml/2006/table">
            <a:tbl>
              <a:tblPr firstRow="1" bandRow="1"/>
              <a:tblGrid>
                <a:gridCol w="3672408"/>
                <a:gridCol w="3672408"/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в 6-7 лет</a:t>
                      </a: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 доступны следующие антонимы</a:t>
                      </a: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:</a:t>
                      </a:r>
                      <a:endParaRPr lang="ru-RU" sz="2000" b="0" i="0" dirty="0" smtClean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зима – лето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весна – осень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друг – враг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жара – холод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завтрак – ужин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мир – война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сын – дочь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утро – вечер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спуск – подъем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ребенок – взрослый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восток – запад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север - юг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рассвет - закат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свет - темнота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встреча – расставание</a:t>
                      </a: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выезд – въезд</a:t>
                      </a:r>
                      <a:endParaRPr lang="ru-RU" sz="2000" b="0" i="0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AC9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Times New Roman"/>
                        </a:defRPr>
                      </a:lvl9pPr>
                    </a:lstStyle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ленивый - трудолюбивый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аккуратный – неряшливый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ловкий – неуклюжий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пасмурный – ясный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первый – последний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пресный – соленый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одинаковый – разный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сытый – голодный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уродливый – красивый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хрупкий – прочный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частый – редкий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шершавый – гладкий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яркий – тусклый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тепло – прохлада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удаляться - приближаться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0" i="0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поднять - опустить</a:t>
                      </a:r>
                    </a:p>
                    <a:p>
                      <a:endParaRPr lang="ru-RU" sz="20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AC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289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tatic.chudomart.ru/upload/iblock/45e/45e41c5d16a0467c98a29bec3395fb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566" y="3752487"/>
            <a:ext cx="3078623" cy="3105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07903" y="-1"/>
            <a:ext cx="72008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                   Игра « Назови </a:t>
            </a:r>
            <a:r>
              <a:rPr lang="ru-RU" sz="2800" b="1" i="1" dirty="0"/>
              <a:t>одним </a:t>
            </a:r>
            <a:r>
              <a:rPr lang="ru-RU" sz="2800" b="1" i="1" dirty="0" smtClean="0"/>
              <a:t>словом».</a:t>
            </a:r>
            <a:endParaRPr lang="ru-RU" sz="2800" dirty="0"/>
          </a:p>
          <a:p>
            <a:r>
              <a:rPr lang="ru-RU" sz="2400" dirty="0"/>
              <a:t>Игра направлена на пополнение словарного запаса ребёнка обобщающими понятиями.</a:t>
            </a:r>
          </a:p>
          <a:p>
            <a:r>
              <a:rPr lang="ru-RU" sz="2400" dirty="0"/>
              <a:t>Взрослый называет несколько слов, например, </a:t>
            </a:r>
            <a:r>
              <a:rPr lang="ru-RU" sz="2400" i="1" dirty="0"/>
              <a:t>майка, брюки, рубашка, шорты</a:t>
            </a:r>
            <a:r>
              <a:rPr lang="ru-RU" sz="2400" dirty="0"/>
              <a:t>, и просит ребёнка назвать все предметы одним словом (</a:t>
            </a:r>
            <a:r>
              <a:rPr lang="ru-RU" sz="2400" i="1" dirty="0"/>
              <a:t>одежда</a:t>
            </a:r>
            <a:r>
              <a:rPr lang="ru-RU" sz="2400" dirty="0"/>
              <a:t>).</a:t>
            </a:r>
          </a:p>
          <a:p>
            <a:r>
              <a:rPr lang="ru-RU" sz="2400" dirty="0"/>
              <a:t>Можно поиграть по-другому. Взрослый называет обобщающее слово, например, </a:t>
            </a:r>
            <a:r>
              <a:rPr lang="ru-RU" sz="2400" i="1" dirty="0"/>
              <a:t>посуда</a:t>
            </a:r>
            <a:r>
              <a:rPr lang="ru-RU" sz="2400" dirty="0"/>
              <a:t>, и предлагает малышу вспомнить и назвать как можно больше предметов посуды. Чтобы ребёнку было интересней, можно дать ему мяч, чтобы на каждое названное слово он ударял им об пол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7014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zen_doc/1712971/pub_5dcd4b11e482af743b16b282_5dcd5659f2b9ae76f74d9924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422734"/>
            <a:ext cx="3023394" cy="243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260648"/>
            <a:ext cx="80283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              Игра </a:t>
            </a:r>
            <a:r>
              <a:rPr lang="ru-RU" sz="2400" b="1" i="1" dirty="0"/>
              <a:t>«Я знаю пять…»</a:t>
            </a:r>
            <a:endParaRPr lang="ru-RU" sz="2400" dirty="0"/>
          </a:p>
          <a:p>
            <a:r>
              <a:rPr lang="ru-RU" sz="2400" b="1" i="1" dirty="0"/>
              <a:t>Цели:</a:t>
            </a:r>
            <a:r>
              <a:rPr lang="ru-RU" sz="2400" dirty="0"/>
              <a:t> Активизация слов с обобщающим значением, развитие понимания родовидовых отношений между словами (развитие понятийного аспекта значения слова).</a:t>
            </a:r>
          </a:p>
          <a:p>
            <a:r>
              <a:rPr lang="ru-RU" sz="2400" b="1" i="1" dirty="0"/>
              <a:t>Содержание.</a:t>
            </a:r>
            <a:r>
              <a:rPr lang="ru-RU" sz="2400" dirty="0"/>
              <a:t> Дети встают в круг. Первый игрок, в руках у которого мяч, начинает игру словом: «Я» и передает (перебрасывает) мяч рядом стоящему ребенку. Второй игрок принимает мяч, проговаривает следующее слово: «Знаю» - и передает мяч дальше. Третий игрок: «Пять». Следующий ребенок «Насекомых». Далее каждый ход сопровождается называнием одного насекомого до тех пор, пока не будет названо пять слов данной группы. Игра продолжается дальше.</a:t>
            </a:r>
          </a:p>
        </p:txBody>
      </p:sp>
    </p:spTree>
    <p:extLst>
      <p:ext uri="{BB962C8B-B14F-4D97-AF65-F5344CB8AC3E}">
        <p14:creationId xmlns:p14="http://schemas.microsoft.com/office/powerpoint/2010/main" val="361521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750759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 Игра « Кто  кем   был»</a:t>
            </a:r>
          </a:p>
          <a:p>
            <a:r>
              <a:rPr lang="ru-RU" sz="2400" dirty="0" smtClean="0"/>
              <a:t>Цель: развитие </a:t>
            </a:r>
            <a:r>
              <a:rPr lang="ru-RU" sz="2400" dirty="0"/>
              <a:t>мышления, расширение словаря, закрепление падежных окончаний.</a:t>
            </a:r>
          </a:p>
          <a:p>
            <a:r>
              <a:rPr lang="ru-RU" sz="2400" dirty="0"/>
              <a:t> </a:t>
            </a:r>
            <a:r>
              <a:rPr lang="ru-RU" sz="2400" dirty="0" smtClean="0"/>
              <a:t>Ход: Взрослый, </a:t>
            </a:r>
            <a:r>
              <a:rPr lang="ru-RU" sz="2400" dirty="0"/>
              <a:t>бросая </a:t>
            </a:r>
            <a:r>
              <a:rPr lang="ru-RU" sz="2400" dirty="0" smtClean="0"/>
              <a:t>мяч ребенку, </a:t>
            </a:r>
            <a:r>
              <a:rPr lang="ru-RU" sz="2400" dirty="0"/>
              <a:t>называет предмет или животное, а ребёнок, возвращая мяч </a:t>
            </a:r>
            <a:r>
              <a:rPr lang="ru-RU" sz="2400" dirty="0" smtClean="0"/>
              <a:t>,отвечает </a:t>
            </a:r>
            <a:r>
              <a:rPr lang="ru-RU" sz="2400" dirty="0"/>
              <a:t>на вопрос, кем (чем) был раньше названный объект</a:t>
            </a:r>
            <a:r>
              <a:rPr lang="ru-RU" sz="2400" dirty="0" smtClean="0"/>
              <a:t>:</a:t>
            </a:r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231468"/>
              </p:ext>
            </p:extLst>
          </p:nvPr>
        </p:nvGraphicFramePr>
        <p:xfrm>
          <a:off x="1115616" y="3140968"/>
          <a:ext cx="7776864" cy="3528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352839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Цыплёнок – яйцом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Хлеб –мукой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Лошадь – жеребёнком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Шкаф -доской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Корова – телёнком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Велосипед – железом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Дуб – жёлудем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Рубашка – тканью</a:t>
                      </a:r>
                    </a:p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Рыба – икринкой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Ботинки – кожей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Яблоня –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</a:rPr>
                        <a:t>семечкой</a:t>
                      </a: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Дом –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</a:rPr>
                        <a:t>кирпичём</a:t>
                      </a: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Лягушка– головастиком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Сильный – слабым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Бабочка – гусеницей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Взрослый – ребёнком</a:t>
                      </a:r>
                    </a:p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043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c.pics.livejournal.com/marina_logo/35303940/50856/50856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603354"/>
            <a:ext cx="6944605" cy="325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3768" y="116632"/>
            <a:ext cx="52482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И</a:t>
            </a:r>
            <a:r>
              <a:rPr lang="ru-RU" sz="2800" b="1" dirty="0" smtClean="0"/>
              <a:t>гра </a:t>
            </a:r>
            <a:r>
              <a:rPr lang="ru-RU" sz="2800" b="1" dirty="0"/>
              <a:t>«Чья? Чьи?»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78287" y="639852"/>
            <a:ext cx="80283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Цель игры: расширение словаря детей за счёт употребления притяжательных прилагательных. Ход игры: </a:t>
            </a:r>
            <a:r>
              <a:rPr lang="ru-RU" sz="2400" dirty="0" smtClean="0"/>
              <a:t>взрослый, </a:t>
            </a:r>
            <a:r>
              <a:rPr lang="ru-RU" sz="2400" dirty="0"/>
              <a:t>бросая мяч ребёнку, говорит:</a:t>
            </a:r>
          </a:p>
          <a:p>
            <a:r>
              <a:rPr lang="ru-RU" sz="2400" dirty="0"/>
              <a:t>«У вороны голова…», а ребёнок, бросая мяч обратно, заканчивает: «…воронья». Например: У рыси голова – рысья У рыбы – рыбья У кошки – кошачья У сороки – сорочья У лошади – лошадиная У орла – орлиная У верблюда – </a:t>
            </a:r>
            <a:r>
              <a:rPr lang="ru-RU" sz="2400" dirty="0" smtClean="0"/>
              <a:t>верблюжья и </a:t>
            </a:r>
            <a:r>
              <a:rPr lang="ru-RU" sz="2400" dirty="0" err="1" smtClean="0"/>
              <a:t>тд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2642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217</TotalTime>
  <Words>433</Words>
  <Application>Microsoft Office PowerPoint</Application>
  <PresentationFormat>Экран (4:3)</PresentationFormat>
  <Paragraphs>127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Обогащаем словарный  запас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Словарный  запас </dc:title>
  <dc:creator>пользователь</dc:creator>
  <cp:lastModifiedBy>пользователь</cp:lastModifiedBy>
  <cp:revision>9</cp:revision>
  <dcterms:created xsi:type="dcterms:W3CDTF">2020-04-20T14:51:12Z</dcterms:created>
  <dcterms:modified xsi:type="dcterms:W3CDTF">2020-04-30T13:12:20Z</dcterms:modified>
</cp:coreProperties>
</file>