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3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78BAF"/>
            </a:gs>
            <a:gs pos="100000">
              <a:srgbClr val="13233F"/>
            </a:gs>
          </a:gsLst>
          <a:path path="circle">
            <a:fillToRect l="50000" t="55000" r="50000" b="45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-9360" y="-7200"/>
            <a:ext cx="9162360" cy="1040760"/>
          </a:xfrm>
          <a:custGeom>
            <a:avLst/>
            <a:gdLst/>
            <a:ahLst/>
            <a:cxn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BC0059">
                  <a:alpha val="45098"/>
                </a:srgbClr>
              </a:gs>
              <a:gs pos="100000">
                <a:srgbClr val="EFAA00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2"/>
          <p:cNvSpPr/>
          <p:nvPr/>
        </p:nvSpPr>
        <p:spPr>
          <a:xfrm>
            <a:off x="4381560" y="-7200"/>
            <a:ext cx="4761720" cy="637560"/>
          </a:xfrm>
          <a:custGeom>
            <a:avLst/>
            <a:gdLst/>
            <a:ahLst/>
            <a:cxn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E0006A">
                  <a:alpha val="45098"/>
                </a:srgbClr>
              </a:gs>
              <a:gs pos="100000">
                <a:srgbClr val="C28B00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" name="Group 3"/>
          <p:cNvGrpSpPr/>
          <p:nvPr/>
        </p:nvGrpSpPr>
        <p:grpSpPr>
          <a:xfrm>
            <a:off x="-29160" y="-16920"/>
            <a:ext cx="9197280" cy="1085760"/>
            <a:chOff x="-29160" y="-16920"/>
            <a:chExt cx="9197280" cy="1085760"/>
          </a:xfrm>
        </p:grpSpPr>
        <p:sp>
          <p:nvSpPr>
            <p:cNvPr id="3" name="CustomShape 4"/>
            <p:cNvSpPr/>
            <p:nvPr/>
          </p:nvSpPr>
          <p:spPr>
            <a:xfrm rot="21435600">
              <a:off x="-18720" y="201600"/>
              <a:ext cx="9162360" cy="648360"/>
            </a:xfrm>
            <a:custGeom>
              <a:avLst/>
              <a:gdLst/>
              <a:ahLst/>
              <a:cxn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E0A20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 rot="21435600">
              <a:off x="-14040" y="275040"/>
              <a:ext cx="9174960" cy="529560"/>
            </a:xfrm>
            <a:custGeom>
              <a:avLst/>
              <a:gdLst/>
              <a:ahLst/>
              <a:cxn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7FD13B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-9360" y="-7200"/>
            <a:ext cx="9162360" cy="1040760"/>
          </a:xfrm>
          <a:custGeom>
            <a:avLst/>
            <a:gdLst/>
            <a:ahLst/>
            <a:cxn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BC0059">
                  <a:alpha val="45098"/>
                </a:srgbClr>
              </a:gs>
              <a:gs pos="100000">
                <a:srgbClr val="EFAA00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2"/>
          <p:cNvSpPr/>
          <p:nvPr/>
        </p:nvSpPr>
        <p:spPr>
          <a:xfrm>
            <a:off x="4381560" y="-7200"/>
            <a:ext cx="4761720" cy="637560"/>
          </a:xfrm>
          <a:custGeom>
            <a:avLst/>
            <a:gdLst/>
            <a:ahLst/>
            <a:cxn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E0006A">
                  <a:alpha val="45098"/>
                </a:srgbClr>
              </a:gs>
              <a:gs pos="100000">
                <a:srgbClr val="C28B00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5" name="Group 3"/>
          <p:cNvGrpSpPr/>
          <p:nvPr/>
        </p:nvGrpSpPr>
        <p:grpSpPr>
          <a:xfrm>
            <a:off x="-29160" y="-16920"/>
            <a:ext cx="9197280" cy="1085760"/>
            <a:chOff x="-29160" y="-16920"/>
            <a:chExt cx="9197280" cy="1085760"/>
          </a:xfrm>
        </p:grpSpPr>
        <p:sp>
          <p:nvSpPr>
            <p:cNvPr id="46" name="CustomShape 4"/>
            <p:cNvSpPr/>
            <p:nvPr/>
          </p:nvSpPr>
          <p:spPr>
            <a:xfrm rot="21435600">
              <a:off x="-18720" y="201600"/>
              <a:ext cx="9162360" cy="648360"/>
            </a:xfrm>
            <a:custGeom>
              <a:avLst/>
              <a:gdLst/>
              <a:ahLst/>
              <a:cxn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E0A20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" name="CustomShape 5"/>
            <p:cNvSpPr/>
            <p:nvPr/>
          </p:nvSpPr>
          <p:spPr>
            <a:xfrm rot="21435600">
              <a:off x="-14040" y="275040"/>
              <a:ext cx="9174960" cy="529560"/>
            </a:xfrm>
            <a:custGeom>
              <a:avLst/>
              <a:gdLst/>
              <a:ahLst/>
              <a:cxn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7FD13B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8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9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-9360" y="-7200"/>
            <a:ext cx="9162360" cy="1040760"/>
          </a:xfrm>
          <a:custGeom>
            <a:avLst/>
            <a:gdLst/>
            <a:ahLst/>
            <a:cxn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BC0059">
                  <a:alpha val="45098"/>
                </a:srgbClr>
              </a:gs>
              <a:gs pos="100000">
                <a:srgbClr val="EFAA00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2"/>
          <p:cNvSpPr/>
          <p:nvPr/>
        </p:nvSpPr>
        <p:spPr>
          <a:xfrm>
            <a:off x="4381560" y="-7200"/>
            <a:ext cx="4761720" cy="637560"/>
          </a:xfrm>
          <a:custGeom>
            <a:avLst/>
            <a:gdLst/>
            <a:ahLst/>
            <a:cxn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E0006A">
                  <a:alpha val="45098"/>
                </a:srgbClr>
              </a:gs>
              <a:gs pos="100000">
                <a:srgbClr val="C28B00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88" name="Group 3"/>
          <p:cNvGrpSpPr/>
          <p:nvPr/>
        </p:nvGrpSpPr>
        <p:grpSpPr>
          <a:xfrm>
            <a:off x="-29160" y="-16920"/>
            <a:ext cx="9197280" cy="1085760"/>
            <a:chOff x="-29160" y="-16920"/>
            <a:chExt cx="9197280" cy="1085760"/>
          </a:xfrm>
        </p:grpSpPr>
        <p:sp>
          <p:nvSpPr>
            <p:cNvPr id="89" name="CustomShape 4"/>
            <p:cNvSpPr/>
            <p:nvPr/>
          </p:nvSpPr>
          <p:spPr>
            <a:xfrm rot="21435600">
              <a:off x="-18720" y="201600"/>
              <a:ext cx="9162360" cy="648360"/>
            </a:xfrm>
            <a:custGeom>
              <a:avLst/>
              <a:gdLst/>
              <a:ahLst/>
              <a:cxn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E0A20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0" name="CustomShape 5"/>
            <p:cNvSpPr/>
            <p:nvPr/>
          </p:nvSpPr>
          <p:spPr>
            <a:xfrm rot="21435600">
              <a:off x="-14040" y="275040"/>
              <a:ext cx="9174960" cy="529560"/>
            </a:xfrm>
            <a:custGeom>
              <a:avLst/>
              <a:gdLst/>
              <a:ahLst/>
              <a:cxn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7FD13B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91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92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22680" y="1479420"/>
            <a:ext cx="8869320" cy="2447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1836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4000" b="1" i="1" strike="noStrike" spc="-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«Ухо звук </a:t>
            </a:r>
            <a:r>
              <a:rPr lang="ru-RU" sz="4000" b="1" i="1" strike="noStrike" spc="-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определит,язычок</a:t>
            </a:r>
            <a:r>
              <a:rPr lang="ru-RU" sz="4000" b="1" i="1" strike="noStrike" spc="-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strike="noStrike" spc="-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проговорит,глаз</a:t>
            </a:r>
            <a:r>
              <a:rPr lang="ru-RU" sz="4000" b="1" i="1" strike="noStrike" spc="-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запомнить букву </a:t>
            </a:r>
            <a:r>
              <a:rPr lang="ru-RU" sz="4000" b="1" i="1" strike="noStrike" spc="-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сможет,прочитать</a:t>
            </a:r>
            <a:r>
              <a:rPr lang="ru-RU" sz="4000" b="1" i="1" strike="noStrike" spc="-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тебе поможет»</a:t>
            </a:r>
            <a:r>
              <a:rPr lang="en-US" sz="4000" b="1" i="1" strike="noStrike" spc="-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CustomShape 2"/>
          <p:cNvSpPr/>
          <p:nvPr/>
        </p:nvSpPr>
        <p:spPr>
          <a:xfrm>
            <a:off x="2988000" y="4077000"/>
            <a:ext cx="5616000" cy="12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18360" bIns="45000">
            <a:noAutofit/>
          </a:bodyPr>
          <a:lstStyle/>
          <a:p>
            <a:pPr algn="r"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r>
              <a:rPr lang="en-US" sz="2600" b="0" i="1" strike="noStrike" spc="-1" dirty="0">
                <a:solidFill>
                  <a:srgbClr val="4E5B6F"/>
                </a:solidFill>
                <a:latin typeface="Georgia"/>
              </a:rPr>
              <a:t>«</a:t>
            </a:r>
            <a:r>
              <a:rPr lang="ru-RU" sz="2600" b="0" i="1" strike="noStrike" spc="-1" dirty="0">
                <a:solidFill>
                  <a:srgbClr val="4E5B6F"/>
                </a:solidFill>
                <a:latin typeface="Georgia"/>
              </a:rPr>
              <a:t>Коррекция оптической и </a:t>
            </a:r>
            <a:r>
              <a:rPr lang="ru-RU" sz="2600" b="0" i="1" strike="noStrike" spc="-1" dirty="0" err="1">
                <a:solidFill>
                  <a:srgbClr val="4E5B6F"/>
                </a:solidFill>
                <a:latin typeface="Georgia"/>
              </a:rPr>
              <a:t>мнестической</a:t>
            </a:r>
            <a:r>
              <a:rPr lang="ru-RU" sz="2600" b="0" i="1" strike="noStrike" spc="-1" dirty="0">
                <a:solidFill>
                  <a:srgbClr val="4E5B6F"/>
                </a:solidFill>
                <a:latin typeface="Georgia"/>
              </a:rPr>
              <a:t>  дислексии  у школьников с НОДА</a:t>
            </a:r>
            <a:r>
              <a:rPr lang="en-US" sz="2600" b="0" i="1" strike="noStrike" spc="-1" dirty="0">
                <a:solidFill>
                  <a:srgbClr val="4E5B6F"/>
                </a:solidFill>
                <a:latin typeface="Georgia"/>
              </a:rPr>
              <a:t>»</a:t>
            </a:r>
            <a:endParaRPr lang="ru-RU" sz="2600" b="0" strike="noStrike" spc="-1" dirty="0">
              <a:latin typeface="Arial"/>
            </a:endParaRPr>
          </a:p>
        </p:txBody>
      </p:sp>
      <p:sp>
        <p:nvSpPr>
          <p:cNvPr id="131" name="CustomShape 3"/>
          <p:cNvSpPr/>
          <p:nvPr/>
        </p:nvSpPr>
        <p:spPr>
          <a:xfrm>
            <a:off x="2483640" y="116640"/>
            <a:ext cx="4373640" cy="1309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000" b="1" strike="noStrike" spc="-1">
                <a:solidFill>
                  <a:srgbClr val="3F6D19"/>
                </a:solidFill>
                <a:latin typeface="Times New Roman"/>
                <a:ea typeface="Calibri"/>
              </a:rPr>
              <a:t>Семейное ресурсное объединение</a:t>
            </a:r>
            <a:br/>
            <a:r>
              <a:rPr lang="ru-RU" sz="2000" b="1" strike="noStrike" spc="-1">
                <a:solidFill>
                  <a:srgbClr val="3F6D19"/>
                </a:solidFill>
                <a:latin typeface="Times New Roman"/>
                <a:ea typeface="Calibri"/>
              </a:rPr>
              <a:t>ВЗАИМОДЕЙСТВИЕ</a:t>
            </a:r>
            <a:br/>
            <a:r>
              <a:rPr lang="ru-RU" sz="2000" b="1" strike="noStrike" spc="-1">
                <a:solidFill>
                  <a:srgbClr val="3F6D19"/>
                </a:solidFill>
                <a:latin typeface="Times New Roman"/>
                <a:ea typeface="Calibri"/>
              </a:rPr>
              <a:t>13.12.2022г</a:t>
            </a:r>
            <a:br/>
            <a:endParaRPr lang="ru-RU" sz="2000" b="0" strike="noStrike" spc="-1">
              <a:latin typeface="Arial"/>
            </a:endParaRPr>
          </a:p>
        </p:txBody>
      </p:sp>
      <p:pic>
        <p:nvPicPr>
          <p:cNvPr id="132" name="Picture 2"/>
          <p:cNvPicPr/>
          <p:nvPr/>
        </p:nvPicPr>
        <p:blipFill>
          <a:blip r:embed="rId3">
            <a:lum bright="20000"/>
          </a:blip>
          <a:stretch/>
        </p:blipFill>
        <p:spPr>
          <a:xfrm>
            <a:off x="22680" y="-720"/>
            <a:ext cx="1668600" cy="1409400"/>
          </a:xfrm>
          <a:prstGeom prst="rect">
            <a:avLst/>
          </a:prstGeom>
          <a:ln w="0">
            <a:noFill/>
          </a:ln>
        </p:spPr>
      </p:pic>
      <p:pic>
        <p:nvPicPr>
          <p:cNvPr id="133" name="Рисунок 7"/>
          <p:cNvPicPr/>
          <p:nvPr/>
        </p:nvPicPr>
        <p:blipFill>
          <a:blip r:embed="rId4"/>
          <a:srcRect l="3509" t="5258" r="4167" b="7339"/>
          <a:stretch/>
        </p:blipFill>
        <p:spPr>
          <a:xfrm>
            <a:off x="7326000" y="46800"/>
            <a:ext cx="1760760" cy="1282680"/>
          </a:xfrm>
          <a:prstGeom prst="rect">
            <a:avLst/>
          </a:prstGeom>
          <a:ln w="57240" cap="sq">
            <a:solidFill>
              <a:srgbClr val="984807"/>
            </a:solidFill>
            <a:miter/>
          </a:ln>
        </p:spPr>
      </p:pic>
      <p:sp>
        <p:nvSpPr>
          <p:cNvPr id="135" name="CustomShape 4"/>
          <p:cNvSpPr/>
          <p:nvPr/>
        </p:nvSpPr>
        <p:spPr>
          <a:xfrm rot="7200">
            <a:off x="3600000" y="5584680"/>
            <a:ext cx="5543280" cy="1645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b="0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Учитель-логопед</a:t>
            </a:r>
            <a:endParaRPr lang="ru-RU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Дудникова Оксана Анатольевна </a:t>
            </a:r>
          </a:p>
          <a:p>
            <a:pPr>
              <a:lnSpc>
                <a:spcPct val="100000"/>
              </a:lnSpc>
            </a:pPr>
            <a:r>
              <a:rPr lang="ru-RU" sz="2000" b="0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          </a:t>
            </a:r>
            <a:r>
              <a:rPr lang="ru-RU" sz="1600" b="0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ГКОУ СКОШИ 31</a:t>
            </a:r>
            <a:endParaRPr lang="ru-RU" sz="1600" b="0" strike="noStrike" spc="-1" dirty="0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BB66EBB-DADD-4C95-B679-3C386048ED4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11248" y="4373648"/>
            <a:ext cx="2956096" cy="1910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457200" y="704160"/>
            <a:ext cx="8290440" cy="1644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FF3300"/>
                </a:solidFill>
                <a:latin typeface="Times New Roman"/>
              </a:rPr>
              <a:t>Формирование пространственных представлений(по отношению к себе)</a:t>
            </a:r>
            <a:endParaRPr lang="ru-RU" sz="4000" b="0" strike="noStrike" spc="-1" dirty="0">
              <a:latin typeface="Arial"/>
            </a:endParaRPr>
          </a:p>
        </p:txBody>
      </p:sp>
      <p:pic>
        <p:nvPicPr>
          <p:cNvPr id="163" name="Объект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0760" y="2853000"/>
            <a:ext cx="3599640" cy="2877480"/>
          </a:xfrm>
          <a:prstGeom prst="rect">
            <a:avLst/>
          </a:prstGeom>
          <a:ln w="0">
            <a:noFill/>
          </a:ln>
        </p:spPr>
      </p:pic>
      <p:pic>
        <p:nvPicPr>
          <p:cNvPr id="164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284000" y="3861000"/>
            <a:ext cx="4628520" cy="28054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395640" y="704160"/>
            <a:ext cx="8290440" cy="1428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FF3300"/>
                </a:solidFill>
                <a:latin typeface="Times New Roman"/>
              </a:rPr>
              <a:t>Формирование пространственных представлений (по отношению к другому)</a:t>
            </a:r>
            <a:endParaRPr lang="ru-RU" sz="4000" b="1" strike="noStrike" spc="-1" dirty="0">
              <a:latin typeface="Arial"/>
            </a:endParaRPr>
          </a:p>
        </p:txBody>
      </p:sp>
      <p:pic>
        <p:nvPicPr>
          <p:cNvPr id="166" name="Объект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5400000">
            <a:off x="-737640" y="3770640"/>
            <a:ext cx="3778920" cy="1943640"/>
          </a:xfrm>
          <a:prstGeom prst="rect">
            <a:avLst/>
          </a:prstGeom>
          <a:ln w="0">
            <a:noFill/>
          </a:ln>
        </p:spPr>
      </p:pic>
      <p:pic>
        <p:nvPicPr>
          <p:cNvPr id="167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5400000">
            <a:off x="5636160" y="3579480"/>
            <a:ext cx="3777120" cy="2324160"/>
          </a:xfrm>
          <a:prstGeom prst="rect">
            <a:avLst/>
          </a:prstGeom>
          <a:ln w="0">
            <a:noFill/>
          </a:ln>
        </p:spPr>
      </p:pic>
      <p:pic>
        <p:nvPicPr>
          <p:cNvPr id="168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520000" y="3600000"/>
            <a:ext cx="3599280" cy="1621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FF0000"/>
                </a:solidFill>
                <a:latin typeface="Times New Roman"/>
              </a:rPr>
              <a:t>Формирование пространственных представлений(на плоскости)</a:t>
            </a:r>
            <a:endParaRPr lang="ru-RU" sz="4000" b="1" strike="noStrike" spc="-1" dirty="0">
              <a:latin typeface="Arial"/>
            </a:endParaRPr>
          </a:p>
        </p:txBody>
      </p:sp>
      <p:pic>
        <p:nvPicPr>
          <p:cNvPr id="170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1840" y="2133000"/>
            <a:ext cx="4236480" cy="3603960"/>
          </a:xfrm>
          <a:prstGeom prst="rect">
            <a:avLst/>
          </a:prstGeom>
          <a:ln w="0">
            <a:noFill/>
          </a:ln>
        </p:spPr>
      </p:pic>
      <p:pic>
        <p:nvPicPr>
          <p:cNvPr id="171" name="Объект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148000" y="2853000"/>
            <a:ext cx="3771720" cy="3903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FF0000"/>
                </a:solidFill>
                <a:latin typeface="Times New Roman"/>
              </a:rPr>
              <a:t>Формирование пространственных представлений(на буквах)</a:t>
            </a:r>
            <a:endParaRPr lang="ru-RU" sz="4000" b="1" strike="noStrike" spc="-1" dirty="0">
              <a:latin typeface="Arial"/>
            </a:endParaRPr>
          </a:p>
        </p:txBody>
      </p:sp>
      <p:pic>
        <p:nvPicPr>
          <p:cNvPr id="173" name="Picture 7" descr="slide_1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51640" y="2925000"/>
            <a:ext cx="4787280" cy="3590280"/>
          </a:xfrm>
          <a:prstGeom prst="rect">
            <a:avLst/>
          </a:prstGeom>
          <a:ln w="0">
            <a:noFill/>
          </a:ln>
        </p:spPr>
      </p:pic>
      <p:pic>
        <p:nvPicPr>
          <p:cNvPr id="174" name="Picture 6" descr="slide_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91160" y="1902960"/>
            <a:ext cx="4438800" cy="3328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000" y="1845000"/>
            <a:ext cx="3344040" cy="4992480"/>
          </a:xfrm>
          <a:prstGeom prst="rect">
            <a:avLst/>
          </a:prstGeom>
          <a:ln w="0">
            <a:noFill/>
          </a:ln>
        </p:spPr>
      </p:pic>
      <p:sp>
        <p:nvSpPr>
          <p:cNvPr id="176" name="CustomShape 1"/>
          <p:cNvSpPr/>
          <p:nvPr/>
        </p:nvSpPr>
        <p:spPr>
          <a:xfrm>
            <a:off x="755640" y="-459360"/>
            <a:ext cx="7776000" cy="2303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rmAutofit/>
          </a:bodyPr>
          <a:lstStyle/>
          <a:p>
            <a:pPr>
              <a:lnSpc>
                <a:spcPct val="100000"/>
              </a:lnSpc>
            </a:pPr>
            <a:br>
              <a:rPr dirty="0"/>
            </a:br>
            <a:br>
              <a:rPr dirty="0"/>
            </a:br>
            <a:r>
              <a:rPr lang="ru-RU" sz="4000" b="1" strike="noStrike" spc="-1" dirty="0" err="1">
                <a:solidFill>
                  <a:srgbClr val="FF0000"/>
                </a:solidFill>
                <a:latin typeface="Times New Roman"/>
                <a:ea typeface="DejaVu Sans"/>
              </a:rPr>
              <a:t>Мнестическая</a:t>
            </a:r>
            <a:r>
              <a:rPr lang="ru-RU" sz="5400" b="1" strike="noStrike" spc="-1" dirty="0">
                <a:solidFill>
                  <a:srgbClr val="FF0000"/>
                </a:solidFill>
                <a:latin typeface="Times New Roman"/>
                <a:ea typeface="DejaVu Sans"/>
              </a:rPr>
              <a:t> </a:t>
            </a:r>
            <a:r>
              <a:rPr lang="ru-RU" sz="4000" b="1" strike="noStrike" spc="-1" dirty="0">
                <a:solidFill>
                  <a:srgbClr val="FF0000"/>
                </a:solidFill>
                <a:latin typeface="Times New Roman"/>
                <a:ea typeface="DejaVu Sans"/>
              </a:rPr>
              <a:t>дислексия</a:t>
            </a:r>
            <a:br>
              <a:rPr b="1" dirty="0"/>
            </a:br>
            <a:endParaRPr lang="ru-RU" sz="5400" b="1" strike="noStrike" spc="-1" dirty="0">
              <a:latin typeface="Arial"/>
            </a:endParaRPr>
          </a:p>
        </p:txBody>
      </p:sp>
      <p:sp>
        <p:nvSpPr>
          <p:cNvPr id="177" name="CustomShape 2"/>
          <p:cNvSpPr/>
          <p:nvPr/>
        </p:nvSpPr>
        <p:spPr>
          <a:xfrm>
            <a:off x="0" y="908640"/>
            <a:ext cx="8686080" cy="5415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  <a:tabLst>
                <a:tab pos="0" algn="l"/>
              </a:tabLst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ct val="90000"/>
              </a:lnSpc>
              <a:tabLst>
                <a:tab pos="0" algn="l"/>
              </a:tabLst>
            </a:pP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 </a:t>
            </a:r>
            <a:r>
              <a:rPr lang="ru-RU" sz="32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нарушение процессов установления связей    между звуком и буквой;</a:t>
            </a:r>
            <a:endParaRPr lang="ru-RU" sz="3200" b="0" strike="noStrike" spc="-1" dirty="0">
              <a:latin typeface="Arial"/>
            </a:endParaRPr>
          </a:p>
          <a:p>
            <a:pPr>
              <a:lnSpc>
                <a:spcPct val="90000"/>
              </a:lnSpc>
              <a:tabLst>
                <a:tab pos="0" algn="l"/>
              </a:tabLst>
            </a:pPr>
            <a:r>
              <a:rPr lang="ru-RU" sz="32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 нарушение речевой памяти. </a:t>
            </a:r>
            <a:endParaRPr lang="ru-RU" sz="32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tabLst>
                <a:tab pos="0" algn="l"/>
              </a:tabLst>
            </a:pPr>
            <a:endParaRPr lang="ru-RU" sz="32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tabLst>
                <a:tab pos="0" algn="l"/>
              </a:tabLst>
            </a:pPr>
            <a:endParaRPr lang="ru-RU" sz="32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ru-RU" sz="2800" b="1" i="1" strike="noStrike" spc="-1" dirty="0">
                <a:solidFill>
                  <a:srgbClr val="00B050"/>
                </a:solidFill>
                <a:latin typeface="Times New Roman"/>
                <a:ea typeface="DejaVu Sans"/>
              </a:rPr>
              <a:t>Типы ошибок</a:t>
            </a:r>
            <a:r>
              <a:rPr lang="ru-RU" sz="2800" b="0" strike="noStrike" spc="-1" dirty="0">
                <a:solidFill>
                  <a:srgbClr val="00B050"/>
                </a:solidFill>
                <a:latin typeface="Times New Roman"/>
                <a:ea typeface="DejaVu Sans"/>
              </a:rPr>
              <a:t> </a:t>
            </a:r>
            <a:endParaRPr lang="ru-RU" sz="2800" b="0" strike="noStrike" spc="-1" dirty="0">
              <a:latin typeface="Arial"/>
            </a:endParaRPr>
          </a:p>
          <a:p>
            <a:pPr marL="720">
              <a:lnSpc>
                <a:spcPct val="100000"/>
              </a:lnSpc>
              <a:buClr>
                <a:srgbClr val="000000"/>
              </a:buClr>
              <a:tabLst>
                <a:tab pos="0" algn="l"/>
              </a:tabLst>
            </a:pPr>
            <a:r>
              <a:rPr lang="ru-RU" sz="24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-нарушение воспроизведения  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4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  последовательности букв, слогов,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4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  слов; «хозяйство»- «хо-</a:t>
            </a:r>
            <a:r>
              <a:rPr lang="ru-RU" sz="2400" b="1" i="1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зи</a:t>
            </a:r>
            <a:r>
              <a:rPr lang="ru-RU" sz="24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-во-то»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4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 пропуски;  « марка»- «мара»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4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 трудности усвоения букв;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4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 замены «ложку» – «лужку»</a:t>
            </a:r>
            <a:endParaRPr lang="ru-RU" sz="2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156000" y="3861000"/>
            <a:ext cx="2912040" cy="2912040"/>
          </a:xfrm>
          <a:prstGeom prst="rect">
            <a:avLst/>
          </a:prstGeom>
          <a:ln w="0">
            <a:noFill/>
          </a:ln>
        </p:spPr>
      </p:pic>
      <p:sp>
        <p:nvSpPr>
          <p:cNvPr id="179" name="CustomShape 1"/>
          <p:cNvSpPr/>
          <p:nvPr/>
        </p:nvSpPr>
        <p:spPr>
          <a:xfrm>
            <a:off x="251640" y="2061000"/>
            <a:ext cx="5616000" cy="4607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Georgia"/>
              </a:rPr>
              <a:t>слухоречевую память</a:t>
            </a:r>
            <a:endParaRPr lang="ru-RU" sz="26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Georgia"/>
              </a:rPr>
              <a:t>зрительную память</a:t>
            </a:r>
            <a:endParaRPr lang="ru-RU" sz="26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Georgia"/>
              </a:rPr>
              <a:t>межполушарные связи</a:t>
            </a:r>
            <a:endParaRPr lang="ru-RU" sz="2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r>
              <a:rPr lang="ru-RU" sz="2600" b="0" strike="noStrike" spc="-1">
                <a:solidFill>
                  <a:srgbClr val="000000"/>
                </a:solidFill>
                <a:latin typeface="Georgia"/>
              </a:rPr>
              <a:t> </a:t>
            </a:r>
            <a:endParaRPr lang="ru-RU" sz="2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r>
              <a:rPr lang="ru-RU" sz="2600" b="0" strike="noStrike" spc="-1">
                <a:solidFill>
                  <a:srgbClr val="000000"/>
                </a:solidFill>
                <a:latin typeface="Georgia"/>
              </a:rPr>
              <a:t>Также надо проводить работу над  изображением и узнаванием букв, предотвращать угадывающее чтение.</a:t>
            </a:r>
            <a:endParaRPr lang="ru-RU" sz="26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endParaRPr lang="ru-RU" sz="2600" b="0" strike="noStrike" spc="-1">
              <a:latin typeface="Arial"/>
            </a:endParaRPr>
          </a:p>
        </p:txBody>
      </p:sp>
      <p:sp>
        <p:nvSpPr>
          <p:cNvPr id="180" name="CustomShape 2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C00000"/>
                </a:solidFill>
                <a:latin typeface="Times New Roman"/>
              </a:rPr>
              <a:t>Для коррекции </a:t>
            </a:r>
            <a:r>
              <a:rPr lang="ru-RU" sz="4000" b="1" strike="noStrike" spc="-1" dirty="0" err="1">
                <a:solidFill>
                  <a:srgbClr val="C00000"/>
                </a:solidFill>
                <a:latin typeface="Times New Roman"/>
              </a:rPr>
              <a:t>мнестической</a:t>
            </a:r>
            <a:r>
              <a:rPr lang="ru-RU" sz="4000" b="1" strike="noStrike" spc="-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000" b="1" strike="noStrike" spc="-1" dirty="0" err="1">
                <a:solidFill>
                  <a:srgbClr val="C00000"/>
                </a:solidFill>
                <a:latin typeface="Times New Roman"/>
              </a:rPr>
              <a:t>дислексии</a:t>
            </a:r>
            <a:r>
              <a:rPr lang="ru-RU" sz="4000" b="1" strike="noStrike" spc="-1" dirty="0">
                <a:solidFill>
                  <a:srgbClr val="C00000"/>
                </a:solidFill>
                <a:latin typeface="Times New Roman"/>
              </a:rPr>
              <a:t> необходимо развивать:</a:t>
            </a:r>
            <a:endParaRPr lang="ru-RU" sz="4000" b="1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457920" y="-335280"/>
            <a:ext cx="7538000" cy="174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rmAutofit fontScale="25000" lnSpcReduction="20000"/>
          </a:bodyPr>
          <a:lstStyle/>
          <a:p>
            <a:pPr algn="ctr">
              <a:lnSpc>
                <a:spcPct val="100000"/>
              </a:lnSpc>
            </a:pP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lang="ru-RU" sz="160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речеслуховой памяти:</a:t>
            </a:r>
            <a:br>
              <a:rPr sz="1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0" b="1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251640" y="1412640"/>
            <a:ext cx="8434440" cy="4911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 dirty="0">
                <a:solidFill>
                  <a:srgbClr val="000000"/>
                </a:solidFill>
                <a:latin typeface="Times New Roman"/>
              </a:rPr>
              <a:t>- игра «Запомни нужные слова»</a:t>
            </a:r>
            <a:endParaRPr lang="ru-RU" sz="2600" b="0" strike="noStrike" spc="-1" dirty="0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 dirty="0">
                <a:solidFill>
                  <a:srgbClr val="000000"/>
                </a:solidFill>
                <a:latin typeface="Times New Roman"/>
              </a:rPr>
              <a:t>- игра «Пары слов»               </a:t>
            </a:r>
            <a:endParaRPr lang="ru-RU" sz="2600" b="0" strike="noStrike" spc="-1" dirty="0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 dirty="0">
                <a:solidFill>
                  <a:srgbClr val="000000"/>
                </a:solidFill>
                <a:latin typeface="Times New Roman"/>
              </a:rPr>
              <a:t>- игра «Путаница»</a:t>
            </a:r>
            <a:endParaRPr lang="ru-RU" sz="2600" b="0" strike="noStrike" spc="-1" dirty="0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 dirty="0">
                <a:solidFill>
                  <a:srgbClr val="000000"/>
                </a:solidFill>
                <a:latin typeface="Times New Roman"/>
              </a:rPr>
              <a:t>-игра «Башня»</a:t>
            </a:r>
            <a:endParaRPr lang="ru-RU" sz="2600" b="0" strike="noStrike" spc="-1" dirty="0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 dirty="0">
                <a:solidFill>
                  <a:srgbClr val="000000"/>
                </a:solidFill>
                <a:latin typeface="Times New Roman"/>
              </a:rPr>
              <a:t>-слуховые диктанты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endParaRPr lang="ru-RU" sz="2600" b="0" strike="noStrike" spc="-1" dirty="0">
              <a:latin typeface="Arial"/>
            </a:endParaRPr>
          </a:p>
        </p:txBody>
      </p:sp>
      <p:pic>
        <p:nvPicPr>
          <p:cNvPr id="183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555640" y="3861000"/>
            <a:ext cx="6408000" cy="28875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640080" y="375920"/>
            <a:ext cx="8971920" cy="1559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зрительной памяти:</a:t>
            </a:r>
            <a:br>
              <a:rPr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" name="CustomShape 2"/>
          <p:cNvSpPr/>
          <p:nvPr/>
        </p:nvSpPr>
        <p:spPr>
          <a:xfrm>
            <a:off x="406400" y="1635760"/>
            <a:ext cx="8279680" cy="4688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0" strike="noStrike" spc="-1" dirty="0">
                <a:solidFill>
                  <a:srgbClr val="000000"/>
                </a:solidFill>
                <a:latin typeface="Georgia"/>
              </a:rPr>
              <a:t>-</a:t>
            </a:r>
            <a:r>
              <a:rPr lang="ru-RU" sz="2600" b="1" strike="noStrike" spc="-1" dirty="0">
                <a:solidFill>
                  <a:srgbClr val="000000"/>
                </a:solidFill>
                <a:latin typeface="Georgia"/>
              </a:rPr>
              <a:t>игра «Шапка -невидимка»</a:t>
            </a:r>
            <a:endParaRPr lang="ru-RU" sz="2600" b="1" strike="noStrike" spc="-1" dirty="0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 dirty="0">
                <a:solidFill>
                  <a:srgbClr val="000000"/>
                </a:solidFill>
                <a:latin typeface="Georgia"/>
              </a:rPr>
              <a:t>-игра «Фотограф»</a:t>
            </a:r>
            <a:endParaRPr lang="ru-RU" sz="2600" b="1" strike="noStrike" spc="-1" dirty="0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 dirty="0">
                <a:solidFill>
                  <a:srgbClr val="000000"/>
                </a:solidFill>
                <a:latin typeface="Georgia"/>
              </a:rPr>
              <a:t>-игра «Чего не стало?»</a:t>
            </a:r>
            <a:endParaRPr lang="ru-RU" sz="2600" b="1" strike="noStrike" spc="-1" dirty="0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 dirty="0">
                <a:solidFill>
                  <a:srgbClr val="000000"/>
                </a:solidFill>
                <a:latin typeface="Georgia"/>
              </a:rPr>
              <a:t>-игра «Что изменилось?»</a:t>
            </a:r>
            <a:endParaRPr lang="ru-RU" sz="2600" b="1" strike="noStrike" spc="-1" dirty="0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ABFD30-02B8-4F87-B9B0-1F0C63A1279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" y="3877692"/>
            <a:ext cx="4124959" cy="278726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2C896F-552E-4979-B9EB-557922E2452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1" y="3877692"/>
            <a:ext cx="4480558" cy="278726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C00000"/>
                </a:solidFill>
                <a:latin typeface="Times New Roman"/>
              </a:rPr>
              <a:t>Развитие межполушарного взаимодействия</a:t>
            </a:r>
            <a:endParaRPr lang="ru-RU" sz="4000" b="1" strike="noStrike" spc="-1" dirty="0"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457200" y="1935360"/>
            <a:ext cx="8228880" cy="438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0" strike="noStrike" spc="-1">
                <a:solidFill>
                  <a:srgbClr val="000000"/>
                </a:solidFill>
                <a:latin typeface="Georgia"/>
              </a:rPr>
              <a:t>написание букв поочередно правой и левой рукой;</a:t>
            </a:r>
            <a:endParaRPr lang="ru-RU" sz="26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0" strike="noStrike" spc="-1">
                <a:solidFill>
                  <a:srgbClr val="000000"/>
                </a:solidFill>
                <a:latin typeface="Georgia"/>
              </a:rPr>
              <a:t>упражнение «Зеркальное рисование»</a:t>
            </a:r>
            <a:endParaRPr lang="ru-RU" sz="26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0" strike="noStrike" spc="-1">
                <a:solidFill>
                  <a:srgbClr val="000000"/>
                </a:solidFill>
                <a:latin typeface="Georgia"/>
              </a:rPr>
              <a:t>-упражнение «Заяц-коза-вилка»</a:t>
            </a:r>
            <a:endParaRPr lang="ru-RU" sz="26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lang="ru-RU" sz="2600" b="0" strike="noStrike" spc="-1">
              <a:latin typeface="Arial"/>
            </a:endParaRPr>
          </a:p>
        </p:txBody>
      </p:sp>
      <p:pic>
        <p:nvPicPr>
          <p:cNvPr id="189" name="Рисунок 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774040" y="3870960"/>
            <a:ext cx="3095640" cy="2541720"/>
          </a:xfrm>
          <a:prstGeom prst="rect">
            <a:avLst/>
          </a:prstGeom>
          <a:ln w="0"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F926AF9-1032-4C2C-918F-477BE09C1A0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920" y="3959640"/>
            <a:ext cx="5245534" cy="236412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539640" y="260640"/>
            <a:ext cx="8146440" cy="1151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5400" b="1" strike="noStrike" spc="-1" dirty="0">
                <a:solidFill>
                  <a:srgbClr val="C00000"/>
                </a:solidFill>
                <a:latin typeface="Trebuchet MS"/>
              </a:rPr>
              <a:t>         </a:t>
            </a:r>
            <a:r>
              <a:rPr lang="ru-RU" sz="4000" b="1" strike="noStrike" spc="-1" dirty="0">
                <a:solidFill>
                  <a:srgbClr val="C00000"/>
                </a:solidFill>
                <a:latin typeface="Times New Roman"/>
              </a:rPr>
              <a:t>Работа с буквами</a:t>
            </a:r>
            <a:endParaRPr lang="ru-RU" sz="4000" b="1" strike="noStrike" spc="-1" dirty="0">
              <a:latin typeface="Arial"/>
            </a:endParaRPr>
          </a:p>
        </p:txBody>
      </p:sp>
      <p:sp>
        <p:nvSpPr>
          <p:cNvPr id="191" name="CustomShape 2"/>
          <p:cNvSpPr/>
          <p:nvPr/>
        </p:nvSpPr>
        <p:spPr>
          <a:xfrm>
            <a:off x="3621960" y="1847160"/>
            <a:ext cx="5342040" cy="4795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74320" indent="-273600">
              <a:lnSpc>
                <a:spcPct val="100000"/>
              </a:lnSpc>
              <a:spcBef>
                <a:spcPts val="47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400" b="0" strike="noStrike" spc="-1">
                <a:solidFill>
                  <a:srgbClr val="000000"/>
                </a:solidFill>
                <a:latin typeface="Georgia"/>
              </a:rPr>
              <a:t>Выложи буквы из бисера, бусин, гороха и т. д.</a:t>
            </a:r>
            <a:endParaRPr lang="ru-RU" sz="24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47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400" b="0" strike="noStrike" spc="-1">
                <a:solidFill>
                  <a:srgbClr val="000000"/>
                </a:solidFill>
                <a:latin typeface="Georgia"/>
              </a:rPr>
              <a:t>Вылепи из пластилина, вырежи из бумаги</a:t>
            </a:r>
            <a:endParaRPr lang="ru-RU" sz="24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47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400" b="0" strike="noStrike" spc="-1">
                <a:solidFill>
                  <a:srgbClr val="000000"/>
                </a:solidFill>
                <a:latin typeface="Georgia"/>
              </a:rPr>
              <a:t>Поставь букву правильно</a:t>
            </a:r>
            <a:endParaRPr lang="ru-RU" sz="24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47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400" b="0" strike="noStrike" spc="-1">
                <a:solidFill>
                  <a:srgbClr val="000000"/>
                </a:solidFill>
                <a:latin typeface="Georgia"/>
              </a:rPr>
              <a:t>Найди букву в слове, тексте, кассе</a:t>
            </a:r>
            <a:endParaRPr lang="ru-RU" sz="24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47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400" b="0" strike="noStrike" spc="-1">
                <a:solidFill>
                  <a:srgbClr val="000000"/>
                </a:solidFill>
                <a:latin typeface="Georgia"/>
              </a:rPr>
              <a:t>Прочитай согласные, гласные, те, что обозначают пары.</a:t>
            </a:r>
            <a:endParaRPr lang="ru-RU" sz="24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47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400" b="0" strike="noStrike" spc="-1">
                <a:solidFill>
                  <a:srgbClr val="000000"/>
                </a:solidFill>
                <a:latin typeface="Georgia"/>
              </a:rPr>
              <a:t>Конструирование буквы.</a:t>
            </a:r>
            <a:endParaRPr lang="ru-RU" sz="24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47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400" b="0" strike="noStrike" spc="-1">
                <a:solidFill>
                  <a:srgbClr val="000000"/>
                </a:solidFill>
                <a:latin typeface="Georgia"/>
              </a:rPr>
              <a:t>Узнай букву на ощупь.</a:t>
            </a:r>
            <a:endParaRPr lang="ru-RU" sz="24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47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400" b="0" strike="noStrike" spc="-1">
                <a:solidFill>
                  <a:srgbClr val="000000"/>
                </a:solidFill>
                <a:latin typeface="Georgia"/>
              </a:rPr>
              <a:t>Напечатай букву по образцу.</a:t>
            </a:r>
            <a:endParaRPr lang="ru-RU" sz="24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endParaRPr lang="ru-RU" sz="2400" b="0" strike="noStrike" spc="-1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4649FFD-A528-4425-B602-A91F3472213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11257" y="2980623"/>
            <a:ext cx="4804129" cy="252078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611640" y="980640"/>
            <a:ext cx="8074440" cy="534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ru-RU" sz="2800" b="1" i="1" strike="noStrike" spc="-1">
                <a:solidFill>
                  <a:srgbClr val="FF33CC"/>
                </a:solidFill>
                <a:latin typeface="Times New Roman"/>
                <a:ea typeface="DejaVu Sans"/>
              </a:rPr>
              <a:t>Дислексия</a:t>
            </a:r>
            <a:r>
              <a:rPr lang="ru-RU" sz="2800" b="1" i="1" strike="noStrike" spc="-1">
                <a:solidFill>
                  <a:srgbClr val="FF00FF"/>
                </a:solidFill>
                <a:latin typeface="Times New Roman"/>
                <a:ea typeface="DejaVu Sans"/>
              </a:rPr>
              <a:t> </a:t>
            </a:r>
            <a:r>
              <a:rPr lang="ru-RU" sz="28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</a:t>
            </a:r>
            <a:r>
              <a:rPr lang="ru-RU" sz="28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частичное специфическое нарушение процесса </a:t>
            </a:r>
            <a:r>
              <a:rPr lang="ru-RU" sz="2800" b="1" i="1" strike="noStrike" spc="-1">
                <a:solidFill>
                  <a:srgbClr val="FF00FF"/>
                </a:solidFill>
                <a:latin typeface="Times New Roman"/>
                <a:ea typeface="DejaVu Sans"/>
              </a:rPr>
              <a:t>чтения</a:t>
            </a:r>
            <a:r>
              <a:rPr lang="ru-RU" sz="28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, обусловленное несформированностью высших психических функций и проявляющееся в повторяющихся ошибках стойкого характера.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endParaRPr lang="ru-RU" sz="2800" b="0" strike="noStrike" spc="-1">
              <a:latin typeface="Arial"/>
            </a:endParaRPr>
          </a:p>
        </p:txBody>
      </p:sp>
      <p:pic>
        <p:nvPicPr>
          <p:cNvPr id="137" name="Picture 2" descr="http://www.sulamot.ru/images/disleksiya/disleksiya-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11640" y="4365000"/>
            <a:ext cx="8381160" cy="1958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1635760" y="518160"/>
            <a:ext cx="7272000" cy="873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>
              <a:lnSpc>
                <a:spcPct val="100000"/>
              </a:lnSpc>
            </a:pPr>
            <a:endParaRPr lang="ru-RU" sz="4000" b="1" strike="noStrike" spc="-1" dirty="0">
              <a:solidFill>
                <a:srgbClr val="C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ru-RU" sz="4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4000" b="0" strike="noStrike" spc="-1" dirty="0">
              <a:latin typeface="Arial"/>
            </a:endParaRPr>
          </a:p>
        </p:txBody>
      </p:sp>
      <p:pic>
        <p:nvPicPr>
          <p:cNvPr id="194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7640" y="3454920"/>
            <a:ext cx="7272000" cy="2493720"/>
          </a:xfrm>
          <a:prstGeom prst="rect">
            <a:avLst/>
          </a:prstGeom>
          <a:ln w="0">
            <a:noFill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DDD521D-47B8-4BB0-911D-0DF029888149}"/>
              </a:ext>
            </a:extLst>
          </p:cNvPr>
          <p:cNvSpPr/>
          <p:nvPr/>
        </p:nvSpPr>
        <p:spPr>
          <a:xfrm>
            <a:off x="934720" y="386080"/>
            <a:ext cx="657352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C00000"/>
                </a:solidFill>
                <a:latin typeface="Times New Roman"/>
              </a:rPr>
              <a:t>   Фонетическая ритмика </a:t>
            </a:r>
            <a:r>
              <a:rPr lang="ru-RU" sz="4000" spc="-1" dirty="0">
                <a:solidFill>
                  <a:srgbClr val="C00000"/>
                </a:solidFill>
                <a:latin typeface="Times New Roman"/>
              </a:rPr>
              <a:t>–</a:t>
            </a:r>
            <a:r>
              <a:rPr lang="ru-RU" sz="2400" b="1" spc="-1" dirty="0">
                <a:latin typeface="Times New Roman"/>
              </a:rPr>
              <a:t>система двигательных упражнений, в которых различные движения, сочетаются с произнесением определенного речевого материала.</a:t>
            </a:r>
            <a:endParaRPr lang="ru-RU" sz="2400" spc="-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6" name="CustomShape 2"/>
          <p:cNvSpPr/>
          <p:nvPr/>
        </p:nvSpPr>
        <p:spPr>
          <a:xfrm>
            <a:off x="457200" y="1935360"/>
            <a:ext cx="8228880" cy="438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D7245C6-991C-4716-9318-D98F630A75B0}"/>
              </a:ext>
            </a:extLst>
          </p:cNvPr>
          <p:cNvSpPr/>
          <p:nvPr/>
        </p:nvSpPr>
        <p:spPr>
          <a:xfrm>
            <a:off x="457200" y="534240"/>
            <a:ext cx="803656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Борьба с угадывающим чтением</a:t>
            </a:r>
            <a:endParaRPr lang="ru-RU" sz="40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457200" y="1752480"/>
            <a:ext cx="8228160" cy="4570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>
              <a:lnSpc>
                <a:spcPct val="90000"/>
              </a:lnSpc>
              <a:spcBef>
                <a:spcPts val="1001"/>
              </a:spcBef>
            </a:pPr>
            <a:r>
              <a:rPr lang="ru-RU" sz="2800" b="1" i="1" strike="noStrike" spc="-1">
                <a:solidFill>
                  <a:srgbClr val="1F497D"/>
                </a:solidFill>
                <a:latin typeface="Times New Roman"/>
                <a:ea typeface="DejaVu Sans"/>
              </a:rPr>
              <a:t>«Окошечко»</a:t>
            </a:r>
            <a:endParaRPr lang="ru-RU" sz="28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latin typeface="Arial"/>
            </a:endParaRPr>
          </a:p>
        </p:txBody>
      </p:sp>
      <p:grpSp>
        <p:nvGrpSpPr>
          <p:cNvPr id="6" name="Group 2"/>
          <p:cNvGrpSpPr/>
          <p:nvPr/>
        </p:nvGrpSpPr>
        <p:grpSpPr>
          <a:xfrm>
            <a:off x="540000" y="4680000"/>
            <a:ext cx="5450760" cy="1020960"/>
            <a:chOff x="540000" y="4680000"/>
            <a:chExt cx="5450760" cy="1020960"/>
          </a:xfrm>
        </p:grpSpPr>
        <p:sp>
          <p:nvSpPr>
            <p:cNvPr id="7" name="Line 3"/>
            <p:cNvSpPr/>
            <p:nvPr/>
          </p:nvSpPr>
          <p:spPr>
            <a:xfrm>
              <a:off x="540720" y="5700240"/>
              <a:ext cx="3469320" cy="72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" name="Line 4"/>
            <p:cNvSpPr/>
            <p:nvPr/>
          </p:nvSpPr>
          <p:spPr>
            <a:xfrm flipV="1">
              <a:off x="540000" y="4680360"/>
              <a:ext cx="1440" cy="10202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" name="Line 5"/>
            <p:cNvSpPr/>
            <p:nvPr/>
          </p:nvSpPr>
          <p:spPr>
            <a:xfrm>
              <a:off x="540720" y="4680000"/>
              <a:ext cx="3469320" cy="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Line 6"/>
            <p:cNvSpPr/>
            <p:nvPr/>
          </p:nvSpPr>
          <p:spPr>
            <a:xfrm flipV="1">
              <a:off x="4010040" y="4680000"/>
              <a:ext cx="1440" cy="354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" name="Line 7"/>
            <p:cNvSpPr/>
            <p:nvPr/>
          </p:nvSpPr>
          <p:spPr>
            <a:xfrm flipV="1">
              <a:off x="4010040" y="5345280"/>
              <a:ext cx="1440" cy="35496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" name="Line 8"/>
            <p:cNvSpPr/>
            <p:nvPr/>
          </p:nvSpPr>
          <p:spPr>
            <a:xfrm>
              <a:off x="3301920" y="5345280"/>
              <a:ext cx="708120" cy="108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" name="Line 9"/>
            <p:cNvSpPr/>
            <p:nvPr/>
          </p:nvSpPr>
          <p:spPr>
            <a:xfrm>
              <a:off x="3301920" y="5034600"/>
              <a:ext cx="708120" cy="10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" name="Line 10"/>
            <p:cNvSpPr/>
            <p:nvPr/>
          </p:nvSpPr>
          <p:spPr>
            <a:xfrm flipV="1">
              <a:off x="3301920" y="5034600"/>
              <a:ext cx="1440" cy="31068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5" name="CustomShape 11"/>
            <p:cNvSpPr/>
            <p:nvPr/>
          </p:nvSpPr>
          <p:spPr>
            <a:xfrm>
              <a:off x="3239280" y="5079600"/>
              <a:ext cx="1053000" cy="1432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ru-RU" sz="40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сле</a:t>
              </a:r>
              <a:endParaRPr lang="ru-RU" sz="4000" b="0" strike="noStrike" spc="-1">
                <a:latin typeface="Arial"/>
              </a:endParaRPr>
            </a:p>
          </p:txBody>
        </p:sp>
        <p:sp>
          <p:nvSpPr>
            <p:cNvPr id="16" name="CustomShape 12"/>
            <p:cNvSpPr/>
            <p:nvPr/>
          </p:nvSpPr>
          <p:spPr>
            <a:xfrm>
              <a:off x="4434480" y="5035320"/>
              <a:ext cx="1556280" cy="220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ru-RU" sz="40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урока</a:t>
              </a:r>
              <a:endParaRPr lang="ru-RU" sz="4000" b="0" strike="noStrike" spc="-1">
                <a:latin typeface="Arial"/>
              </a:endParaRPr>
            </a:p>
          </p:txBody>
        </p:sp>
      </p:grpSp>
      <p:grpSp>
        <p:nvGrpSpPr>
          <p:cNvPr id="18" name="Group 14"/>
          <p:cNvGrpSpPr/>
          <p:nvPr/>
        </p:nvGrpSpPr>
        <p:grpSpPr>
          <a:xfrm>
            <a:off x="2385000" y="3153960"/>
            <a:ext cx="5929200" cy="1116000"/>
            <a:chOff x="2385000" y="3153960"/>
            <a:chExt cx="5929200" cy="1116000"/>
          </a:xfrm>
        </p:grpSpPr>
        <p:sp>
          <p:nvSpPr>
            <p:cNvPr id="19" name="Line 15"/>
            <p:cNvSpPr/>
            <p:nvPr/>
          </p:nvSpPr>
          <p:spPr>
            <a:xfrm>
              <a:off x="4612680" y="4268880"/>
              <a:ext cx="3699720" cy="108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0" name="Line 16"/>
            <p:cNvSpPr/>
            <p:nvPr/>
          </p:nvSpPr>
          <p:spPr>
            <a:xfrm flipV="1">
              <a:off x="8312400" y="3153960"/>
              <a:ext cx="1800" cy="11149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" name="Line 17"/>
            <p:cNvSpPr/>
            <p:nvPr/>
          </p:nvSpPr>
          <p:spPr>
            <a:xfrm>
              <a:off x="4612680" y="3153960"/>
              <a:ext cx="3699720" cy="10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" name="Line 18"/>
            <p:cNvSpPr/>
            <p:nvPr/>
          </p:nvSpPr>
          <p:spPr>
            <a:xfrm flipV="1">
              <a:off x="4612680" y="3153960"/>
              <a:ext cx="1440" cy="38808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" name="Line 19"/>
            <p:cNvSpPr/>
            <p:nvPr/>
          </p:nvSpPr>
          <p:spPr>
            <a:xfrm flipV="1">
              <a:off x="4612680" y="3881160"/>
              <a:ext cx="1440" cy="38772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4" name="Line 20"/>
            <p:cNvSpPr/>
            <p:nvPr/>
          </p:nvSpPr>
          <p:spPr>
            <a:xfrm>
              <a:off x="4612680" y="3881160"/>
              <a:ext cx="754920" cy="108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" name="Line 21"/>
            <p:cNvSpPr/>
            <p:nvPr/>
          </p:nvSpPr>
          <p:spPr>
            <a:xfrm>
              <a:off x="4612680" y="3542040"/>
              <a:ext cx="754920" cy="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" name="Line 22"/>
            <p:cNvSpPr/>
            <p:nvPr/>
          </p:nvSpPr>
          <p:spPr>
            <a:xfrm flipV="1">
              <a:off x="5367600" y="3542040"/>
              <a:ext cx="1440" cy="33912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" name="CustomShape 23"/>
            <p:cNvSpPr/>
            <p:nvPr/>
          </p:nvSpPr>
          <p:spPr>
            <a:xfrm>
              <a:off x="4361040" y="3555000"/>
              <a:ext cx="980280" cy="2408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ru-RU" sz="3600" b="1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кни</a:t>
              </a:r>
              <a:endParaRPr lang="ru-RU" sz="3600" b="0" strike="noStrike" spc="-1">
                <a:latin typeface="Arial"/>
              </a:endParaRPr>
            </a:p>
          </p:txBody>
        </p:sp>
        <p:sp>
          <p:nvSpPr>
            <p:cNvPr id="28" name="CustomShape 24"/>
            <p:cNvSpPr/>
            <p:nvPr/>
          </p:nvSpPr>
          <p:spPr>
            <a:xfrm>
              <a:off x="2385000" y="3610440"/>
              <a:ext cx="1961640" cy="2408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ru-RU" sz="3600" b="1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любите</a:t>
              </a:r>
              <a:endParaRPr lang="ru-RU" sz="3600" b="0" strike="noStrike" spc="-1">
                <a:latin typeface="Arial"/>
              </a:endParaRPr>
            </a:p>
          </p:txBody>
        </p:sp>
      </p:grpSp>
      <p:grpSp>
        <p:nvGrpSpPr>
          <p:cNvPr id="29" name="Group 25"/>
          <p:cNvGrpSpPr/>
          <p:nvPr/>
        </p:nvGrpSpPr>
        <p:grpSpPr>
          <a:xfrm>
            <a:off x="4163040" y="1517720"/>
            <a:ext cx="4149360" cy="1222920"/>
            <a:chOff x="4140000" y="1477080"/>
            <a:chExt cx="4149360" cy="1222920"/>
          </a:xfrm>
        </p:grpSpPr>
        <p:sp>
          <p:nvSpPr>
            <p:cNvPr id="30" name="CustomShape 26"/>
            <p:cNvSpPr/>
            <p:nvPr/>
          </p:nvSpPr>
          <p:spPr>
            <a:xfrm>
              <a:off x="4140000" y="1477080"/>
              <a:ext cx="4149360" cy="12229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1" name="CustomShape 27"/>
            <p:cNvSpPr/>
            <p:nvPr/>
          </p:nvSpPr>
          <p:spPr>
            <a:xfrm>
              <a:off x="5400000" y="1885320"/>
              <a:ext cx="1481040" cy="45216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ru-RU" sz="3600" b="1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ВОКР</a:t>
              </a:r>
              <a:endParaRPr lang="ru-RU" sz="3600" b="0" strike="noStrike" spc="-1">
                <a:latin typeface="Arial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1F591"/>
            </a:gs>
            <a:gs pos="100000">
              <a:srgbClr val="FED46C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4143240" y="1357200"/>
            <a:ext cx="5000040" cy="4204800"/>
          </a:xfrm>
          <a:prstGeom prst="rect">
            <a:avLst/>
          </a:prstGeom>
          <a:noFill/>
          <a:ln w="0">
            <a:noFill/>
          </a:ln>
          <a:scene3d>
            <a:camera prst="orthographicFront"/>
            <a:lightRig rig="soft" dir="tl">
              <a:rot lat="0" lon="0" rev="0"/>
            </a:lightRig>
          </a:scene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46" dirty="0">
                <a:solidFill>
                  <a:srgbClr val="FF0079"/>
                </a:solidFill>
                <a:latin typeface="Georgia"/>
                <a:ea typeface="DejaVu Sans"/>
              </a:rPr>
              <a:t>Желаю Вам успехов в занятиях, радости в общении! </a:t>
            </a:r>
            <a:endParaRPr lang="ru-RU" sz="5400" b="0" strike="noStrike" spc="-1" dirty="0">
              <a:latin typeface="Arial"/>
            </a:endParaRPr>
          </a:p>
        </p:txBody>
      </p:sp>
      <p:pic>
        <p:nvPicPr>
          <p:cNvPr id="198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82680" y="2061000"/>
            <a:ext cx="3727080" cy="3727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7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4" presetClass="emph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animMotion origin="layout" path="M 0 0 L 0 -0.07213 E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1066680" y="152280"/>
            <a:ext cx="6476400" cy="249153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Классификация </a:t>
            </a:r>
            <a:r>
              <a:rPr lang="ru-RU" sz="4000" b="1" strike="noStrike" spc="-1" dirty="0" err="1">
                <a:solidFill>
                  <a:srgbClr val="FF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дислексии</a:t>
            </a:r>
            <a:r>
              <a:rPr lang="ru-RU" sz="4000" b="1" strike="noStrike" spc="-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 </a:t>
            </a:r>
            <a:br>
              <a:rPr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strike="noStrike" spc="-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(по Р.И. </a:t>
            </a:r>
            <a:r>
              <a:rPr lang="ru-RU" sz="4000" b="1" strike="noStrike" spc="-1" dirty="0" err="1">
                <a:solidFill>
                  <a:srgbClr val="FF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Лалаевой</a:t>
            </a:r>
            <a:r>
              <a:rPr lang="ru-RU" sz="4000" b="1" strike="noStrike" spc="-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)</a:t>
            </a:r>
            <a:br>
              <a:rPr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343080" y="1340640"/>
            <a:ext cx="8457480" cy="429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457200"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marL="457200"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lang="ru-RU" sz="40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-фонематическая </a:t>
            </a:r>
            <a:r>
              <a:rPr lang="ru-RU" sz="4000" b="1" i="1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дислексия</a:t>
            </a:r>
            <a:r>
              <a:rPr lang="ru-RU" sz="40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lang="ru-RU" sz="40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lang="ru-RU" sz="40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-семантическая </a:t>
            </a:r>
            <a:r>
              <a:rPr lang="ru-RU" sz="4000" b="1" i="1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дислексия</a:t>
            </a:r>
            <a:endParaRPr lang="ru-RU" sz="40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lang="ru-RU" sz="40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</a:t>
            </a:r>
            <a:r>
              <a:rPr lang="ru-RU" sz="4000" b="1" i="1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аграмматическая</a:t>
            </a:r>
            <a:r>
              <a:rPr lang="ru-RU" sz="40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4000" b="1" i="1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дислексия</a:t>
            </a:r>
            <a:endParaRPr lang="ru-RU" sz="40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lang="ru-RU" sz="40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-оптическая </a:t>
            </a:r>
            <a:r>
              <a:rPr lang="ru-RU" sz="4000" b="1" i="1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дислексия</a:t>
            </a:r>
            <a:endParaRPr lang="ru-RU" sz="40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lang="ru-RU" sz="40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</a:t>
            </a:r>
            <a:r>
              <a:rPr lang="ru-RU" sz="4000" b="1" i="1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мнестическая</a:t>
            </a:r>
            <a:r>
              <a:rPr lang="ru-RU" sz="40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4000" b="1" i="1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дислексия</a:t>
            </a:r>
            <a:endParaRPr lang="ru-RU" sz="40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lang="ru-RU" sz="4000" b="1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-тактильная </a:t>
            </a:r>
            <a:r>
              <a:rPr lang="ru-RU" sz="4000" b="1" i="1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дислексия</a:t>
            </a:r>
            <a:endParaRPr lang="ru-RU" sz="4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572804" y="369000"/>
            <a:ext cx="7272000" cy="6994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FF0000"/>
                </a:solidFill>
                <a:latin typeface="Times New Roman"/>
                <a:ea typeface="DejaVu Sans"/>
              </a:rPr>
              <a:t>Оптическая </a:t>
            </a:r>
            <a:r>
              <a:rPr lang="ru-RU" sz="4000" b="1" strike="noStrike" spc="-1" dirty="0" err="1">
                <a:solidFill>
                  <a:srgbClr val="FF0000"/>
                </a:solidFill>
                <a:latin typeface="Times New Roman"/>
                <a:ea typeface="DejaVu Sans"/>
              </a:rPr>
              <a:t>дислексия</a:t>
            </a:r>
            <a:r>
              <a:rPr lang="ru-RU" sz="40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lang="ru-RU" sz="4000" b="0" strike="noStrike" spc="-1" dirty="0"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323640" y="1340640"/>
            <a:ext cx="8530920" cy="19414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</a:t>
            </a: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н</a:t>
            </a:r>
            <a:r>
              <a:rPr lang="ru-RU" sz="30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арушение зрительного восприятия форм;</a:t>
            </a:r>
            <a:endParaRPr lang="ru-RU" sz="3000" b="0" strike="noStrike" spc="-1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ru-RU" sz="30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оптико-пространственной ориентации;</a:t>
            </a:r>
            <a:endParaRPr lang="ru-RU" sz="3000" b="0" strike="noStrike" spc="-1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ru-RU" sz="30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зрительного гнозиса, анализа и синтеза;</a:t>
            </a:r>
            <a:endParaRPr lang="ru-RU" sz="3000" b="0" strike="noStrike" spc="-1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ru-RU" sz="30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памяти, внимания. </a:t>
            </a:r>
            <a:endParaRPr lang="ru-RU" sz="3000" b="0" strike="noStrike" spc="-1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ru-RU" sz="3000" b="1" i="1" strike="noStrike" spc="-1">
                <a:solidFill>
                  <a:srgbClr val="00B050"/>
                </a:solidFill>
                <a:latin typeface="Arial"/>
                <a:ea typeface="DejaVu Sans"/>
              </a:rPr>
              <a:t>                              </a:t>
            </a:r>
            <a:r>
              <a:rPr lang="ru-RU" sz="2400" b="1" i="1" strike="noStrike" spc="-1">
                <a:solidFill>
                  <a:srgbClr val="00B050"/>
                </a:solidFill>
                <a:latin typeface="Times New Roman"/>
                <a:ea typeface="DejaVu Sans"/>
              </a:rPr>
              <a:t>Типы ошибок 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42" name="CustomShape 3"/>
          <p:cNvSpPr/>
          <p:nvPr/>
        </p:nvSpPr>
        <p:spPr>
          <a:xfrm>
            <a:off x="5786280" y="5786280"/>
            <a:ext cx="2996280" cy="3654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CustomShape 4"/>
          <p:cNvSpPr/>
          <p:nvPr/>
        </p:nvSpPr>
        <p:spPr>
          <a:xfrm>
            <a:off x="1403640" y="3409200"/>
            <a:ext cx="7139160" cy="301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609480" indent="-608760">
              <a:lnSpc>
                <a:spcPct val="80000"/>
              </a:lnSpc>
              <a:tabLst>
                <a:tab pos="0" algn="l"/>
              </a:tabLst>
            </a:pPr>
            <a:r>
              <a:rPr lang="ru-RU" sz="2000" b="1" strike="noStrike" spc="-1">
                <a:solidFill>
                  <a:srgbClr val="000000"/>
                </a:solidFill>
                <a:latin typeface="Georgia"/>
                <a:ea typeface="DejaVu Sans"/>
              </a:rPr>
              <a:t>1.Замены графически сходных букв, состоящих из одинаковых элементов, но отличающихся количеством данных элементов </a:t>
            </a:r>
            <a:r>
              <a:rPr lang="ru-RU" sz="2000" b="1" i="1" strike="noStrike" spc="-1">
                <a:solidFill>
                  <a:srgbClr val="000000"/>
                </a:solidFill>
                <a:latin typeface="Georgia"/>
                <a:ea typeface="DejaVu Sans"/>
              </a:rPr>
              <a:t>(л </a:t>
            </a:r>
            <a:r>
              <a:rPr lang="ru-RU" sz="2000" b="1" strike="noStrike" spc="-1">
                <a:solidFill>
                  <a:srgbClr val="000000"/>
                </a:solidFill>
                <a:latin typeface="Georgia"/>
                <a:ea typeface="DejaVu Sans"/>
              </a:rPr>
              <a:t>— </a:t>
            </a:r>
            <a:r>
              <a:rPr lang="ru-RU" sz="2000" b="1" i="1" strike="noStrike" spc="-1">
                <a:solidFill>
                  <a:srgbClr val="000000"/>
                </a:solidFill>
                <a:latin typeface="Georgia"/>
                <a:ea typeface="DejaVu Sans"/>
              </a:rPr>
              <a:t>м, и </a:t>
            </a:r>
            <a:r>
              <a:rPr lang="ru-RU" sz="2000" b="1" strike="noStrike" spc="-1">
                <a:solidFill>
                  <a:srgbClr val="000000"/>
                </a:solidFill>
                <a:latin typeface="Georgia"/>
                <a:ea typeface="DejaVu Sans"/>
              </a:rPr>
              <a:t>— </a:t>
            </a:r>
            <a:r>
              <a:rPr lang="ru-RU" sz="2000" b="1" i="1" strike="noStrike" spc="-1">
                <a:solidFill>
                  <a:srgbClr val="000000"/>
                </a:solidFill>
                <a:latin typeface="Georgia"/>
                <a:ea typeface="DejaVu Sans"/>
              </a:rPr>
              <a:t>ш, ш — щ,, ц,— щ);</a:t>
            </a:r>
            <a:endParaRPr lang="ru-RU" sz="2000" b="0" strike="noStrike" spc="-1">
              <a:latin typeface="Arial"/>
            </a:endParaRPr>
          </a:p>
          <a:p>
            <a:pPr marL="609480" indent="-608760">
              <a:lnSpc>
                <a:spcPct val="80000"/>
              </a:lnSpc>
              <a:tabLst>
                <a:tab pos="0" algn="l"/>
              </a:tabLst>
            </a:pPr>
            <a:r>
              <a:rPr lang="ru-RU" sz="2000" b="1" i="1" strike="noStrike" spc="-1">
                <a:solidFill>
                  <a:srgbClr val="4E5B6F"/>
                </a:solidFill>
                <a:latin typeface="Georgia"/>
                <a:ea typeface="DejaVu Sans"/>
              </a:rPr>
              <a:t>2.</a:t>
            </a:r>
            <a:r>
              <a:rPr lang="ru-RU" sz="2000" b="1" i="1" strike="noStrike" spc="-1">
                <a:solidFill>
                  <a:srgbClr val="000000"/>
                </a:solidFill>
                <a:latin typeface="Georgia"/>
                <a:ea typeface="DejaVu Sans"/>
              </a:rPr>
              <a:t> Замены графически сходных букв, отличающихся одним дополнительным элементом (о — а, с — х, х — ж);</a:t>
            </a:r>
            <a:endParaRPr lang="ru-RU" sz="2000" b="0" strike="noStrike" spc="-1">
              <a:latin typeface="Arial"/>
            </a:endParaRPr>
          </a:p>
          <a:p>
            <a:pPr marL="609480" indent="-608760">
              <a:lnSpc>
                <a:spcPct val="80000"/>
              </a:lnSpc>
              <a:tabLst>
                <a:tab pos="0" algn="l"/>
              </a:tabLst>
            </a:pPr>
            <a:r>
              <a:rPr lang="ru-RU" sz="2000" b="1" i="1" strike="noStrike" spc="-1">
                <a:solidFill>
                  <a:srgbClr val="4E5B6F"/>
                </a:solidFill>
                <a:latin typeface="Georgia"/>
                <a:ea typeface="DejaVu Sans"/>
              </a:rPr>
              <a:t>3.</a:t>
            </a:r>
            <a:r>
              <a:rPr lang="ru-RU" sz="2000" b="1" i="1" strike="noStrike" spc="-1">
                <a:solidFill>
                  <a:srgbClr val="000000"/>
                </a:solidFill>
                <a:latin typeface="Georgia"/>
                <a:ea typeface="DejaVu Sans"/>
              </a:rPr>
              <a:t> Замены графически сходных букв, состоящих из одинаковых элементов, но различно расположенных в пространстве (б — д, т — ш); (Т-Г, Ь-Р, Н-П-И). </a:t>
            </a:r>
            <a:endParaRPr lang="ru-RU" sz="2000" b="0" strike="noStrike" spc="-1">
              <a:latin typeface="Arial"/>
            </a:endParaRPr>
          </a:p>
          <a:p>
            <a:pPr marL="609480" indent="-608760">
              <a:lnSpc>
                <a:spcPct val="80000"/>
              </a:lnSpc>
              <a:tabLst>
                <a:tab pos="0" algn="l"/>
              </a:tabLst>
            </a:pPr>
            <a:r>
              <a:rPr lang="ru-RU" sz="2000" b="1" i="1" strike="noStrike" spc="-1">
                <a:solidFill>
                  <a:srgbClr val="4E5B6F"/>
                </a:solidFill>
                <a:latin typeface="Georgia"/>
                <a:ea typeface="DejaVu Sans"/>
              </a:rPr>
              <a:t>4.</a:t>
            </a:r>
            <a:r>
              <a:rPr lang="ru-RU" sz="2000" b="1" i="1" strike="noStrike" spc="-1">
                <a:solidFill>
                  <a:srgbClr val="000000"/>
                </a:solidFill>
                <a:latin typeface="Georgia"/>
                <a:ea typeface="DejaVu Sans"/>
              </a:rPr>
              <a:t> Зеркальное написание букв .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1187640" y="404640"/>
            <a:ext cx="7498440" cy="57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FF0000"/>
                </a:solidFill>
                <a:latin typeface="Times New Roman"/>
              </a:rPr>
              <a:t>Направления работы</a:t>
            </a:r>
            <a:endParaRPr lang="ru-RU" sz="4000" b="0" strike="noStrike" spc="-1" dirty="0">
              <a:latin typeface="Arial"/>
            </a:endParaRPr>
          </a:p>
        </p:txBody>
      </p:sp>
      <p:sp>
        <p:nvSpPr>
          <p:cNvPr id="145" name="CustomShape 2"/>
          <p:cNvSpPr/>
          <p:nvPr/>
        </p:nvSpPr>
        <p:spPr>
          <a:xfrm>
            <a:off x="457200" y="1124640"/>
            <a:ext cx="8228880" cy="5199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Times New Roman"/>
              </a:rPr>
              <a:t>развитие зрительного восприятия и узнавания (зрительного гнозиса), в том числе и буквенного;</a:t>
            </a:r>
            <a:endParaRPr lang="ru-RU" sz="26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Times New Roman"/>
              </a:rPr>
              <a:t>уточнение и расширение объема зрительной памяти (развитие зрительного мнезиса);</a:t>
            </a:r>
            <a:endParaRPr lang="ru-RU" sz="26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Times New Roman"/>
              </a:rPr>
              <a:t>формирование пространственного восприятия и представлений;</a:t>
            </a:r>
            <a:endParaRPr lang="ru-RU" sz="26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Times New Roman"/>
              </a:rPr>
              <a:t>развитие зрительного анализа и синтеза;</a:t>
            </a:r>
            <a:endParaRPr lang="ru-RU" sz="26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Times New Roman"/>
              </a:rPr>
              <a:t>формирование речевых обозначений зрительно-пространственных отношений;</a:t>
            </a:r>
            <a:endParaRPr lang="ru-RU" sz="2600" b="0" strike="noStrike" spc="-1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FEB80A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Times New Roman"/>
              </a:rPr>
              <a:t>дифференциация смешиваемых при чтении букв (изолированно, в слогах, словах, предложениях и связных текстах).</a:t>
            </a:r>
            <a:endParaRPr lang="ru-RU" sz="26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lang="ru-RU" sz="2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467640" y="980640"/>
            <a:ext cx="8218440" cy="287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зрительного восприятия</a:t>
            </a:r>
            <a:endParaRPr lang="ru-RU" sz="4000" b="1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7" name="Picture 4" descr="image01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82520" y="1535400"/>
            <a:ext cx="4460760" cy="3121560"/>
          </a:xfrm>
          <a:prstGeom prst="rect">
            <a:avLst/>
          </a:prstGeom>
          <a:ln w="0">
            <a:noFill/>
          </a:ln>
        </p:spPr>
      </p:pic>
      <p:pic>
        <p:nvPicPr>
          <p:cNvPr id="148" name="Picture 5" descr="Картинки по запросу нелепицы для дошкольников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3640" y="1535400"/>
            <a:ext cx="3817440" cy="3099240"/>
          </a:xfrm>
          <a:prstGeom prst="rect">
            <a:avLst/>
          </a:prstGeom>
          <a:ln w="0">
            <a:noFill/>
          </a:ln>
        </p:spPr>
      </p:pic>
      <p:pic>
        <p:nvPicPr>
          <p:cNvPr id="149" name="Объект 3"/>
          <p:cNvPicPr/>
          <p:nvPr/>
        </p:nvPicPr>
        <p:blipFill>
          <a:blip r:embed="rId4"/>
          <a:stretch/>
        </p:blipFill>
        <p:spPr>
          <a:xfrm>
            <a:off x="2232720" y="4683600"/>
            <a:ext cx="4460760" cy="2159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539640" y="103680"/>
            <a:ext cx="8146440" cy="1164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зрительного восприятия и </a:t>
            </a:r>
            <a:r>
              <a:rPr lang="ru-RU" sz="4000" b="1" strike="noStrike" spc="-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гнозиса</a:t>
            </a:r>
            <a:endParaRPr lang="ru-RU" sz="4000" b="1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1" name="Объект 3" descr="Упражнение"/>
          <p:cNvPicPr/>
          <p:nvPr/>
        </p:nvPicPr>
        <p:blipFill>
          <a:blip r:embed="rId2"/>
          <a:stretch/>
        </p:blipFill>
        <p:spPr>
          <a:xfrm>
            <a:off x="4750920" y="1863720"/>
            <a:ext cx="4361760" cy="2456640"/>
          </a:xfrm>
          <a:prstGeom prst="rect">
            <a:avLst/>
          </a:prstGeom>
          <a:ln w="0">
            <a:noFill/>
          </a:ln>
        </p:spPr>
      </p:pic>
      <p:pic>
        <p:nvPicPr>
          <p:cNvPr id="152" name="Picture 10" descr="Похожее изображени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547640" y="4437000"/>
            <a:ext cx="5688000" cy="2316600"/>
          </a:xfrm>
          <a:prstGeom prst="rect">
            <a:avLst/>
          </a:prstGeom>
          <a:ln w="0">
            <a:noFill/>
          </a:ln>
        </p:spPr>
      </p:pic>
      <p:pic>
        <p:nvPicPr>
          <p:cNvPr id="153" name="Picture 8" descr="Картинки по запросу Выделить предметные буквы, наложенные  друг на друга: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3640" y="1807920"/>
            <a:ext cx="3815640" cy="2512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611640" y="404640"/>
            <a:ext cx="8074440" cy="93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FF0000"/>
                </a:solidFill>
                <a:latin typeface="Times New Roman"/>
              </a:rPr>
              <a:t>Развитие зрительного восприятия и анализа</a:t>
            </a:r>
            <a:endParaRPr lang="ru-RU" sz="4000" b="1" strike="noStrike" spc="-1" dirty="0">
              <a:latin typeface="Arial"/>
            </a:endParaRPr>
          </a:p>
        </p:txBody>
      </p:sp>
      <p:pic>
        <p:nvPicPr>
          <p:cNvPr id="155" name="Объект 4" descr="Упражн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195640" y="3860280"/>
            <a:ext cx="4463640" cy="2854440"/>
          </a:xfrm>
          <a:prstGeom prst="rect">
            <a:avLst/>
          </a:prstGeom>
          <a:ln w="0">
            <a:noFill/>
          </a:ln>
        </p:spPr>
      </p:pic>
      <p:pic>
        <p:nvPicPr>
          <p:cNvPr id="156" name="Picture 7"/>
          <p:cNvPicPr/>
          <p:nvPr/>
        </p:nvPicPr>
        <p:blipFill>
          <a:blip r:embed="rId3" cstate="email">
            <a:lum contrast="5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240" y="1711800"/>
            <a:ext cx="4679640" cy="2147760"/>
          </a:xfrm>
          <a:prstGeom prst="rect">
            <a:avLst/>
          </a:prstGeom>
          <a:ln w="0">
            <a:noFill/>
          </a:ln>
        </p:spPr>
      </p:pic>
      <p:pic>
        <p:nvPicPr>
          <p:cNvPr id="157" name="Picture 14" descr="Картинки по запросу назвать перечеркнутые  предметы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292000" y="1699560"/>
            <a:ext cx="3311640" cy="2160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539640" y="704160"/>
            <a:ext cx="8146440" cy="63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FF0000"/>
                </a:solidFill>
                <a:latin typeface="Times New Roman"/>
              </a:rPr>
              <a:t>Развитие зрительного восприятия и синтеза</a:t>
            </a:r>
            <a:endParaRPr lang="ru-RU" sz="4000" b="1" strike="noStrike" spc="-1" dirty="0">
              <a:latin typeface="Arial"/>
            </a:endParaRPr>
          </a:p>
        </p:txBody>
      </p:sp>
      <p:pic>
        <p:nvPicPr>
          <p:cNvPr id="159" name="Объект 4" descr="Упражн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316400" y="2133000"/>
            <a:ext cx="4227480" cy="2807640"/>
          </a:xfrm>
          <a:prstGeom prst="rect">
            <a:avLst/>
          </a:prstGeom>
          <a:ln w="0">
            <a:noFill/>
          </a:ln>
        </p:spPr>
      </p:pic>
      <p:pic>
        <p:nvPicPr>
          <p:cNvPr id="160" name="Picture 5"/>
          <p:cNvPicPr/>
          <p:nvPr/>
        </p:nvPicPr>
        <p:blipFill>
          <a:blip r:embed="rId3" cstate="email">
            <a:lum contrast="5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640" y="1745640"/>
            <a:ext cx="4114080" cy="1661400"/>
          </a:xfrm>
          <a:prstGeom prst="rect">
            <a:avLst/>
          </a:prstGeom>
          <a:ln w="0">
            <a:noFill/>
          </a:ln>
        </p:spPr>
      </p:pic>
      <p:pic>
        <p:nvPicPr>
          <p:cNvPr id="161" name="Рисунок 6" descr="Упражнение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57200" y="4005000"/>
            <a:ext cx="4042080" cy="19425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2187</TotalTime>
  <Words>583</Words>
  <Application>Microsoft Office PowerPoint</Application>
  <PresentationFormat>Экран (4:3)</PresentationFormat>
  <Paragraphs>96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33" baseType="lpstr">
      <vt:lpstr>Arial</vt:lpstr>
      <vt:lpstr>Calibri</vt:lpstr>
      <vt:lpstr>Georgia</vt:lpstr>
      <vt:lpstr>Symbol</vt:lpstr>
      <vt:lpstr>Times New Roman</vt:lpstr>
      <vt:lpstr>Trebuchet MS</vt:lpstr>
      <vt:lpstr>Wingdings</vt:lpstr>
      <vt:lpstr>Wingdings 2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Admin</dc:creator>
  <dc:description/>
  <cp:lastModifiedBy>haier</cp:lastModifiedBy>
  <cp:revision>122</cp:revision>
  <dcterms:created xsi:type="dcterms:W3CDTF">2008-11-10T16:25:34Z</dcterms:created>
  <dcterms:modified xsi:type="dcterms:W3CDTF">2023-01-29T08:00:58Z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22</vt:i4>
  </property>
</Properties>
</file>