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3"/>
  </p:notesMasterIdLst>
  <p:sldIdLst>
    <p:sldId id="274" r:id="rId2"/>
    <p:sldId id="276" r:id="rId3"/>
    <p:sldId id="286" r:id="rId4"/>
    <p:sldId id="287" r:id="rId5"/>
    <p:sldId id="273" r:id="rId6"/>
    <p:sldId id="275" r:id="rId7"/>
    <p:sldId id="288" r:id="rId8"/>
    <p:sldId id="279" r:id="rId9"/>
    <p:sldId id="280" r:id="rId10"/>
    <p:sldId id="281" r:id="rId11"/>
    <p:sldId id="282" r:id="rId12"/>
    <p:sldId id="284" r:id="rId13"/>
    <p:sldId id="283" r:id="rId14"/>
    <p:sldId id="277" r:id="rId15"/>
    <p:sldId id="278" r:id="rId16"/>
    <p:sldId id="257" r:id="rId17"/>
    <p:sldId id="258" r:id="rId18"/>
    <p:sldId id="263" r:id="rId19"/>
    <p:sldId id="264" r:id="rId20"/>
    <p:sldId id="265" r:id="rId21"/>
    <p:sldId id="259" r:id="rId22"/>
    <p:sldId id="260" r:id="rId23"/>
    <p:sldId id="261" r:id="rId24"/>
    <p:sldId id="262" r:id="rId25"/>
    <p:sldId id="267" r:id="rId26"/>
    <p:sldId id="268" r:id="rId27"/>
    <p:sldId id="269" r:id="rId28"/>
    <p:sldId id="270" r:id="rId29"/>
    <p:sldId id="271" r:id="rId30"/>
    <p:sldId id="272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242" y="-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CA82D-C714-4B92-AC8F-D9D4A6D548E6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77CE4-0546-4B79-8C9A-ED9E089649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038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77CE4-0546-4B79-8C9A-ED9E0896492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83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279264"/>
          </a:xfrm>
        </p:spPr>
        <p:txBody>
          <a:bodyPr/>
          <a:lstStyle/>
          <a:p>
            <a:pPr algn="ctr"/>
            <a:r>
              <a:rPr lang="ru-RU" sz="4400" dirty="0" smtClean="0"/>
              <a:t>Родительское</a:t>
            </a:r>
            <a:br>
              <a:rPr lang="ru-RU" sz="4400" dirty="0" smtClean="0"/>
            </a:br>
            <a:r>
              <a:rPr lang="ru-RU" sz="4400" dirty="0" smtClean="0"/>
              <a:t> собрание </a:t>
            </a:r>
            <a:r>
              <a:rPr lang="ru-RU" sz="4400" dirty="0" smtClean="0"/>
              <a:t>6.09.2022.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4224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04864"/>
            <a:ext cx="8568952" cy="548640"/>
          </a:xfrm>
        </p:spPr>
        <p:txBody>
          <a:bodyPr/>
          <a:lstStyle/>
          <a:p>
            <a:pPr algn="r"/>
            <a:r>
              <a:rPr lang="ru-RU" sz="4400" b="1" dirty="0"/>
              <a:t>«Память в этом возрасте становится мыслящей, </a:t>
            </a: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а </a:t>
            </a:r>
            <a:r>
              <a:rPr lang="ru-RU" sz="4400" b="1" dirty="0"/>
              <a:t>восприятие – думающим».</a:t>
            </a: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Д.Б</a:t>
            </a:r>
            <a:r>
              <a:rPr lang="ru-RU" sz="4400" b="1" dirty="0"/>
              <a:t>. </a:t>
            </a:r>
            <a:r>
              <a:rPr lang="ru-RU" sz="4400" b="1" dirty="0" err="1"/>
              <a:t>Эльконин</a:t>
            </a:r>
            <a:endParaRPr lang="ru-RU" sz="4400" b="1" dirty="0"/>
          </a:p>
        </p:txBody>
      </p:sp>
      <p:pic>
        <p:nvPicPr>
          <p:cNvPr id="6148" name="Picture 4" descr="https://catherineasquithgallery.com/uploads/posts/2021-03/1614587683_73-p-malchik-na-belom-fone-kartinka-9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76" y="3137520"/>
            <a:ext cx="2808312" cy="3559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73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748464" cy="54864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Roboto"/>
              </a:rPr>
              <a:t>Первоклассникам свойственна высокая самооценка.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000000"/>
                </a:solidFill>
                <a:latin typeface="Roboto"/>
              </a:rPr>
              <a:t>Они считают себя «хорошими», «умными» и положительно оценивают свои школьные </a:t>
            </a:r>
            <a:r>
              <a:rPr lang="ru-RU" b="1" dirty="0" smtClean="0">
                <a:solidFill>
                  <a:srgbClr val="000000"/>
                </a:solidFill>
                <a:latin typeface="Roboto"/>
              </a:rPr>
              <a:t>успехи</a:t>
            </a:r>
            <a:endParaRPr lang="ru-RU" b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3635896" y="2420888"/>
            <a:ext cx="1296144" cy="144016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413607"/>
            <a:ext cx="8208912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Roboto"/>
              </a:rPr>
              <a:t>2 класс является узловым в становлении самооценки.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>
                <a:solidFill>
                  <a:srgbClr val="000000"/>
                </a:solidFill>
                <a:latin typeface="Roboto"/>
              </a:rPr>
              <a:t>Самооценка в учебной деятельности резко </a:t>
            </a:r>
            <a:r>
              <a:rPr lang="ru-RU" sz="3200" b="1" dirty="0" smtClean="0">
                <a:solidFill>
                  <a:srgbClr val="000000"/>
                </a:solidFill>
                <a:latin typeface="Roboto"/>
              </a:rPr>
              <a:t>снижается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97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520940" cy="548640"/>
          </a:xfrm>
        </p:spPr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</a:rPr>
              <a:t>Что нужно знать родителям?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8640960" cy="49552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</a:rPr>
              <a:t>Навык выполнения домашней работы без помощи, поддержки и контроля взрослых практически не </a:t>
            </a:r>
            <a:r>
              <a:rPr lang="ru-RU" sz="3200" b="1" dirty="0" smtClean="0">
                <a:solidFill>
                  <a:srgbClr val="000000"/>
                </a:solidFill>
              </a:rPr>
              <a:t>формируется.</a:t>
            </a:r>
            <a:endParaRPr lang="ru-RU" sz="32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0000"/>
                </a:solidFill>
              </a:rPr>
              <a:t>Следите </a:t>
            </a:r>
            <a:r>
              <a:rPr lang="ru-RU" sz="3200" b="1" dirty="0">
                <a:solidFill>
                  <a:srgbClr val="000000"/>
                </a:solidFill>
              </a:rPr>
              <a:t>за тем, все ли уроки сделаны. Присутствуйте при подготовке ребенком домашних </a:t>
            </a:r>
            <a:r>
              <a:rPr lang="ru-RU" sz="3200" b="1" dirty="0" smtClean="0">
                <a:solidFill>
                  <a:srgbClr val="000000"/>
                </a:solidFill>
              </a:rPr>
              <a:t>заданий.</a:t>
            </a:r>
            <a:endParaRPr lang="ru-RU" sz="32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0000"/>
                </a:solidFill>
              </a:rPr>
              <a:t>Объясняйте</a:t>
            </a:r>
            <a:r>
              <a:rPr lang="ru-RU" sz="3200" b="1" dirty="0">
                <a:solidFill>
                  <a:srgbClr val="000000"/>
                </a:solidFill>
              </a:rPr>
              <a:t>, если он что-то не понял или забыл, но не подменяйте его деятельность своей.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9156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36396" cy="548640"/>
          </a:xfrm>
        </p:spPr>
        <p:txBody>
          <a:bodyPr/>
          <a:lstStyle/>
          <a:p>
            <a:r>
              <a:rPr lang="ru-RU" sz="3600" b="1" dirty="0"/>
              <a:t>Что нужно знать родителям?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836712"/>
            <a:ext cx="8964488" cy="55092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rgbClr val="000000"/>
                </a:solidFill>
              </a:rPr>
              <a:t>Родители должны показывать пример организованности, собранности и </a:t>
            </a:r>
            <a:r>
              <a:rPr lang="ru-RU" sz="3200" b="1" dirty="0" smtClean="0">
                <a:solidFill>
                  <a:srgbClr val="000000"/>
                </a:solidFill>
              </a:rPr>
              <a:t>пунктуальности.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0000"/>
                </a:solidFill>
              </a:rPr>
              <a:t>Важно адекватно </a:t>
            </a:r>
            <a:r>
              <a:rPr lang="ru-RU" sz="3200" b="1" dirty="0">
                <a:solidFill>
                  <a:srgbClr val="000000"/>
                </a:solidFill>
              </a:rPr>
              <a:t>реагировать на отметки. Н</a:t>
            </a:r>
            <a:r>
              <a:rPr lang="ru-RU" sz="3200" b="1" dirty="0" smtClean="0">
                <a:solidFill>
                  <a:srgbClr val="000000"/>
                </a:solidFill>
              </a:rPr>
              <a:t>изкий </a:t>
            </a:r>
            <a:r>
              <a:rPr lang="ru-RU" sz="3200" b="1" dirty="0">
                <a:solidFill>
                  <a:srgbClr val="000000"/>
                </a:solidFill>
              </a:rPr>
              <a:t>балл усвоения материала – это сигнал к тому, что </a:t>
            </a:r>
            <a:r>
              <a:rPr lang="ru-RU" sz="3200" b="1" dirty="0" smtClean="0">
                <a:solidFill>
                  <a:srgbClr val="000000"/>
                </a:solidFill>
              </a:rPr>
              <a:t>нужно найти пробел и его устранить.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dirty="0" smtClean="0"/>
              <a:t>Нужно учить </a:t>
            </a:r>
            <a:r>
              <a:rPr lang="ru-RU" sz="3200" b="1" dirty="0"/>
              <a:t>ребенка сравнивать свои достижения с его же достижениями, но в предыдущем периоде. Никогда не сравнивать достижения ребенка с другими детьми</a:t>
            </a:r>
            <a:r>
              <a:rPr lang="ru-RU" sz="3200" b="1" dirty="0" smtClean="0"/>
              <a:t>!!!</a:t>
            </a:r>
            <a:endParaRPr lang="ru-RU" sz="3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47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5203279" cy="585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62528"/>
            <a:ext cx="5814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cap="all" dirty="0">
                <a:solidFill>
                  <a:prstClr val="black"/>
                </a:solidFill>
                <a:latin typeface="Franklin Gothic Medium"/>
                <a:ea typeface="+mj-ea"/>
                <a:cs typeface="+mj-cs"/>
              </a:rPr>
              <a:t>Орфографический режим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52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4664"/>
            <a:ext cx="7520940" cy="548640"/>
          </a:xfrm>
        </p:spPr>
        <p:txBody>
          <a:bodyPr/>
          <a:lstStyle/>
          <a:p>
            <a:r>
              <a:rPr lang="ru-RU" sz="3200" b="1" dirty="0" smtClean="0"/>
              <a:t>Орфографический режим</a:t>
            </a:r>
            <a:endParaRPr lang="ru-RU" sz="3200" b="1" dirty="0"/>
          </a:p>
        </p:txBody>
      </p:sp>
      <p:pic>
        <p:nvPicPr>
          <p:cNvPr id="3074" name="Picture 2" descr="https://sun9-58.userapi.com/impg/He10dHbZpfBDWvRw-Jr987Ncsem87e3vBHjN5w/x6aAd3v930A.jpg?size=1440x1920&amp;quality=95&amp;sign=f85ef4be10bf05f424894558ab2db259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38" t="138" b="14489"/>
          <a:stretch/>
        </p:blipFill>
        <p:spPr bwMode="auto">
          <a:xfrm>
            <a:off x="2017042" y="620688"/>
            <a:ext cx="5159468" cy="623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033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352928" cy="338437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/>
              <a:t>Нормы </a:t>
            </a:r>
            <a:r>
              <a:rPr lang="ru-RU" sz="6000" b="1" dirty="0" smtClean="0"/>
              <a:t>отметок </a:t>
            </a:r>
            <a:r>
              <a:rPr lang="ru-RU" sz="6000" b="1" dirty="0"/>
              <a:t>в начальной школе по ФГОС</a:t>
            </a:r>
          </a:p>
        </p:txBody>
      </p:sp>
    </p:spTree>
    <p:extLst>
      <p:ext uri="{BB962C8B-B14F-4D97-AF65-F5344CB8AC3E}">
        <p14:creationId xmlns:p14="http://schemas.microsoft.com/office/powerpoint/2010/main" val="20447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7520940" cy="548640"/>
          </a:xfrm>
        </p:spPr>
        <p:txBody>
          <a:bodyPr/>
          <a:lstStyle/>
          <a:p>
            <a:r>
              <a:rPr lang="ru-RU" sz="5400" b="1" dirty="0" smtClean="0"/>
              <a:t>Русский язык</a:t>
            </a:r>
            <a:endParaRPr lang="ru-RU" sz="5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205588"/>
              </p:ext>
            </p:extLst>
          </p:nvPr>
        </p:nvGraphicFramePr>
        <p:xfrm>
          <a:off x="467544" y="836712"/>
          <a:ext cx="8424936" cy="53426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5974"/>
                <a:gridCol w="7598962"/>
              </a:tblGrid>
              <a:tr h="576064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Диктант</a:t>
                      </a:r>
                      <a:r>
                        <a:rPr lang="ru-RU" sz="3600" baseline="0" dirty="0" smtClean="0"/>
                        <a:t> 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92168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«5»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нет ошибок и исправлений; работа написана аккуратно в соответствии с требованиями каллиграфии ( возможно два исправление орфографического характера уч-ся)</a:t>
                      </a:r>
                      <a:endParaRPr lang="ru-RU" sz="2800" b="1" dirty="0"/>
                    </a:p>
                  </a:txBody>
                  <a:tcPr/>
                </a:tc>
              </a:tr>
              <a:tr h="128969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«4»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не более двух орфографических ошибок; работа выполнена чисто, допущена одна негрубая ошибка</a:t>
                      </a:r>
                      <a:endParaRPr lang="ru-RU" sz="2800" b="1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«3»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 ошибок, работа написана небрежно</a:t>
                      </a:r>
                      <a:endParaRPr lang="ru-RU" sz="2800" b="1" dirty="0"/>
                    </a:p>
                  </a:txBody>
                  <a:tcPr/>
                </a:tc>
              </a:tr>
              <a:tr h="888457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«2»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допущено более 5 орфографических ошибок, работа написана неряшливо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1373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88640"/>
            <a:ext cx="8208912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Ошибкой в диктанте следует считать: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• нарушение правил орфографии при написании слов;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• пропуск и искажение букв в словах;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• замену слов, если искажает смысл предложения;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• отсутствие знаков препинания в пределах программы данного класса</a:t>
            </a:r>
            <a:r>
              <a:rPr lang="ru-RU" sz="2800" b="1" dirty="0" smtClean="0"/>
              <a:t>;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7820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4624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/>
              <a:t>За ошибку не считаются: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• ошибки на те разделы орфографии и пунктуации, которые </a:t>
            </a:r>
            <a:r>
              <a:rPr lang="ru-RU" sz="2800" b="1" dirty="0" smtClean="0"/>
              <a:t>не </a:t>
            </a:r>
            <a:r>
              <a:rPr lang="ru-RU" sz="2800" b="1" dirty="0"/>
              <a:t>изучались;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• единичный пропуск точки в конце предложения, если первое слово следующего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предложения написано с заглавной буквы;</a:t>
            </a:r>
          </a:p>
          <a:p>
            <a:r>
              <a:rPr lang="ru-RU" sz="2800" b="1" dirty="0"/>
              <a:t>• единичный случай замены одного слова без искажения смысла.</a:t>
            </a:r>
          </a:p>
        </p:txBody>
      </p:sp>
    </p:spTree>
    <p:extLst>
      <p:ext uri="{BB962C8B-B14F-4D97-AF65-F5344CB8AC3E}">
        <p14:creationId xmlns:p14="http://schemas.microsoft.com/office/powerpoint/2010/main" val="645290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784976" cy="720080"/>
          </a:xfrm>
        </p:spPr>
        <p:txBody>
          <a:bodyPr/>
          <a:lstStyle/>
          <a:p>
            <a:r>
              <a:rPr lang="ru-RU" sz="4400" dirty="0" smtClean="0"/>
              <a:t>1. Режим дня</a:t>
            </a:r>
            <a:br>
              <a:rPr lang="ru-RU" sz="4400" dirty="0" smtClean="0"/>
            </a:br>
            <a:r>
              <a:rPr lang="ru-RU" sz="4400" dirty="0" smtClean="0"/>
              <a:t>2. </a:t>
            </a:r>
            <a:r>
              <a:rPr lang="ru-RU" sz="4400" dirty="0"/>
              <a:t>Разговоры о </a:t>
            </a:r>
            <a:r>
              <a:rPr lang="ru-RU" sz="4400" dirty="0" smtClean="0"/>
              <a:t>важном</a:t>
            </a:r>
            <a:br>
              <a:rPr lang="ru-RU" sz="4400" dirty="0" smtClean="0"/>
            </a:br>
            <a:r>
              <a:rPr lang="ru-RU" sz="4400" dirty="0" smtClean="0"/>
              <a:t>3. Психология второклассников</a:t>
            </a:r>
            <a:br>
              <a:rPr lang="ru-RU" sz="4400" dirty="0" smtClean="0"/>
            </a:br>
            <a:r>
              <a:rPr lang="ru-RU" sz="4400" dirty="0" smtClean="0"/>
              <a:t>4. </a:t>
            </a:r>
            <a:r>
              <a:rPr lang="ru-RU" sz="4400" dirty="0"/>
              <a:t>Предметные вопросы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5. Критерии оценивания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4046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88640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/>
              <a:t>За одну ошибку в диктанте считаются</a:t>
            </a:r>
            <a:r>
              <a:rPr lang="ru-RU" sz="3600" b="1" dirty="0" smtClean="0"/>
              <a:t>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 smtClean="0"/>
              <a:t> два </a:t>
            </a:r>
            <a:r>
              <a:rPr lang="ru-RU" sz="3200" b="1" dirty="0"/>
              <a:t>исправления; </a:t>
            </a:r>
            <a:endParaRPr lang="ru-RU" sz="3200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 smtClean="0"/>
              <a:t>две </a:t>
            </a:r>
            <a:r>
              <a:rPr lang="ru-RU" sz="3200" b="1" dirty="0"/>
              <a:t>пунктуационные ошибки; </a:t>
            </a:r>
            <a:endParaRPr lang="ru-RU" sz="3200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 smtClean="0"/>
              <a:t>повторение </a:t>
            </a:r>
            <a:r>
              <a:rPr lang="ru-RU" sz="3200" b="1" dirty="0"/>
              <a:t>ошибок в одном и том же слове</a:t>
            </a:r>
          </a:p>
        </p:txBody>
      </p:sp>
    </p:spTree>
    <p:extLst>
      <p:ext uri="{BB962C8B-B14F-4D97-AF65-F5344CB8AC3E}">
        <p14:creationId xmlns:p14="http://schemas.microsoft.com/office/powerpoint/2010/main" val="217359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912" y="-99392"/>
            <a:ext cx="752094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b="1" dirty="0"/>
              <a:t>Русский язык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59524"/>
              </p:ext>
            </p:extLst>
          </p:nvPr>
        </p:nvGraphicFramePr>
        <p:xfrm>
          <a:off x="107504" y="908720"/>
          <a:ext cx="5472608" cy="294809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39655"/>
                <a:gridCol w="4832953"/>
              </a:tblGrid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Списывание текста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545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«5»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нет ошибок </a:t>
                      </a:r>
                      <a:endParaRPr lang="ru-RU" sz="24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«4»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 работе 2 ошибки и 1 исправление</a:t>
                      </a:r>
                      <a:endParaRPr lang="ru-RU" sz="2400" b="1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«3»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 ошибки и 1 исправление</a:t>
                      </a:r>
                      <a:endParaRPr lang="ru-RU" sz="2400" b="1" dirty="0"/>
                    </a:p>
                  </a:txBody>
                  <a:tcPr/>
                </a:tc>
              </a:tr>
              <a:tr h="48274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«2»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 ошибки и более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206764"/>
              </p:ext>
            </p:extLst>
          </p:nvPr>
        </p:nvGraphicFramePr>
        <p:xfrm>
          <a:off x="3923928" y="3573016"/>
          <a:ext cx="5112568" cy="307001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97573"/>
                <a:gridCol w="4514995"/>
              </a:tblGrid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Контрольное списывание текста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545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«5»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нет ошибок </a:t>
                      </a:r>
                      <a:endParaRPr lang="ru-RU" sz="2400" b="1" dirty="0"/>
                    </a:p>
                  </a:txBody>
                  <a:tcPr/>
                </a:tc>
              </a:tr>
              <a:tr h="40196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«4»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 ошибка или 1 исправление</a:t>
                      </a:r>
                      <a:endParaRPr lang="ru-RU" sz="2400" b="1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«3»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2-3 ошибки и 1 исправление</a:t>
                      </a:r>
                      <a:endParaRPr lang="ru-RU" sz="2400" b="1" dirty="0"/>
                    </a:p>
                  </a:txBody>
                  <a:tcPr/>
                </a:tc>
              </a:tr>
              <a:tr h="48274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«2»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 ошибки и более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088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634047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755648"/>
              </p:ext>
            </p:extLst>
          </p:nvPr>
        </p:nvGraphicFramePr>
        <p:xfrm>
          <a:off x="539552" y="1268760"/>
          <a:ext cx="8424936" cy="363651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25974"/>
                <a:gridCol w="7598962"/>
              </a:tblGrid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Словарный диктант (10-12 слов)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07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«5»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нет ошибок</a:t>
                      </a:r>
                      <a:endParaRPr lang="ru-RU" sz="28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«4»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 – 2 ошибки или 1 исправление</a:t>
                      </a:r>
                      <a:endParaRPr lang="ru-RU" sz="2800" b="1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«3»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3 – 4 ошибки</a:t>
                      </a:r>
                      <a:endParaRPr lang="ru-RU" sz="2800" b="1" dirty="0"/>
                    </a:p>
                  </a:txBody>
                  <a:tcPr/>
                </a:tc>
              </a:tr>
              <a:tr h="888457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«2»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5 и более ошибок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689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6672"/>
            <a:ext cx="684076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/>
              <a:t>Проверочные работы и </a:t>
            </a:r>
            <a:r>
              <a:rPr lang="ru-RU" sz="4000" b="1" dirty="0" smtClean="0"/>
              <a:t>тесты: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/>
              <a:t>«</a:t>
            </a:r>
            <a:r>
              <a:rPr lang="ru-RU" sz="3600" b="1" dirty="0"/>
              <a:t>5» – 100%-90% </a:t>
            </a:r>
            <a:endParaRPr lang="ru-RU" sz="3600" b="1" dirty="0" smtClean="0"/>
          </a:p>
          <a:p>
            <a:pPr>
              <a:lnSpc>
                <a:spcPct val="150000"/>
              </a:lnSpc>
            </a:pPr>
            <a:r>
              <a:rPr lang="ru-RU" sz="3600" b="1" dirty="0" smtClean="0"/>
              <a:t>«</a:t>
            </a:r>
            <a:r>
              <a:rPr lang="ru-RU" sz="3600" b="1" dirty="0"/>
              <a:t>4» –89%-70% </a:t>
            </a:r>
            <a:endParaRPr lang="ru-RU" sz="3600" b="1" dirty="0" smtClean="0"/>
          </a:p>
          <a:p>
            <a:pPr>
              <a:lnSpc>
                <a:spcPct val="150000"/>
              </a:lnSpc>
            </a:pPr>
            <a:r>
              <a:rPr lang="ru-RU" sz="3600" b="1" dirty="0" smtClean="0"/>
              <a:t>«</a:t>
            </a:r>
            <a:r>
              <a:rPr lang="ru-RU" sz="3600" b="1" dirty="0"/>
              <a:t>3» –69%-50% </a:t>
            </a:r>
            <a:endParaRPr lang="ru-RU" sz="3600" b="1" dirty="0" smtClean="0"/>
          </a:p>
          <a:p>
            <a:pPr>
              <a:lnSpc>
                <a:spcPct val="150000"/>
              </a:lnSpc>
            </a:pPr>
            <a:r>
              <a:rPr lang="ru-RU" sz="3600" b="1" dirty="0" smtClean="0"/>
              <a:t>«</a:t>
            </a:r>
            <a:r>
              <a:rPr lang="ru-RU" sz="3600" b="1" dirty="0"/>
              <a:t>2» – 49</a:t>
            </a:r>
            <a:r>
              <a:rPr lang="ru-RU" sz="3600" b="1" dirty="0" smtClean="0"/>
              <a:t>% и меньше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369352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520940" cy="548640"/>
          </a:xfrm>
        </p:spPr>
        <p:txBody>
          <a:bodyPr/>
          <a:lstStyle/>
          <a:p>
            <a:r>
              <a:rPr lang="ru-RU" sz="6000" b="1" dirty="0" smtClean="0"/>
              <a:t>МАТЕМАТИКА</a:t>
            </a:r>
            <a:endParaRPr lang="ru-RU" sz="6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67210" y="3244334"/>
            <a:ext cx="2209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Контрольная работа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555783"/>
              </p:ext>
            </p:extLst>
          </p:nvPr>
        </p:nvGraphicFramePr>
        <p:xfrm>
          <a:off x="539552" y="1268760"/>
          <a:ext cx="7704856" cy="368877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80120"/>
                <a:gridCol w="6624736"/>
              </a:tblGrid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lt1"/>
                          </a:solidFill>
                        </a:rPr>
                        <a:t>Контрольная</a:t>
                      </a:r>
                      <a:r>
                        <a:rPr lang="ru-RU" sz="3600" baseline="0" dirty="0" smtClean="0">
                          <a:solidFill>
                            <a:schemeClr val="lt1"/>
                          </a:solidFill>
                        </a:rPr>
                        <a:t> работа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072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«5»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100%-90%</a:t>
                      </a:r>
                      <a:endParaRPr lang="ru-RU" sz="36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«4»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89%-70% </a:t>
                      </a:r>
                      <a:endParaRPr lang="ru-RU" sz="3600" b="1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«3»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69%-50%</a:t>
                      </a:r>
                      <a:endParaRPr lang="ru-RU" sz="3600" b="1" dirty="0"/>
                    </a:p>
                  </a:txBody>
                  <a:tcPr/>
                </a:tc>
              </a:tr>
              <a:tr h="888457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«2»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49% и менее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30679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96" y="116632"/>
            <a:ext cx="5022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>
                <a:solidFill>
                  <a:prstClr val="black"/>
                </a:solidFill>
                <a:latin typeface="Franklin Gothic Medium"/>
                <a:ea typeface="+mj-ea"/>
                <a:cs typeface="+mj-cs"/>
              </a:rPr>
              <a:t>МАТЕМАТИКА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496" y="1132295"/>
            <a:ext cx="8964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Грубые ошибки: </a:t>
            </a:r>
            <a:r>
              <a:rPr lang="ru-RU" sz="2800" b="1" dirty="0"/>
              <a:t>вычислительные ошибки в примерах и задачах; порядок действий, неправильное решение задачи; не доведение до конца решения задачи, примера; невыполненное задание. </a:t>
            </a:r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>
                <a:solidFill>
                  <a:srgbClr val="FF0000"/>
                </a:solidFill>
              </a:rPr>
              <a:t>Негрубые </a:t>
            </a:r>
            <a:r>
              <a:rPr lang="ru-RU" sz="2800" b="1" dirty="0">
                <a:solidFill>
                  <a:srgbClr val="FF0000"/>
                </a:solidFill>
              </a:rPr>
              <a:t>ошибки:</a:t>
            </a:r>
            <a:r>
              <a:rPr lang="ru-RU" sz="2800" b="1" dirty="0"/>
              <a:t> нерациональные приёмы вычисления; неверно оформленный ответ задачи; неправильное списывание данных; не доведение до конца преобразований</a:t>
            </a:r>
            <a:r>
              <a:rPr lang="ru-RU" sz="2800" b="1" dirty="0" smtClean="0"/>
              <a:t>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</a:t>
            </a:r>
            <a:r>
              <a:rPr lang="ru-RU" sz="2800" b="1" dirty="0">
                <a:solidFill>
                  <a:srgbClr val="FFFF00"/>
                </a:solidFill>
              </a:rPr>
              <a:t>За грамматические ошибки, допущенные в работе по математике, оценка не снижается.</a:t>
            </a:r>
          </a:p>
        </p:txBody>
      </p:sp>
    </p:spTree>
    <p:extLst>
      <p:ext uri="{BB962C8B-B14F-4D97-AF65-F5344CB8AC3E}">
        <p14:creationId xmlns:p14="http://schemas.microsoft.com/office/powerpoint/2010/main" val="60636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53635"/>
              </p:ext>
            </p:extLst>
          </p:nvPr>
        </p:nvGraphicFramePr>
        <p:xfrm>
          <a:off x="0" y="1412776"/>
          <a:ext cx="4608512" cy="500670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97212"/>
                <a:gridCol w="3811300"/>
              </a:tblGrid>
              <a:tr h="46540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solidFill>
                            <a:schemeClr val="lt1"/>
                          </a:solidFill>
                          <a:latin typeface="+mj-lt"/>
                        </a:rPr>
                        <a:t> работа из примеров</a:t>
                      </a:r>
                      <a:endParaRPr lang="ru-RU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046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+mj-lt"/>
                        </a:rPr>
                        <a:t>«5»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без ошибок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</a:tr>
              <a:tr h="80046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+mj-lt"/>
                        </a:rPr>
                        <a:t>«4»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 грубая и 1-2 негрубые ошибки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</a:tr>
              <a:tr h="1523458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+mj-lt"/>
                        </a:rPr>
                        <a:t>«3»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2-3 грубые и 1-2 негрубые ошибки или 3 и более негрубых ошибок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</a:tr>
              <a:tr h="800461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+mj-lt"/>
                        </a:rPr>
                        <a:t>«2»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 и более грубые ошибки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078689"/>
              </p:ext>
            </p:extLst>
          </p:nvPr>
        </p:nvGraphicFramePr>
        <p:xfrm>
          <a:off x="4788024" y="2564904"/>
          <a:ext cx="4320480" cy="40054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64096"/>
                <a:gridCol w="3456384"/>
              </a:tblGrid>
              <a:tr h="54775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solidFill>
                            <a:schemeClr val="lt1"/>
                          </a:solidFill>
                          <a:latin typeface="+mj-lt"/>
                        </a:rPr>
                        <a:t> работа из задач</a:t>
                      </a:r>
                      <a:endParaRPr lang="ru-RU" sz="2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3049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+mj-lt"/>
                        </a:rPr>
                        <a:t>«5»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без ошибок</a:t>
                      </a:r>
                      <a:endParaRPr lang="ru-RU" sz="2800" b="1" dirty="0">
                        <a:latin typeface="+mj-lt"/>
                      </a:endParaRPr>
                    </a:p>
                  </a:txBody>
                  <a:tcPr/>
                </a:tc>
              </a:tr>
              <a:tr h="677831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+mj-lt"/>
                        </a:rPr>
                        <a:t>«4»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+mj-lt"/>
                        </a:rPr>
                        <a:t>1-2 негрубых ошибки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</a:tr>
              <a:tr h="808583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+mj-lt"/>
                        </a:rPr>
                        <a:t>«3»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+mj-lt"/>
                        </a:rPr>
                        <a:t>1 грубая и 3-4 негрубые ошибки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</a:tr>
              <a:tr h="760299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+mj-lt"/>
                        </a:rPr>
                        <a:t>«2»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+mj-lt"/>
                        </a:rPr>
                        <a:t>2 и более грубых ошибки</a:t>
                      </a:r>
                      <a:endParaRPr lang="ru-RU" sz="2800" b="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9712" y="0"/>
            <a:ext cx="49502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>
                <a:solidFill>
                  <a:prstClr val="black"/>
                </a:solidFill>
                <a:latin typeface="Franklin Gothic Medium"/>
                <a:ea typeface="+mj-ea"/>
                <a:cs typeface="+mj-cs"/>
              </a:rPr>
              <a:t>МАТЕМАТИКА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2432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99392"/>
            <a:ext cx="5094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>
                <a:solidFill>
                  <a:prstClr val="black"/>
                </a:solidFill>
                <a:latin typeface="Franklin Gothic Medium"/>
                <a:ea typeface="+mj-ea"/>
                <a:cs typeface="+mj-cs"/>
              </a:rPr>
              <a:t>МАТЕМАТИКА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889844"/>
            <a:ext cx="8280920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Грубые ошибки:</a:t>
            </a:r>
            <a:endParaRPr lang="ru-RU" sz="1400" b="1" dirty="0">
              <a:solidFill>
                <a:srgbClr val="FF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1.Вычислительные ошибки в примерах и задачах.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2. Ошибки на незнание порядка выполнения арифметических действий.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3. Неправильное решение задачи (пропуск действия, неправильный выбор действий, лишние действия).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4. Не решенная до конца задача или пример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5. Невыполненное задание.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b="1" dirty="0">
                <a:solidFill>
                  <a:srgbClr val="FF0000"/>
                </a:solidFill>
                <a:latin typeface="Times New Roman"/>
              </a:rPr>
              <a:t>Негрубые ошибки:</a:t>
            </a:r>
            <a:endParaRPr lang="ru-RU" sz="1400" b="1" dirty="0">
              <a:solidFill>
                <a:srgbClr val="FF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1.Нерациональный прием вычислений.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2. Неправильная постановка вопроса к действию при решении задачи.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3. Неверно сформулированный ответ задачи.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4. Неправильное списывание данных (чисел, знаков).</a:t>
            </a:r>
            <a:endParaRPr lang="ru-RU" sz="1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5. Недоведение до конца преобразований.</a:t>
            </a:r>
            <a:endParaRPr lang="ru-RU" sz="14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5915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04" y="-36808"/>
            <a:ext cx="8518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 smtClean="0">
                <a:solidFill>
                  <a:prstClr val="black"/>
                </a:solidFill>
                <a:latin typeface="Franklin Gothic Medium"/>
              </a:rPr>
              <a:t>Литературное чтение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958087"/>
              </p:ext>
            </p:extLst>
          </p:nvPr>
        </p:nvGraphicFramePr>
        <p:xfrm>
          <a:off x="323528" y="1124744"/>
          <a:ext cx="8604448" cy="5273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06231"/>
                <a:gridCol w="7398217"/>
              </a:tblGrid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lt1"/>
                          </a:solidFill>
                        </a:rPr>
                        <a:t>Чтение наизусть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072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«5»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твердо, без подсказок, знает наизусть, выразительно читает</a:t>
                      </a:r>
                      <a:endParaRPr lang="ru-RU" sz="2800" b="1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«4»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знает стихотворение наизусть, но допускает при чтении перестановку слов, самостоятельно исправляет допущенные неточности. </a:t>
                      </a:r>
                      <a:endParaRPr lang="ru-RU" sz="2800" b="1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«3»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читает наизусть, но при чтении обнаруживает нетвердое усвоение текста.</a:t>
                      </a:r>
                      <a:endParaRPr lang="ru-RU" sz="2800" b="1" dirty="0"/>
                    </a:p>
                  </a:txBody>
                  <a:tcPr/>
                </a:tc>
              </a:tr>
              <a:tr h="888457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«2»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нарушает последовательность при чтении, не полностью воспроизводит текст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37912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04" y="-36808"/>
            <a:ext cx="8518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 smtClean="0">
                <a:solidFill>
                  <a:prstClr val="black"/>
                </a:solidFill>
                <a:latin typeface="Franklin Gothic Medium"/>
              </a:rPr>
              <a:t>Литературное чтение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215304"/>
              </p:ext>
            </p:extLst>
          </p:nvPr>
        </p:nvGraphicFramePr>
        <p:xfrm>
          <a:off x="323528" y="1124744"/>
          <a:ext cx="8604448" cy="47171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06231"/>
                <a:gridCol w="7398217"/>
              </a:tblGrid>
              <a:tr h="7200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Пересказ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2807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«5»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пересказывает содержание прочитанного самостоятельно, последовательно, не упуская главного ,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правильно отвечает на вопрос,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умеет подкрепить ответ на вопрос чтением соответствующих отрывков</a:t>
                      </a:r>
                      <a:endParaRPr lang="ru-RU" sz="20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«4»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допускает 1-2 ошибки, неточности, сам исправляет их</a:t>
                      </a:r>
                      <a:endParaRPr lang="ru-RU" sz="2000" dirty="0"/>
                    </a:p>
                  </a:txBody>
                  <a:tcPr/>
                </a:tc>
              </a:tr>
              <a:tr h="58781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«3»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пересказывает при помощи наводящих вопросов учителя, не умеет последовательно передать содержание прочитанного, допускает речевые ошибки</a:t>
                      </a:r>
                      <a:endParaRPr lang="ru-RU" sz="2000" dirty="0"/>
                    </a:p>
                  </a:txBody>
                  <a:tcPr/>
                </a:tc>
              </a:tr>
              <a:tr h="88845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«2»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 может передать содержание прочитанного.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106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44" y="118179"/>
            <a:ext cx="2544316" cy="6421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3846984" cy="27397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04064"/>
            <a:ext cx="5723474" cy="259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2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04" y="-36808"/>
            <a:ext cx="85187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cap="all" dirty="0" smtClean="0">
                <a:solidFill>
                  <a:prstClr val="black"/>
                </a:solidFill>
                <a:latin typeface="Franklin Gothic Medium"/>
              </a:rPr>
              <a:t>Литературное чтение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673494"/>
              </p:ext>
            </p:extLst>
          </p:nvPr>
        </p:nvGraphicFramePr>
        <p:xfrm>
          <a:off x="827584" y="1340768"/>
          <a:ext cx="7416824" cy="3663960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236138"/>
                <a:gridCol w="2923940"/>
                <a:gridCol w="3256746"/>
              </a:tblGrid>
              <a:tr h="705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Техника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чтения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 полугодие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 полугодие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705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«5»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Более 55 слов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Более 70 слов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705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«4»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40-55 слов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55-70 слов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705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«3»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25-39 слов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40-54 слов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705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«2»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</a:rPr>
                        <a:t>Менее 25 слов</a:t>
                      </a:r>
                      <a:endParaRPr lang="ru-RU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</a:rPr>
                        <a:t>Менее 40 слов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766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988840"/>
            <a:ext cx="86180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938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44824"/>
            <a:ext cx="7520940" cy="54864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           Каникулы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29.10- 06.11- осенние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29.12- 11.01- зимние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27.03- 02.04- весенние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0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азговоры о важном. Сервис для классных руководител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5616624" cy="175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5840" y="2204864"/>
            <a:ext cx="8726640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ru-RU" sz="2000" dirty="0" err="1">
                <a:latin typeface="+mj-lt"/>
              </a:rPr>
              <a:t>Минпросвещения</a:t>
            </a:r>
            <a:r>
              <a:rPr lang="ru-RU" sz="2000" dirty="0">
                <a:latin typeface="+mj-lt"/>
              </a:rPr>
              <a:t> России с 1 сентября 2022 года запускает в российских школах масштабный проект – цикл внеурочных занятий «Разговоры о важном».</a:t>
            </a:r>
          </a:p>
          <a:p>
            <a:pPr fontAlgn="base"/>
            <a:r>
              <a:rPr lang="ru-RU" sz="2000" dirty="0">
                <a:latin typeface="+mj-lt"/>
              </a:rPr>
              <a:t>Во всех школах страны учебная неделя будет начинаться с классного часа «Разговоры о важном», посвященного самым различным темам, волнующим современных ребят. </a:t>
            </a:r>
            <a:endParaRPr lang="ru-RU" sz="2000" dirty="0" smtClean="0">
              <a:latin typeface="+mj-lt"/>
            </a:endParaRPr>
          </a:p>
          <a:p>
            <a:pPr fontAlgn="base"/>
            <a:r>
              <a:rPr lang="ru-RU" sz="2000" dirty="0" smtClean="0">
                <a:latin typeface="+mj-lt"/>
              </a:rPr>
              <a:t>Центральными </a:t>
            </a:r>
            <a:r>
              <a:rPr lang="ru-RU" sz="2000" dirty="0">
                <a:latin typeface="+mj-lt"/>
              </a:rPr>
              <a:t>темами «Разговоров о важном» станут патриотизм и гражданское воспитание, историческое просвещение, нравственность, экология и др.</a:t>
            </a:r>
            <a:endParaRPr lang="ru-RU" sz="2000" b="0" i="0" dirty="0">
              <a:effectLst/>
              <a:latin typeface="+mj-lt"/>
            </a:endParaRPr>
          </a:p>
        </p:txBody>
      </p:sp>
      <p:pic>
        <p:nvPicPr>
          <p:cNvPr id="4098" name="Picture 2" descr="https://catherineasquithgallery.com/uploads/posts/2021-03/1614559755_60-p-rossiya-na-belom-fone-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902241"/>
            <a:ext cx="2448272" cy="1819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1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r="8825"/>
          <a:stretch/>
        </p:blipFill>
        <p:spPr bwMode="auto">
          <a:xfrm>
            <a:off x="179512" y="620688"/>
            <a:ext cx="8791369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63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7520940" cy="548640"/>
          </a:xfrm>
        </p:spPr>
        <p:txBody>
          <a:bodyPr/>
          <a:lstStyle/>
          <a:p>
            <a:pPr algn="ctr"/>
            <a:r>
              <a:rPr lang="ru-RU" sz="5400" b="1" dirty="0"/>
              <a:t>Психология второклассников</a:t>
            </a:r>
          </a:p>
        </p:txBody>
      </p:sp>
    </p:spTree>
    <p:extLst>
      <p:ext uri="{BB962C8B-B14F-4D97-AF65-F5344CB8AC3E}">
        <p14:creationId xmlns:p14="http://schemas.microsoft.com/office/powerpoint/2010/main" val="17544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21040" cy="758984"/>
          </a:xfrm>
        </p:spPr>
        <p:txBody>
          <a:bodyPr/>
          <a:lstStyle/>
          <a:p>
            <a:r>
              <a:rPr lang="ru-RU" sz="4400" b="1" dirty="0" smtClean="0"/>
              <a:t>«феномен второго класса»</a:t>
            </a:r>
            <a:endParaRPr lang="ru-RU" sz="4400" b="1" dirty="0"/>
          </a:p>
        </p:txBody>
      </p:sp>
      <p:pic>
        <p:nvPicPr>
          <p:cNvPr id="5122" name="Picture 2" descr="https://site-bd68b68.1c-umi.ru/images/cms/thumbs/a5b0aeaa3fa7d6e58d75710c18673bd7ec6d5f6d/essay-clipart-kid-news-4_auto_au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005" y="4538289"/>
            <a:ext cx="387199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556792"/>
            <a:ext cx="68407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/>
                <a:ea typeface="Times New Roman"/>
              </a:rPr>
              <a:t>Резкое  </a:t>
            </a:r>
            <a:r>
              <a:rPr lang="ru-RU" sz="4400" b="1" dirty="0">
                <a:latin typeface="Times New Roman"/>
                <a:ea typeface="Times New Roman"/>
              </a:rPr>
              <a:t>падении мотивации в начале второго класса и снижении самооценки </a:t>
            </a:r>
            <a:r>
              <a:rPr lang="ru-RU" sz="4400" b="1" dirty="0" smtClean="0">
                <a:latin typeface="Times New Roman"/>
                <a:ea typeface="Times New Roman"/>
              </a:rPr>
              <a:t>школьника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3782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65760"/>
            <a:ext cx="8164388" cy="54864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Roboto"/>
              </a:rPr>
              <a:t>Второй класс является переломным в жизни младшего </a:t>
            </a:r>
            <a:r>
              <a:rPr lang="ru-RU" b="1" dirty="0" smtClean="0">
                <a:solidFill>
                  <a:srgbClr val="FF0000"/>
                </a:solidFill>
                <a:latin typeface="Roboto"/>
              </a:rPr>
              <a:t>школьника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96752"/>
            <a:ext cx="87129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rgbClr val="000000"/>
                </a:solidFill>
              </a:rPr>
              <a:t>О</a:t>
            </a:r>
            <a:r>
              <a:rPr lang="ru-RU" sz="2800" b="1" dirty="0" smtClean="0">
                <a:solidFill>
                  <a:srgbClr val="000000"/>
                </a:solidFill>
              </a:rPr>
              <a:t>сознанное </a:t>
            </a:r>
            <a:r>
              <a:rPr lang="ru-RU" sz="2800" b="1" dirty="0">
                <a:solidFill>
                  <a:srgbClr val="000000"/>
                </a:solidFill>
              </a:rPr>
              <a:t>отношение к </a:t>
            </a:r>
            <a:r>
              <a:rPr lang="ru-RU" sz="2800" b="1" dirty="0" smtClean="0">
                <a:solidFill>
                  <a:srgbClr val="000000"/>
                </a:solidFill>
              </a:rPr>
              <a:t>учению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</a:rPr>
              <a:t>Активный </a:t>
            </a:r>
            <a:r>
              <a:rPr lang="ru-RU" sz="2800" b="1" dirty="0">
                <a:solidFill>
                  <a:srgbClr val="000000"/>
                </a:solidFill>
              </a:rPr>
              <a:t>интерес к </a:t>
            </a:r>
            <a:r>
              <a:rPr lang="ru-RU" sz="2800" b="1" dirty="0" smtClean="0">
                <a:solidFill>
                  <a:srgbClr val="000000"/>
                </a:solidFill>
              </a:rPr>
              <a:t>познанию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</a:rPr>
              <a:t>Интеллектуальный рост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</a:rPr>
              <a:t>Скачок </a:t>
            </a:r>
            <a:r>
              <a:rPr lang="ru-RU" sz="2800" b="1" dirty="0">
                <a:solidFill>
                  <a:srgbClr val="000000"/>
                </a:solidFill>
              </a:rPr>
              <a:t>в умственном </a:t>
            </a:r>
            <a:r>
              <a:rPr lang="ru-RU" sz="2800" b="1" dirty="0" smtClean="0">
                <a:solidFill>
                  <a:srgbClr val="000000"/>
                </a:solidFill>
              </a:rPr>
              <a:t>развитии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</a:rPr>
              <a:t>Активное </a:t>
            </a:r>
            <a:r>
              <a:rPr lang="ru-RU" sz="2800" b="1" dirty="0">
                <a:solidFill>
                  <a:srgbClr val="000000"/>
                </a:solidFill>
              </a:rPr>
              <a:t>усвоение и формирование мыслительных </a:t>
            </a:r>
            <a:r>
              <a:rPr lang="ru-RU" sz="2800" b="1" dirty="0" smtClean="0">
                <a:solidFill>
                  <a:srgbClr val="000000"/>
                </a:solidFill>
              </a:rPr>
              <a:t>операций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000000"/>
                </a:solidFill>
              </a:rPr>
              <a:t> </a:t>
            </a:r>
            <a:r>
              <a:rPr lang="ru-RU" sz="2800" b="1" dirty="0">
                <a:solidFill>
                  <a:srgbClr val="000000"/>
                </a:solidFill>
              </a:rPr>
              <a:t>Активное развитие способности ребёнка произвольно управлять своими психическими процессами (вниманием, памятью, мышлением)</a:t>
            </a:r>
            <a:endParaRPr lang="ru-RU" sz="28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9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798</TotalTime>
  <Words>1046</Words>
  <Application>Microsoft Office PowerPoint</Application>
  <PresentationFormat>Экран (4:3)</PresentationFormat>
  <Paragraphs>175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Углы</vt:lpstr>
      <vt:lpstr>Родительское  собрание 6.09.2022.</vt:lpstr>
      <vt:lpstr>1. Режим дня 2. Разговоры о важном 3. Психология второклассников 4. Предметные вопросы 5. Критерии оценивания</vt:lpstr>
      <vt:lpstr>Презентация PowerPoint</vt:lpstr>
      <vt:lpstr>           Каникулы 29.10- 06.11- осенние 29.12- 11.01- зимние 27.03- 02.04- весенние</vt:lpstr>
      <vt:lpstr>Презентация PowerPoint</vt:lpstr>
      <vt:lpstr>Презентация PowerPoint</vt:lpstr>
      <vt:lpstr>Психология второклассников</vt:lpstr>
      <vt:lpstr>«феномен второго класса»</vt:lpstr>
      <vt:lpstr>Второй класс является переломным в жизни младшего школьника</vt:lpstr>
      <vt:lpstr>«Память в этом возрасте становится мыслящей,  а восприятие – думающим».  Д.Б. Эльконин</vt:lpstr>
      <vt:lpstr>Первоклассникам свойственна высокая самооценка. Они считают себя «хорошими», «умными» и положительно оценивают свои школьные успехи</vt:lpstr>
      <vt:lpstr>Что нужно знать родителям?</vt:lpstr>
      <vt:lpstr>Что нужно знать родителям?</vt:lpstr>
      <vt:lpstr>Презентация PowerPoint</vt:lpstr>
      <vt:lpstr>Орфографический режим</vt:lpstr>
      <vt:lpstr>Нормы отметок в начальной школе по ФГОС</vt:lpstr>
      <vt:lpstr>Русский язык</vt:lpstr>
      <vt:lpstr>Презентация PowerPoint</vt:lpstr>
      <vt:lpstr>Презентация PowerPoint</vt:lpstr>
      <vt:lpstr>Презентация PowerPoint</vt:lpstr>
      <vt:lpstr>Русский язык</vt:lpstr>
      <vt:lpstr>Презентация PowerPoint</vt:lpstr>
      <vt:lpstr>Презентация PowerPoint</vt:lpstr>
      <vt:lpstr>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 собрание 6.09.2022.</dc:title>
  <dc:creator>Admin</dc:creator>
  <cp:lastModifiedBy>Admin</cp:lastModifiedBy>
  <cp:revision>22</cp:revision>
  <dcterms:created xsi:type="dcterms:W3CDTF">2022-08-12T16:15:47Z</dcterms:created>
  <dcterms:modified xsi:type="dcterms:W3CDTF">2022-09-05T19:58:07Z</dcterms:modified>
</cp:coreProperties>
</file>