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6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7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7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867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7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104858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04858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29.01.2023</a:t>
            </a:fld>
            <a:endParaRPr lang="ru-RU" dirty="0"/>
          </a:p>
        </p:txBody>
      </p:sp>
      <p:sp>
        <p:nvSpPr>
          <p:cNvPr id="104858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4858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1048642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64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29.01.2023</a:t>
            </a:fld>
            <a:endParaRPr lang="ru-RU" dirty="0"/>
          </a:p>
        </p:txBody>
      </p:sp>
      <p:sp>
        <p:nvSpPr>
          <p:cNvPr id="104864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4864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0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1048631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63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29.01.2023</a:t>
            </a:fld>
            <a:endParaRPr lang="ru-RU" dirty="0"/>
          </a:p>
        </p:txBody>
      </p:sp>
      <p:sp>
        <p:nvSpPr>
          <p:cNvPr id="104863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4863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104859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591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29.01.2023</a:t>
            </a:fld>
            <a:endParaRPr lang="ru-RU" dirty="0"/>
          </a:p>
        </p:txBody>
      </p:sp>
      <p:sp>
        <p:nvSpPr>
          <p:cNvPr id="1048592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48593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6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48647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4864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29.01.2023</a:t>
            </a:fld>
            <a:endParaRPr lang="ru-RU" dirty="0"/>
          </a:p>
        </p:txBody>
      </p:sp>
      <p:sp>
        <p:nvSpPr>
          <p:cNvPr id="104864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4865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104861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61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61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29.01.2023</a:t>
            </a:fld>
            <a:endParaRPr lang="ru-RU" dirty="0"/>
          </a:p>
        </p:txBody>
      </p:sp>
      <p:sp>
        <p:nvSpPr>
          <p:cNvPr id="104861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4861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1048652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48653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654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48655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65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29.01.2023</a:t>
            </a:fld>
            <a:endParaRPr lang="ru-RU" dirty="0"/>
          </a:p>
        </p:txBody>
      </p:sp>
      <p:sp>
        <p:nvSpPr>
          <p:cNvPr id="1048657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48658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1048627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29.01.2023</a:t>
            </a:fld>
            <a:endParaRPr lang="ru-RU" dirty="0"/>
          </a:p>
        </p:txBody>
      </p:sp>
      <p:sp>
        <p:nvSpPr>
          <p:cNvPr id="104862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4862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9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29.01.2023</a:t>
            </a:fld>
            <a:endParaRPr lang="ru-RU" dirty="0"/>
          </a:p>
        </p:txBody>
      </p:sp>
      <p:sp>
        <p:nvSpPr>
          <p:cNvPr id="1048660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48661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4866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66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4866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29.01.2023</a:t>
            </a:fld>
            <a:endParaRPr lang="ru-RU" dirty="0"/>
          </a:p>
        </p:txBody>
      </p:sp>
      <p:sp>
        <p:nvSpPr>
          <p:cNvPr id="104866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4866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5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48636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1048637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4863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29.01.2023</a:t>
            </a:fld>
            <a:endParaRPr lang="ru-RU" dirty="0"/>
          </a:p>
        </p:txBody>
      </p:sp>
      <p:sp>
        <p:nvSpPr>
          <p:cNvPr id="104863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4864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1048577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48578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29.01.2023</a:t>
            </a:fld>
            <a:endParaRPr lang="ru-RU" dirty="0"/>
          </a:p>
        </p:txBody>
      </p:sp>
      <p:sp>
        <p:nvSpPr>
          <p:cNvPr id="1048579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04858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Заголовок 1"/>
          <p:cNvSpPr>
            <a:spLocks noGrp="1"/>
          </p:cNvSpPr>
          <p:nvPr>
            <p:ph type="ctrTitle"/>
          </p:nvPr>
        </p:nvSpPr>
        <p:spPr>
          <a:xfrm>
            <a:off x="611560" y="141277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" altLang="ru" dirty="0">
                <a:latin typeface="Times New Roman" pitchFamily="18" charset="0"/>
                <a:cs typeface="Times New Roman" pitchFamily="18" charset="0"/>
              </a:rPr>
              <a:t>«Семейный</a:t>
            </a:r>
            <a:r>
              <a:rPr lang="en-US" altLang="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" altLang="ru" dirty="0">
                <a:latin typeface="Times New Roman" pitchFamily="18" charset="0"/>
                <a:cs typeface="Times New Roman" pitchFamily="18" charset="0"/>
              </a:rPr>
              <a:t>клуб</a:t>
            </a:r>
            <a:r>
              <a:rPr lang="en-US" altLang="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" altLang="ru" dirty="0">
                <a:latin typeface="Times New Roman" pitchFamily="18" charset="0"/>
                <a:cs typeface="Times New Roman" pitchFamily="18" charset="0"/>
              </a:rPr>
              <a:t>для</a:t>
            </a:r>
            <a:r>
              <a:rPr lang="en-US" altLang="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" altLang="ru" dirty="0">
                <a:latin typeface="Times New Roman" pitchFamily="18" charset="0"/>
                <a:cs typeface="Times New Roman" pitchFamily="18" charset="0"/>
              </a:rPr>
              <a:t>родителей</a:t>
            </a:r>
            <a:r>
              <a:rPr lang="en-US" altLang="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" altLang="ru" dirty="0"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en-US" altLang="ru" dirty="0">
                <a:latin typeface="Times New Roman" pitchFamily="18" charset="0"/>
                <a:cs typeface="Times New Roman" pitchFamily="18" charset="0"/>
              </a:rPr>
              <a:t>  2-4 </a:t>
            </a:r>
            <a:r>
              <a:rPr lang="ru" altLang="ru" dirty="0">
                <a:latin typeface="Times New Roman" pitchFamily="18" charset="0"/>
                <a:cs typeface="Times New Roman" pitchFamily="18" charset="0"/>
              </a:rPr>
              <a:t>лет»</a:t>
            </a:r>
            <a:br>
              <a:rPr lang="en-US" altLang="ru" dirty="0">
                <a:latin typeface="Times New Roman" pitchFamily="18" charset="0"/>
                <a:cs typeface="Times New Roman" pitchFamily="18" charset="0"/>
              </a:rPr>
            </a:br>
            <a:r>
              <a:rPr lang="en-US" altLang="ru" dirty="0"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en-US" altLang="ru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latin typeface="Times New Roman" pitchFamily="18" charset="0"/>
                <a:cs typeface="Times New Roman" pitchFamily="18" charset="0"/>
              </a:rPr>
              <a:t>Как научить ребенка одеваться и раздеваться самостоятельно</a:t>
            </a:r>
          </a:p>
        </p:txBody>
      </p:sp>
      <p:sp>
        <p:nvSpPr>
          <p:cNvPr id="1048588" name="Подзаголовок 2"/>
          <p:cNvSpPr txBox="1"/>
          <p:nvPr/>
        </p:nvSpPr>
        <p:spPr>
          <a:xfrm>
            <a:off x="3995936" y="5589240"/>
            <a:ext cx="4680520" cy="960512"/>
          </a:xfrm>
          <a:prstGeom prst="rect">
            <a:avLst/>
          </a:prstGeom>
        </p:spPr>
        <p:txBody>
          <a:bodyPr vert="horz" lIns="91440" tIns="45720" rIns="91440" bIns="45720" rtlCol="0">
            <a:normAutofit fontScale="93571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</a:pPr>
            <a:r>
              <a:rPr kumimoji="0" lang="ru" sz="2150" b="0" i="1" u="none" strike="noStrike" kern="1200" cap="none" spc="0" normalizeH="0" baseline="0" noProof="0" dirty="0">
                <a:ln>
                  <a:noFill/>
                </a:ln>
                <a:solidFill>
                  <a:srgbClr val="36363D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Авторы</a:t>
            </a:r>
            <a:r>
              <a:rPr kumimoji="0" lang="en-US" altLang="ru" sz="2150" b="0" i="1" u="none" strike="noStrike" kern="1200" cap="none" spc="0" normalizeH="0" baseline="0" noProof="0" dirty="0">
                <a:ln>
                  <a:noFill/>
                </a:ln>
                <a:solidFill>
                  <a:srgbClr val="36363D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: </a:t>
            </a:r>
            <a:r>
              <a:rPr kumimoji="0" lang="ru" altLang="ru" sz="2150" b="0" i="1" u="none" strike="noStrike" kern="1200" cap="none" spc="0" normalizeH="0" baseline="0" noProof="0" dirty="0">
                <a:ln>
                  <a:noFill/>
                </a:ln>
                <a:solidFill>
                  <a:srgbClr val="36363D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Е</a:t>
            </a:r>
            <a:r>
              <a:rPr kumimoji="0" lang="en-US" altLang="ru" sz="2150" b="0" i="1" u="none" strike="noStrike" kern="1200" cap="none" spc="0" normalizeH="0" baseline="0" noProof="0" dirty="0">
                <a:ln>
                  <a:noFill/>
                </a:ln>
                <a:solidFill>
                  <a:srgbClr val="36363D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. </a:t>
            </a:r>
            <a:r>
              <a:rPr kumimoji="0" lang="ru" altLang="ru" sz="2150" b="0" i="1" u="none" strike="noStrike" kern="1200" cap="none" spc="0" normalizeH="0" baseline="0" noProof="0" dirty="0">
                <a:ln>
                  <a:noFill/>
                </a:ln>
                <a:solidFill>
                  <a:srgbClr val="36363D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П</a:t>
            </a:r>
            <a:r>
              <a:rPr kumimoji="0" lang="en-US" altLang="ru" sz="2150" b="0" i="1" u="none" strike="noStrike" kern="1200" cap="none" spc="0" normalizeH="0" baseline="0" noProof="0" dirty="0">
                <a:ln>
                  <a:noFill/>
                </a:ln>
                <a:solidFill>
                  <a:srgbClr val="36363D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. </a:t>
            </a:r>
            <a:r>
              <a:rPr kumimoji="0" lang="ru" altLang="ru" sz="2150" b="0" i="1" u="none" strike="noStrike" kern="1200" cap="none" spc="0" normalizeH="0" baseline="0" noProof="0" dirty="0">
                <a:ln>
                  <a:noFill/>
                </a:ln>
                <a:solidFill>
                  <a:srgbClr val="36363D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Шипша</a:t>
            </a:r>
            <a:r>
              <a:rPr kumimoji="0" lang="en-US" altLang="ru" sz="2150" b="0" i="1" u="none" strike="noStrike" kern="1200" cap="none" spc="0" normalizeH="0" baseline="0" noProof="0" dirty="0">
                <a:ln>
                  <a:noFill/>
                </a:ln>
                <a:solidFill>
                  <a:srgbClr val="36363D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" altLang="ru" sz="2150" b="0" i="1" u="none" strike="noStrike" kern="1200" cap="none" spc="0" normalizeH="0" baseline="0" noProof="0" dirty="0">
                <a:ln>
                  <a:noFill/>
                </a:ln>
                <a:solidFill>
                  <a:srgbClr val="36363D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и</a:t>
            </a:r>
            <a:r>
              <a:rPr kumimoji="0" lang="en-US" altLang="ru" sz="2150" b="0" i="1" u="none" strike="noStrike" kern="1200" cap="none" spc="0" normalizeH="0" baseline="0" noProof="0" dirty="0">
                <a:ln>
                  <a:noFill/>
                </a:ln>
                <a:solidFill>
                  <a:srgbClr val="36363D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altLang="ru" sz="2150" b="0" i="1" u="none" strike="noStrike" kern="1200" cap="none" spc="0" normalizeH="0" baseline="0" noProof="0" dirty="0">
                <a:ln>
                  <a:noFill/>
                </a:ln>
                <a:solidFill>
                  <a:srgbClr val="36363D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Д.А.</a:t>
            </a:r>
            <a:r>
              <a:rPr kumimoji="0" lang="ru" altLang="ru" sz="2150" b="0" i="1" u="none" strike="noStrike" kern="1200" cap="none" spc="0" normalizeH="0" baseline="0" noProof="0" dirty="0">
                <a:ln>
                  <a:noFill/>
                </a:ln>
                <a:solidFill>
                  <a:srgbClr val="36363D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Уманская</a:t>
            </a:r>
            <a:r>
              <a:rPr kumimoji="0" lang="en-US" altLang="ru" sz="2150" b="0" i="1" u="none" strike="noStrike" kern="1200" cap="none" spc="0" normalizeH="0" baseline="0" noProof="0" dirty="0">
                <a:ln>
                  <a:noFill/>
                </a:ln>
                <a:solidFill>
                  <a:srgbClr val="36363D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. </a:t>
            </a:r>
            <a:r>
              <a:rPr kumimoji="0" lang="ru" altLang="ru" sz="2150" b="0" i="1" u="none" strike="noStrike" kern="1200" cap="none" spc="0" normalizeH="0" baseline="0" noProof="0" dirty="0">
                <a:ln>
                  <a:noFill/>
                </a:ln>
                <a:solidFill>
                  <a:srgbClr val="36363D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МБДОУ</a:t>
            </a:r>
            <a:r>
              <a:rPr kumimoji="0" lang="en-US" altLang="ru" sz="2150" b="0" i="1" u="none" strike="noStrike" kern="1200" cap="none" spc="0" normalizeH="0" baseline="0" noProof="0" dirty="0">
                <a:ln>
                  <a:noFill/>
                </a:ln>
                <a:solidFill>
                  <a:srgbClr val="36363D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" altLang="ru" sz="2150" i="1" dirty="0">
                <a:solidFill>
                  <a:srgbClr val="36363D"/>
                </a:solidFill>
                <a:latin typeface="Times New Roman" pitchFamily="18" charset="0"/>
                <a:cs typeface="Times New Roman" pitchFamily="18" charset="0"/>
              </a:rPr>
              <a:t>«Де</a:t>
            </a:r>
            <a:r>
              <a:rPr kumimoji="0" lang="ru" altLang="ru" sz="2150" b="0" i="1" u="none" strike="noStrike" kern="1200" cap="none" spc="0" normalizeH="0" baseline="0" noProof="0" dirty="0">
                <a:ln>
                  <a:noFill/>
                </a:ln>
                <a:solidFill>
                  <a:srgbClr val="36363D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тский сад  №  5 г. Выборга</a:t>
            </a:r>
            <a:r>
              <a:rPr lang="ru" altLang="ru" sz="2150" i="1" dirty="0">
                <a:solidFill>
                  <a:srgbClr val="36363D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en-US" altLang="ru" sz="2150" i="1" dirty="0">
                <a:solidFill>
                  <a:srgbClr val="36363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kumimoji="0" lang="en-US" altLang="ru" sz="1400" b="0" i="1" u="none" strike="noStrike" kern="1200" cap="none" spc="0" normalizeH="0" baseline="0" noProof="0" dirty="0">
                <a:ln>
                  <a:noFill/>
                </a:ln>
                <a:solidFill>
                  <a:srgbClr val="36363D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36363D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2097152" name="Picture 2" descr="http://img0.liveinternet.ru/images/attach/c/9/126/122/126122326_7sek2__1_.jpg"/>
          <p:cNvPicPr>
            <a:picLocks noChangeAspect="1" noChangeArrowheads="1"/>
          </p:cNvPicPr>
          <p:nvPr/>
        </p:nvPicPr>
        <p:blipFill>
          <a:blip r:embed="rId2" cstate="print"/>
          <a:srcRect l="28387"/>
          <a:stretch>
            <a:fillRect/>
          </a:stretch>
        </p:blipFill>
        <p:spPr bwMode="auto">
          <a:xfrm>
            <a:off x="827584" y="4146591"/>
            <a:ext cx="2892986" cy="250186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2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332656"/>
            <a:ext cx="4038600" cy="864096"/>
          </a:xfrm>
        </p:spPr>
        <p:txBody>
          <a:bodyPr>
            <a:normAutofit fontScale="96429" lnSpcReduction="1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Застежки </a:t>
            </a:r>
            <a:br>
              <a:rPr lang="ru-RU" dirty="0"/>
            </a:br>
            <a:r>
              <a:rPr lang="ru-RU" dirty="0"/>
              <a:t> </a:t>
            </a:r>
          </a:p>
        </p:txBody>
      </p:sp>
      <p:sp>
        <p:nvSpPr>
          <p:cNvPr id="1048623" name="Содержимое 4"/>
          <p:cNvSpPr>
            <a:spLocks noGrp="1"/>
          </p:cNvSpPr>
          <p:nvPr>
            <p:ph sz="half" idx="2"/>
          </p:nvPr>
        </p:nvSpPr>
        <p:spPr>
          <a:xfrm>
            <a:off x="4788024" y="476672"/>
            <a:ext cx="4038600" cy="1080119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Одень Катю  на прогулку </a:t>
            </a:r>
            <a:endParaRPr lang="ru-RU" dirty="0"/>
          </a:p>
        </p:txBody>
      </p:sp>
      <p:pic>
        <p:nvPicPr>
          <p:cNvPr id="2097168" name="Picture 2" descr="http://numama.ru/upload/blogs/52803a843580afa73c531d59f1dfff2b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013176"/>
            <a:ext cx="4200525" cy="1844824"/>
          </a:xfrm>
          <a:prstGeom prst="rect">
            <a:avLst/>
          </a:prstGeom>
          <a:noFill/>
        </p:spPr>
      </p:pic>
      <p:pic>
        <p:nvPicPr>
          <p:cNvPr id="2097169" name="Picture 4" descr="http://4.bp.blogspot.com/-FX_SAsl4hKE/UCqRDJfd1iI/AAAAAAAAAiI/fe0ryCkkvrM/s1600/1.jpg"/>
          <p:cNvPicPr>
            <a:picLocks noChangeAspect="1" noChangeArrowheads="1"/>
          </p:cNvPicPr>
          <p:nvPr/>
        </p:nvPicPr>
        <p:blipFill>
          <a:blip r:embed="rId3" cstate="print"/>
          <a:srcRect l="5085" t="12263" r="5085" b="10962"/>
          <a:stretch>
            <a:fillRect/>
          </a:stretch>
        </p:blipFill>
        <p:spPr bwMode="auto">
          <a:xfrm>
            <a:off x="179512" y="2996952"/>
            <a:ext cx="4176464" cy="1872208"/>
          </a:xfrm>
          <a:prstGeom prst="rect">
            <a:avLst/>
          </a:prstGeom>
          <a:noFill/>
        </p:spPr>
      </p:pic>
      <p:pic>
        <p:nvPicPr>
          <p:cNvPr id="2097170" name="Picture 6" descr="http://razvitierebenka.net/natasha/P1050349.jpg"/>
          <p:cNvPicPr>
            <a:picLocks noChangeAspect="1" noChangeArrowheads="1"/>
          </p:cNvPicPr>
          <p:nvPr/>
        </p:nvPicPr>
        <p:blipFill>
          <a:blip r:embed="rId4" cstate="print"/>
          <a:srcRect b="6337"/>
          <a:stretch>
            <a:fillRect/>
          </a:stretch>
        </p:blipFill>
        <p:spPr bwMode="auto">
          <a:xfrm>
            <a:off x="179512" y="1052736"/>
            <a:ext cx="4104455" cy="1779823"/>
          </a:xfrm>
          <a:prstGeom prst="rect">
            <a:avLst/>
          </a:prstGeom>
          <a:noFill/>
        </p:spPr>
      </p:pic>
      <p:pic>
        <p:nvPicPr>
          <p:cNvPr id="2097171" name="Picture 8" descr="http://maam.ru/upload/blogs/detsad-169649-1418662978.jpg"/>
          <p:cNvPicPr>
            <a:picLocks noChangeAspect="1" noChangeArrowheads="1"/>
          </p:cNvPicPr>
          <p:nvPr/>
        </p:nvPicPr>
        <p:blipFill>
          <a:blip r:embed="rId5" cstate="print"/>
          <a:srcRect t="1925" r="2405"/>
          <a:stretch>
            <a:fillRect/>
          </a:stretch>
        </p:blipFill>
        <p:spPr bwMode="auto">
          <a:xfrm>
            <a:off x="4860032" y="4293096"/>
            <a:ext cx="3960440" cy="2564904"/>
          </a:xfrm>
          <a:prstGeom prst="rect">
            <a:avLst/>
          </a:prstGeom>
          <a:noFill/>
        </p:spPr>
      </p:pic>
      <p:pic>
        <p:nvPicPr>
          <p:cNvPr id="2097172" name="Picture 12" descr="http://ped-kopilka.ru/upload/blogs2/2016/2/39806_9f1dab6c75e18dcca8af3cd524cabf91.jp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32470" y="1844824"/>
            <a:ext cx="2235807" cy="2232248"/>
          </a:xfrm>
          <a:prstGeom prst="rect">
            <a:avLst/>
          </a:prstGeom>
          <a:noFill/>
        </p:spPr>
      </p:pic>
      <p:pic>
        <p:nvPicPr>
          <p:cNvPr id="2097173" name="Picture 10" descr="http://img1.liveinternet.ru/images/attach/c/9/107/75/107075725_preview_oxz6iGIb7i8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17461">
            <a:off x="4484168" y="2111692"/>
            <a:ext cx="2284867" cy="1584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4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Родители, внимание!</a:t>
            </a:r>
          </a:p>
        </p:txBody>
      </p:sp>
      <p:sp>
        <p:nvSpPr>
          <p:cNvPr id="1048625" name="Содержимое 5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320479"/>
          </a:xfrm>
        </p:spPr>
        <p:txBody>
          <a:bodyPr>
            <a:normAutofit fontScale="96875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Это процесс постепенный и требующий времени!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Наберитесь терпения!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Результат – гордость за ребенка и за себя!</a:t>
            </a: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   УДАЧИ!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Счастливых вам детей!</a:t>
            </a:r>
          </a:p>
        </p:txBody>
      </p:sp>
      <p:pic>
        <p:nvPicPr>
          <p:cNvPr id="2097174" name="Picture 2" descr="http://shmyandeks.ru/wp-content/uploads/2014/11/deti_smeyoutsya_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15386" y="4245240"/>
            <a:ext cx="3017053" cy="2430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4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62074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Зачем учить ребенка одеваться и раздеваться  самому?</a:t>
            </a:r>
          </a:p>
        </p:txBody>
      </p:sp>
      <p:sp>
        <p:nvSpPr>
          <p:cNvPr id="1048595" name="Содержимое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6309320"/>
          </a:xfrm>
        </p:spPr>
        <p:txBody>
          <a:bodyPr>
            <a:normAutofit fontScale="60714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Clr>
                <a:srgbClr val="7030A0"/>
              </a:buClr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развивается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самостоятельность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действий, а значит ответственность за свои деяния в будущем. Если сейчас мы пропустим благоприятный период 2-3 лет «Я сам!», мы потеряем эту возможность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НАВСЕГДА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Мы, родители, хотим видеть своего ребенка успешным, самостоятельным, уверенным в себе и независимым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Clr>
                <a:srgbClr val="7030A0"/>
              </a:buClr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развивается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мышление, интеллект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ребенок запоминает последовательность и логичность выполнения действий «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что сначала, что потом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», учится анализировать и находить причинно-следственные связи</a:t>
            </a:r>
          </a:p>
          <a:p>
            <a:pPr>
              <a:lnSpc>
                <a:spcPct val="120000"/>
              </a:lnSpc>
              <a:spcBef>
                <a:spcPts val="0"/>
              </a:spcBef>
              <a:buClr>
                <a:srgbClr val="7030A0"/>
              </a:buClr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развивается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речь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при назывании предметов одежды, ее описания,  называем правую и левую ручку и ножку, учим связывать речь в маленькие рассказы о том, какую одежду надевать весной или зимой и почему</a:t>
            </a:r>
          </a:p>
          <a:p>
            <a:pPr>
              <a:lnSpc>
                <a:spcPct val="120000"/>
              </a:lnSpc>
              <a:spcBef>
                <a:spcPts val="0"/>
              </a:spcBef>
              <a:buClr>
                <a:srgbClr val="7030A0"/>
              </a:buClr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развиваются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физические навыки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движение мелкой и крупной моторики, всех мышц и суставов (наклоны, потягивания, движения пальчиками и т.д.)</a:t>
            </a:r>
          </a:p>
          <a:p>
            <a:pPr>
              <a:lnSpc>
                <a:spcPct val="120000"/>
              </a:lnSpc>
              <a:spcBef>
                <a:spcPts val="0"/>
              </a:spcBef>
              <a:buClr>
                <a:srgbClr val="7030A0"/>
              </a:buClr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развиваются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волевые навыки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надо приложить усилие, чтоб достигнуть результат, малыш контролирует свои действия, если не получилось – еще одна попытка</a:t>
            </a:r>
          </a:p>
          <a:p>
            <a:pPr>
              <a:lnSpc>
                <a:spcPct val="120000"/>
              </a:lnSpc>
              <a:spcBef>
                <a:spcPts val="0"/>
              </a:spcBef>
              <a:buClr>
                <a:srgbClr val="7030A0"/>
              </a:buClr>
              <a:buFont typeface="Wingdings" pitchFamily="2" charset="2"/>
              <a:buChar char="v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развиваются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социальные навыки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своя успешность толкает ребенка помогать другим </a:t>
            </a:r>
          </a:p>
          <a:p>
            <a:pPr algn="ctr">
              <a:lnSpc>
                <a:spcPct val="120000"/>
              </a:lnSpc>
              <a:buClr>
                <a:srgbClr val="7030A0"/>
              </a:buClr>
              <a:buNone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МЕШАЙТЕ РЕБЕНКУ РАЗВИВАТЬСЯ, ОДЕВАЯ ЕГО САМИ! </a:t>
            </a:r>
          </a:p>
          <a:p>
            <a:pPr algn="ctr">
              <a:lnSpc>
                <a:spcPct val="120000"/>
              </a:lnSpc>
              <a:buClr>
                <a:srgbClr val="7030A0"/>
              </a:buClr>
              <a:buNone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ПОМОГИТЕ </a:t>
            </a:r>
            <a:r>
              <a:rPr lang="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ЕМУ</a:t>
            </a:r>
            <a:r>
              <a:rPr lang="en-US" altLang="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" altLang="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 ДЕЛАТЬ САМОМУ!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Когда начинать?</a:t>
            </a:r>
          </a:p>
        </p:txBody>
      </p:sp>
      <p:sp>
        <p:nvSpPr>
          <p:cNvPr id="1048597" name="Содержимое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2304256"/>
          </a:xfrm>
        </p:spPr>
        <p:txBody>
          <a:bodyPr>
            <a:normAutofit fontScale="96429" lnSpcReduction="10000"/>
          </a:bodyPr>
          <a:lstStyle/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Как только вы заметили интерес к одеванию или раздеванию – время пришло. 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Лучшая игра в раннем возрасте – мешочек с детскими носочками  </a:t>
            </a:r>
          </a:p>
        </p:txBody>
      </p:sp>
      <p:pic>
        <p:nvPicPr>
          <p:cNvPr id="2097153" name="Picture 2" descr="http://yalo.su/uploads/posts/2015-06/1433440487_esli-rebenok-kopush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63495" y="3717032"/>
            <a:ext cx="4356977" cy="2891449"/>
          </a:xfrm>
          <a:prstGeom prst="rect">
            <a:avLst/>
          </a:prstGeom>
          <a:noFill/>
        </p:spPr>
      </p:pic>
      <p:sp>
        <p:nvSpPr>
          <p:cNvPr id="1048598" name="Прямоугольник 4"/>
          <p:cNvSpPr/>
          <p:nvPr/>
        </p:nvSpPr>
        <p:spPr>
          <a:xfrm>
            <a:off x="827584" y="3861048"/>
            <a:ext cx="3384376" cy="2834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Где носок мой? </a:t>
            </a:r>
          </a:p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Тут лежал!</a:t>
            </a:r>
            <a:br>
              <a:rPr lang="ru-RU" sz="20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И куда то убежал…</a:t>
            </a:r>
            <a:br>
              <a:rPr lang="ru-RU" sz="20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Нет на стуле, под столом.</a:t>
            </a:r>
            <a:br>
              <a:rPr lang="ru-RU" sz="20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Посмотрел уж все кругом.</a:t>
            </a:r>
            <a:br>
              <a:rPr lang="ru-RU" sz="20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Вот носок мой непоседа!</a:t>
            </a:r>
          </a:p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Хватит уж тебе бродить!</a:t>
            </a:r>
            <a:br>
              <a:rPr lang="ru-RU" sz="20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Нам ведь в садик выходить…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чего начинать?</a:t>
            </a:r>
          </a:p>
        </p:txBody>
      </p:sp>
      <p:sp>
        <p:nvSpPr>
          <p:cNvPr id="1048600" name="Содержимое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2736304"/>
          </a:xfrm>
        </p:spPr>
        <p:txBody>
          <a:bodyPr>
            <a:normAutofit fontScale="96429" lnSpcReduction="20000"/>
          </a:bodyPr>
          <a:lstStyle/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Начинам обучать с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раздевания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– это проще и понятнее малышу.</a:t>
            </a:r>
          </a:p>
          <a:p>
            <a:pPr>
              <a:buNone/>
            </a:pPr>
            <a:r>
              <a:rPr lang="ru-RU" sz="2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Условие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: всегда соблюдайте одну и ту же последовательность, которую будете соблюдать всегда – так ребенок быстрее запомнит последовательность действий и сформируется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навык</a:t>
            </a:r>
          </a:p>
        </p:txBody>
      </p:sp>
      <p:sp>
        <p:nvSpPr>
          <p:cNvPr id="1048601" name="Прямоугольник 4"/>
          <p:cNvSpPr/>
          <p:nvPr/>
        </p:nvSpPr>
        <p:spPr>
          <a:xfrm>
            <a:off x="1115616" y="3789040"/>
            <a:ext cx="3384376" cy="2758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Раз, два, три, 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Мы с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прогулочки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пришли.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Шапку сняли, рукавички,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Обувь, куртку и штанишки.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В шкафчик все повесили – 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Нам сегодня весело!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Кофту и колготки 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Аккуратно сложим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Сделали все сами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И друзьям поможем!</a:t>
            </a:r>
          </a:p>
        </p:txBody>
      </p:sp>
      <p:pic>
        <p:nvPicPr>
          <p:cNvPr id="2097154" name="Picture 2" descr="https://pp.vk.me/c627117/v627117054/3245d/XNox1MTZgC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3284984"/>
            <a:ext cx="3080419" cy="34192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Одеваемся …</a:t>
            </a:r>
          </a:p>
        </p:txBody>
      </p:sp>
      <p:sp>
        <p:nvSpPr>
          <p:cNvPr id="1048603" name="Содержимое 2"/>
          <p:cNvSpPr>
            <a:spLocks noGrp="1"/>
          </p:cNvSpPr>
          <p:nvPr>
            <p:ph idx="1"/>
          </p:nvPr>
        </p:nvSpPr>
        <p:spPr>
          <a:xfrm>
            <a:off x="395536" y="836712"/>
            <a:ext cx="8424936" cy="41044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Начинать необходимо сидя на полу или на ровной поверхности.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Процесс одевания – многоэтапный. Для ребенка не просто научиться одевать один предмет одежды, а одевание само по себе включает в себя множество этапов.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Начинайте учить по одному процессу, постепенно: научился одевать колготки – переходите к обучению одевания футболки или кофты</a:t>
            </a:r>
          </a:p>
          <a:p>
            <a:pPr>
              <a:buNone/>
            </a:pPr>
            <a:r>
              <a:rPr lang="ru-RU" sz="20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Условие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если ребенок научился делать какое–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нибудь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действие, то больше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нельзя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его делать вместо него, 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можно только оказать помощь, а лучше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подсказать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как это сделать лучше и быстрее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604" name="Прямоугольник 4"/>
          <p:cNvSpPr/>
          <p:nvPr/>
        </p:nvSpPr>
        <p:spPr>
          <a:xfrm>
            <a:off x="1115616" y="5013176"/>
            <a:ext cx="3384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097155" name="Picture 2" descr="http://cs628624.vk.me/v628624729/1c547/nUGF5XbMFE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95473" y="4332241"/>
            <a:ext cx="2491327" cy="2196666"/>
          </a:xfrm>
          <a:prstGeom prst="rect">
            <a:avLst/>
          </a:prstGeom>
          <a:noFill/>
        </p:spPr>
      </p:pic>
      <p:sp>
        <p:nvSpPr>
          <p:cNvPr id="1048605" name="Прямоугольник 6"/>
          <p:cNvSpPr/>
          <p:nvPr/>
        </p:nvSpPr>
        <p:spPr>
          <a:xfrm>
            <a:off x="1115616" y="4581128"/>
            <a:ext cx="2664296" cy="1717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Вот они, сапожки:</a:t>
            </a:r>
            <a:br>
              <a:rPr lang="ru-RU" sz="14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Этот – с левой ножки,</a:t>
            </a:r>
            <a:br>
              <a:rPr lang="ru-RU" sz="14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Этот – с правой ножки.</a:t>
            </a:r>
            <a:br>
              <a:rPr lang="ru-RU" sz="14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Если дождичек пойдет,</a:t>
            </a:r>
            <a:br>
              <a:rPr lang="ru-RU" sz="14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Наденем </a:t>
            </a:r>
            <a:r>
              <a:rPr lang="ru-RU" sz="1400" i="1" dirty="0" err="1">
                <a:latin typeface="Times New Roman" pitchFamily="18" charset="0"/>
                <a:cs typeface="Times New Roman" pitchFamily="18" charset="0"/>
              </a:rPr>
              <a:t>галошки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14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Этот с левой ножки,</a:t>
            </a:r>
            <a:br>
              <a:rPr lang="ru-RU" sz="14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Этот с правой ножки.</a:t>
            </a:r>
            <a:br>
              <a:rPr lang="ru-RU" sz="14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Вот как хорошо!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6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62074"/>
          </a:xfrm>
        </p:spPr>
        <p:txBody>
          <a:bodyPr>
            <a:normAutofit/>
          </a:bodyPr>
          <a:lstStyle/>
          <a:p>
            <a:r>
              <a:rPr lang="ru-RU" sz="32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Потешка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 стишок – лучшие помощники</a:t>
            </a:r>
          </a:p>
        </p:txBody>
      </p:sp>
      <p:sp>
        <p:nvSpPr>
          <p:cNvPr id="1048607" name="Содержимое 2"/>
          <p:cNvSpPr>
            <a:spLocks noGrp="1"/>
          </p:cNvSpPr>
          <p:nvPr>
            <p:ph idx="1"/>
          </p:nvPr>
        </p:nvSpPr>
        <p:spPr>
          <a:xfrm>
            <a:off x="179512" y="620688"/>
            <a:ext cx="7488832" cy="6048672"/>
          </a:xfrm>
        </p:spPr>
        <p:txBody>
          <a:bodyPr numCol="3">
            <a:noAutofit/>
          </a:bodyPr>
          <a:lstStyle/>
          <a:p>
            <a:pPr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***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Мы на пухлые ручонки,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Надеваем рубашонку.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Повторяй за мной слова: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Ручка – раз, и ручка – два!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***  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Застегнем застежки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твоей одежке: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Пуговки и кнопочки,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Разные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заклепочки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***  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Мама, бабушка, смотрите: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Подарил мне папа свитер,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Чтоб носить его всегда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не мерзнуть в холода.</a:t>
            </a:r>
          </a:p>
          <a:p>
            <a:pPr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***  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мою малышку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Наденем мы штанишки.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Повторяй за мной слова: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Ножка – раз, и ножка – два!         </a:t>
            </a:r>
          </a:p>
          <a:p>
            <a:pPr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***  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А теперь на ножки –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Носочки и сапожки!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Повторяй за мной слова: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Ножка – раз, и ножка – два!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***  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Мамы, папы и ребятки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Носят осенью перчатки, 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Чтобы пальчики не стыли,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Ручки тепленькими были.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***  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Куртка — теплая одежда.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куртках Таня и Олежек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декабре и январе</a:t>
            </a:r>
          </a:p>
          <a:p>
            <a:pPr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Не замерзнешь во дворе</a:t>
            </a:r>
          </a:p>
          <a:p>
            <a:pPr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***  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Шуба курточки теплей,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зимой уютно в ней,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воротник упрятать нос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Может даже дед Мороз        ***  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Шапка с шарфиком сейчас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Нам подходят в самый раз,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Чтоб случайно не простыть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здоровенькими быть.</a:t>
            </a:r>
          </a:p>
          <a:p>
            <a:pPr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***  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А вот это — варежки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Для тебя и Ванюшки.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Носят варежки зимой,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Когда ветер ледяной.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***  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Хоть устали одеваться,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Но не будем возмущаться!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Что осталось – голова?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Вот и шапочка – раз, два!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***  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Надо маму одевать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скорей идти гулять!</a:t>
            </a:r>
            <a:endParaRPr lang="ru-RU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608" name="Прямоугольник 4"/>
          <p:cNvSpPr/>
          <p:nvPr/>
        </p:nvSpPr>
        <p:spPr>
          <a:xfrm>
            <a:off x="539552" y="6237312"/>
            <a:ext cx="3384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097156" name="Picture 6" descr="http://ic.pics.livejournal.com/ytverdokhlebova/74156336/22844/22844_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2348880"/>
            <a:ext cx="3236962" cy="42930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9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08012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Игры, </a:t>
            </a:r>
            <a:b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которые помогут освоить одевание</a:t>
            </a:r>
          </a:p>
        </p:txBody>
      </p:sp>
      <p:sp>
        <p:nvSpPr>
          <p:cNvPr id="1048610" name="Содержимое 2"/>
          <p:cNvSpPr>
            <a:spLocks noGrp="1"/>
          </p:cNvSpPr>
          <p:nvPr>
            <p:ph idx="1"/>
          </p:nvPr>
        </p:nvSpPr>
        <p:spPr>
          <a:xfrm>
            <a:off x="395536" y="1844824"/>
            <a:ext cx="8280920" cy="43924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Такое случается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: ребенок никак не может освоить то или иное действие…. Что делать? Поиграйте с ним </a:t>
            </a:r>
          </a:p>
          <a:p>
            <a:pPr>
              <a:buNone/>
            </a:pPr>
            <a:endParaRPr lang="ru-RU" sz="28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Условие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: хорошее </a:t>
            </a: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настроение и желание </a:t>
            </a: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ваше и ребенка играть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611" name="Прямоугольник 4"/>
          <p:cNvSpPr/>
          <p:nvPr/>
        </p:nvSpPr>
        <p:spPr>
          <a:xfrm>
            <a:off x="1115616" y="5013176"/>
            <a:ext cx="3384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097157" name="Picture 3" descr="http://uaua.info/pictures/news/cropr_610x375/0036710_14107882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3140968"/>
            <a:ext cx="4752528" cy="32118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8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260648"/>
            <a:ext cx="3754760" cy="4925143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Паровозик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Штанина или рукав – это  туннель.              Нога или рука – это поезд</a:t>
            </a:r>
            <a:br>
              <a:rPr lang="ru-RU" dirty="0"/>
            </a:br>
            <a:br>
              <a:rPr lang="ru-RU" dirty="0"/>
            </a:br>
            <a:r>
              <a:rPr lang="ru-RU" dirty="0"/>
              <a:t> </a:t>
            </a:r>
          </a:p>
        </p:txBody>
      </p:sp>
      <p:sp>
        <p:nvSpPr>
          <p:cNvPr id="1048619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260649"/>
            <a:ext cx="4038600" cy="3384376"/>
          </a:xfrm>
        </p:spPr>
        <p:txBody>
          <a:bodyPr>
            <a:normAutofit fontScale="92857" lnSpcReduction="2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Каждая ножка – в свое окошко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(надевание трусиков). Или «каждая ножка – в свой домик» (надевание колготок). Или «каждый пальчик в свой чуланчик» (надевание перчаток)</a:t>
            </a:r>
          </a:p>
          <a:p>
            <a:endParaRPr lang="ru-RU" dirty="0"/>
          </a:p>
        </p:txBody>
      </p:sp>
      <p:pic>
        <p:nvPicPr>
          <p:cNvPr id="2097158" name="Picture 2" descr="http://doktorpapa.ru/blog/wp-content/uploads/2010/05/2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415" y="3356992"/>
            <a:ext cx="3249969" cy="3014464"/>
          </a:xfrm>
          <a:prstGeom prst="rect">
            <a:avLst/>
          </a:prstGeom>
          <a:noFill/>
        </p:spPr>
      </p:pic>
      <p:pic>
        <p:nvPicPr>
          <p:cNvPr id="2097159" name="Picture 4" descr="http://go2.imgsmail.ru/imgpreview?key=27d6e00ae314cb7f&amp;mb=imgdb_preview_118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30330" y="3429000"/>
            <a:ext cx="2813670" cy="3140744"/>
          </a:xfrm>
          <a:prstGeom prst="rect">
            <a:avLst/>
          </a:prstGeom>
          <a:noFill/>
        </p:spPr>
      </p:pic>
      <p:pic>
        <p:nvPicPr>
          <p:cNvPr id="2097160" name="Picture 6" descr="http://x-torg.com/efiles/image/82225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200000">
            <a:off x="4286364" y="4290702"/>
            <a:ext cx="2780929" cy="19216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0" name="Содержимое 2"/>
          <p:cNvSpPr>
            <a:spLocks noGrp="1"/>
          </p:cNvSpPr>
          <p:nvPr>
            <p:ph sz="half" idx="1"/>
          </p:nvPr>
        </p:nvSpPr>
        <p:spPr>
          <a:xfrm>
            <a:off x="395536" y="260648"/>
            <a:ext cx="4038600" cy="4968551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Прятки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                   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прятки можно играть с воротом свитера.                      Могут прятаться ручки в  рукавички, ножки в носочки.</a:t>
            </a:r>
            <a:br>
              <a:rPr lang="ru-RU" sz="2400" dirty="0"/>
            </a:br>
            <a:br>
              <a:rPr lang="ru-RU" dirty="0"/>
            </a:br>
            <a:r>
              <a:rPr lang="ru-RU" dirty="0"/>
              <a:t> </a:t>
            </a:r>
          </a:p>
        </p:txBody>
      </p:sp>
      <p:sp>
        <p:nvSpPr>
          <p:cNvPr id="1048621" name="Содержимое 4"/>
          <p:cNvSpPr>
            <a:spLocks noGrp="1"/>
          </p:cNvSpPr>
          <p:nvPr>
            <p:ph sz="half" idx="2"/>
          </p:nvPr>
        </p:nvSpPr>
        <p:spPr>
          <a:xfrm>
            <a:off x="4572000" y="260648"/>
            <a:ext cx="4038600" cy="4525963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Шнуровки  </a:t>
            </a:r>
            <a:endParaRPr lang="ru-RU" dirty="0"/>
          </a:p>
        </p:txBody>
      </p:sp>
      <p:pic>
        <p:nvPicPr>
          <p:cNvPr id="2097161" name="Picture 2" descr="http://adalin.mospsy.ru/img4/sam_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836712"/>
            <a:ext cx="2016224" cy="16689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97162" name="Picture 4" descr="http://cs7051.vk.me/c7003/v7003201/b809/IVDMctwtI2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284984"/>
            <a:ext cx="5313717" cy="28605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97163" name="Picture 6" descr="http://savepic.su/3929566m.jpg"/>
          <p:cNvPicPr>
            <a:picLocks noChangeAspect="1" noChangeArrowheads="1"/>
          </p:cNvPicPr>
          <p:nvPr/>
        </p:nvPicPr>
        <p:blipFill>
          <a:blip r:embed="rId4" cstate="print"/>
          <a:srcRect b="12162"/>
          <a:stretch>
            <a:fillRect/>
          </a:stretch>
        </p:blipFill>
        <p:spPr bwMode="auto">
          <a:xfrm>
            <a:off x="5652120" y="4725144"/>
            <a:ext cx="2143125" cy="1882477"/>
          </a:xfrm>
          <a:prstGeom prst="rect">
            <a:avLst/>
          </a:prstGeom>
          <a:noFill/>
        </p:spPr>
      </p:pic>
      <p:pic>
        <p:nvPicPr>
          <p:cNvPr id="2097164" name="Picture 8" descr="http://g01.a.alicdn.com/kf/HTB1YKi7IVXXXXa7XXXXq6xXFXXXI/Kids-Montessori-Educational-font-b-Toys-b-font-font-b-Children-b-font-Beads-Lacing-Board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1EFF4"/>
              </a:clrFrom>
              <a:clrTo>
                <a:srgbClr val="F1EFF4">
                  <a:alpha val="0"/>
                </a:srgbClr>
              </a:clrTo>
            </a:clrChange>
          </a:blip>
          <a:srcRect l="15910" b="3611"/>
          <a:stretch>
            <a:fillRect/>
          </a:stretch>
        </p:blipFill>
        <p:spPr bwMode="auto">
          <a:xfrm>
            <a:off x="7070922" y="188640"/>
            <a:ext cx="2073078" cy="2376264"/>
          </a:xfrm>
          <a:prstGeom prst="rect">
            <a:avLst/>
          </a:prstGeom>
          <a:noFill/>
        </p:spPr>
      </p:pic>
      <p:pic>
        <p:nvPicPr>
          <p:cNvPr id="2097165" name="Picture 10" descr="http://novoedetstvo.ru/upload/resize_cache/iblock/449/200_195_140cd750bba9870f18aada2478b24840a/449dd07b762eb96e6795a78b4a42246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0152" y="1340768"/>
            <a:ext cx="1728192" cy="2308203"/>
          </a:xfrm>
          <a:prstGeom prst="rect">
            <a:avLst/>
          </a:prstGeom>
          <a:noFill/>
        </p:spPr>
      </p:pic>
      <p:pic>
        <p:nvPicPr>
          <p:cNvPr id="2097166" name="Picture 12" descr="http://snoopic.ru/d/67431/d/gt6329-shnurovka-botinki-tm-zateyniki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79840" y="2924944"/>
            <a:ext cx="2964160" cy="2223120"/>
          </a:xfrm>
          <a:prstGeom prst="rect">
            <a:avLst/>
          </a:prstGeom>
          <a:noFill/>
        </p:spPr>
      </p:pic>
      <p:pic>
        <p:nvPicPr>
          <p:cNvPr id="2097167" name="Picture 14" descr="http://go3.imgsmail.ru/imgpreview?key=da3b987661b6cf2&amp;mb=imgdb_preview_34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9000" y="450912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974</Words>
  <Application>Microsoft Office PowerPoint</Application>
  <PresentationFormat>Экран (4:3)</PresentationFormat>
  <Paragraphs>70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Wingdings</vt:lpstr>
      <vt:lpstr>Тема Office</vt:lpstr>
      <vt:lpstr>«Семейный клуб для родителей детей  2-4 лет»    Как научить ребенка одеваться и раздеваться самостоятельно</vt:lpstr>
      <vt:lpstr>Зачем учить ребенка одеваться и раздеваться  самому?</vt:lpstr>
      <vt:lpstr>Когда начинать?</vt:lpstr>
      <vt:lpstr>С чего начинать?</vt:lpstr>
      <vt:lpstr>Одеваемся …</vt:lpstr>
      <vt:lpstr>Потешка и стишок – лучшие помощники</vt:lpstr>
      <vt:lpstr>Игры,  которые помогут освоить одевание</vt:lpstr>
      <vt:lpstr>Презентация PowerPoint</vt:lpstr>
      <vt:lpstr>Презентация PowerPoint</vt:lpstr>
      <vt:lpstr>Презентация PowerPoint</vt:lpstr>
      <vt:lpstr>Родители,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научить ребенка одеваться и раздеваться самостоятельно</dc:title>
  <dc:creator>User</dc:creator>
  <cp:lastModifiedBy>Дарья Уманская</cp:lastModifiedBy>
  <cp:revision>1</cp:revision>
  <dcterms:created xsi:type="dcterms:W3CDTF">2017-01-27T08:57:44Z</dcterms:created>
  <dcterms:modified xsi:type="dcterms:W3CDTF">2023-01-29T12:00:43Z</dcterms:modified>
</cp:coreProperties>
</file>