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4" r:id="rId4"/>
    <p:sldId id="257" r:id="rId5"/>
    <p:sldId id="263" r:id="rId6"/>
    <p:sldId id="258" r:id="rId7"/>
    <p:sldId id="259" r:id="rId8"/>
    <p:sldId id="260" r:id="rId9"/>
    <p:sldId id="261" r:id="rId10"/>
    <p:sldId id="262" r:id="rId11"/>
    <p:sldId id="265" r:id="rId12"/>
    <p:sldId id="267" r:id="rId13"/>
    <p:sldId id="268" r:id="rId14"/>
    <p:sldId id="266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9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5639461-EB5F-4032-82F2-DFF1DC2C2D90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1360FE4-026E-430D-88BB-CC8F949DBD95}" type="slidenum">
              <a:rPr lang="ru-RU" smtClean="0"/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57201"/>
            <a:ext cx="9144000" cy="85343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Кружок «Волшебные шашки»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4880" y="1996440"/>
            <a:ext cx="3230880" cy="32613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2020-2021 учебный год </a:t>
            </a:r>
            <a:endParaRPr lang="ru-RU" sz="36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Средняя группа</a:t>
            </a:r>
            <a:endParaRPr lang="ru-RU" sz="36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Воспитатель: </a:t>
            </a:r>
            <a:r>
              <a:rPr lang="ru-RU" sz="24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Монгуш</a:t>
            </a:r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М.М.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50440" y="1188719"/>
            <a:ext cx="7253880" cy="537835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047488"/>
            <a:ext cx="11020108" cy="11704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346084" y="411480"/>
            <a:ext cx="5917745" cy="43891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08325" y="1920240"/>
            <a:ext cx="6164317" cy="4572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0663" y="652272"/>
            <a:ext cx="10539983" cy="551688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Реализация </a:t>
            </a:r>
            <a:r>
              <a:rPr lang="ru-RU" sz="2400" dirty="0" smtClean="0">
                <a:solidFill>
                  <a:schemeClr val="tx1"/>
                </a:solidFill>
              </a:rPr>
              <a:t>данного кружка </a:t>
            </a:r>
            <a:r>
              <a:rPr lang="ru-RU" sz="2400" dirty="0">
                <a:solidFill>
                  <a:schemeClr val="tx1"/>
                </a:solidFill>
              </a:rPr>
              <a:t>осуществляется на </a:t>
            </a:r>
            <a:r>
              <a:rPr lang="ru-RU" sz="2400" dirty="0" smtClean="0">
                <a:solidFill>
                  <a:schemeClr val="tx1"/>
                </a:solidFill>
              </a:rPr>
              <a:t>подгрупповых:     </a:t>
            </a:r>
            <a:r>
              <a:rPr lang="ru-RU" sz="2400" dirty="0">
                <a:solidFill>
                  <a:schemeClr val="tx1"/>
                </a:solidFill>
              </a:rPr>
              <a:t>в форме игр, эстафет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>
                <a:solidFill>
                  <a:schemeClr val="tx1"/>
                </a:solidFill>
              </a:rPr>
              <a:t>бесед, конкурсов с использованием методического пособия в виде «карточек - заданий» для каждого ребёнка.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Количество детей в подгруппе </a:t>
            </a:r>
            <a:r>
              <a:rPr lang="ru-RU" sz="2400" dirty="0" smtClean="0">
                <a:solidFill>
                  <a:schemeClr val="tx1"/>
                </a:solidFill>
              </a:rPr>
              <a:t>8-10 </a:t>
            </a:r>
            <a:r>
              <a:rPr lang="ru-RU" sz="2400" dirty="0">
                <a:solidFill>
                  <a:schemeClr val="tx1"/>
                </a:solidFill>
              </a:rPr>
              <a:t>человек. </a:t>
            </a:r>
            <a:r>
              <a:rPr lang="ru-RU" sz="2400" dirty="0" smtClean="0">
                <a:solidFill>
                  <a:schemeClr val="tx1"/>
                </a:solidFill>
              </a:rPr>
              <a:t>Занимательный кружок </a:t>
            </a:r>
            <a:r>
              <a:rPr lang="ru-RU" sz="2400" dirty="0">
                <a:solidFill>
                  <a:schemeClr val="tx1"/>
                </a:solidFill>
              </a:rPr>
              <a:t>проводятся </a:t>
            </a:r>
            <a:r>
              <a:rPr lang="ru-RU" sz="2400" dirty="0" smtClean="0">
                <a:solidFill>
                  <a:schemeClr val="tx1"/>
                </a:solidFill>
              </a:rPr>
              <a:t>1 </a:t>
            </a:r>
            <a:r>
              <a:rPr lang="ru-RU" sz="2400" dirty="0">
                <a:solidFill>
                  <a:schemeClr val="tx1"/>
                </a:solidFill>
              </a:rPr>
              <a:t>раза в неделю, продолжительность занятий - </a:t>
            </a:r>
            <a:r>
              <a:rPr lang="ru-RU" sz="2400" dirty="0" smtClean="0">
                <a:solidFill>
                  <a:schemeClr val="tx1"/>
                </a:solidFill>
              </a:rPr>
              <a:t>10-15 </a:t>
            </a:r>
            <a:r>
              <a:rPr lang="ru-RU" sz="2400" dirty="0">
                <a:solidFill>
                  <a:schemeClr val="tx1"/>
                </a:solidFill>
              </a:rPr>
              <a:t>минут.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Этапы реализации программы – 1 год.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Кружок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по данной программе носят интегрированный, занимательный и побудительный характер, они построены в форме игры, что делает их интересными для детей.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Занятия должны проводиться в помещении с хорошим </a:t>
            </a:r>
            <a:r>
              <a:rPr lang="ru-RU" sz="2400" dirty="0" smtClean="0">
                <a:solidFill>
                  <a:schemeClr val="tx1"/>
                </a:solidFill>
              </a:rPr>
              <a:t>освещением. </a:t>
            </a:r>
            <a:r>
              <a:rPr lang="ru-RU" sz="2400" dirty="0">
                <a:solidFill>
                  <a:schemeClr val="tx1"/>
                </a:solidFill>
              </a:rPr>
              <a:t>Для занятий необходимы: столы, стулья, демонстрационная </a:t>
            </a:r>
            <a:r>
              <a:rPr lang="ru-RU" sz="2400" dirty="0" smtClean="0">
                <a:solidFill>
                  <a:schemeClr val="tx1"/>
                </a:solidFill>
              </a:rPr>
              <a:t>шашечная </a:t>
            </a:r>
            <a:r>
              <a:rPr lang="ru-RU" sz="2400" dirty="0">
                <a:solidFill>
                  <a:schemeClr val="tx1"/>
                </a:solidFill>
              </a:rPr>
              <a:t>доска с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фигурами, шахматные часы, маркеры</a:t>
            </a:r>
            <a:r>
              <a:rPr lang="ru-RU" sz="2400" dirty="0" smtClean="0">
                <a:solidFill>
                  <a:schemeClr val="tx1"/>
                </a:solidFill>
              </a:rPr>
              <a:t>, демонстрационный </a:t>
            </a:r>
            <a:r>
              <a:rPr lang="ru-RU" sz="2400" dirty="0">
                <a:solidFill>
                  <a:schemeClr val="tx1"/>
                </a:solidFill>
              </a:rPr>
              <a:t>материал к </a:t>
            </a:r>
            <a:r>
              <a:rPr lang="ru-RU" sz="2400" dirty="0" smtClean="0">
                <a:solidFill>
                  <a:schemeClr val="tx1"/>
                </a:solidFill>
              </a:rPr>
              <a:t>занятиям, комплекты настольных </a:t>
            </a:r>
            <a:r>
              <a:rPr lang="ru-RU" sz="2400" dirty="0">
                <a:solidFill>
                  <a:schemeClr val="tx1"/>
                </a:solidFill>
              </a:rPr>
              <a:t>шашек.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09960" y="5791200"/>
            <a:ext cx="821372" cy="7559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184" y="1"/>
            <a:ext cx="112288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Программа кружка </a:t>
            </a:r>
            <a:r>
              <a:rPr lang="ru-RU" dirty="0" smtClean="0"/>
              <a:t>выполняет следующие функции:</a:t>
            </a:r>
            <a:endParaRPr lang="ru-RU" dirty="0" smtClean="0"/>
          </a:p>
          <a:p>
            <a:r>
              <a:rPr lang="ru-RU" dirty="0" smtClean="0"/>
              <a:t>Познавательная: </a:t>
            </a:r>
            <a:endParaRPr lang="ru-RU" dirty="0" smtClean="0"/>
          </a:p>
          <a:p>
            <a:r>
              <a:rPr lang="ru-RU" dirty="0" smtClean="0"/>
              <a:t>- расширяет кругозор, учит думать, запоминать, сравнивать, обобщать, предвидеть результаты своей деятельности, ориентироваться на плоскости (что крайне важно для школы); </a:t>
            </a:r>
            <a:endParaRPr lang="ru-RU" dirty="0" smtClean="0"/>
          </a:p>
          <a:p>
            <a:r>
              <a:rPr lang="ru-RU" dirty="0" smtClean="0"/>
              <a:t>-развивает изобретательность и логическое мышление. </a:t>
            </a:r>
            <a:endParaRPr lang="ru-RU" dirty="0" smtClean="0"/>
          </a:p>
          <a:p>
            <a:r>
              <a:rPr lang="ru-RU" dirty="0" smtClean="0"/>
              <a:t>- формирует устойчивый интерес дошкольников к игре в шашки; </a:t>
            </a:r>
            <a:endParaRPr lang="ru-RU" dirty="0" smtClean="0"/>
          </a:p>
          <a:p>
            <a:r>
              <a:rPr lang="ru-RU" dirty="0" smtClean="0"/>
              <a:t>- развивает умение сравнивать, выявлять и устанавливать простейшие связи и отношения, самостоятельно решать и объяснять ход решения учебной задачи; </a:t>
            </a:r>
            <a:endParaRPr lang="ru-RU" dirty="0" smtClean="0"/>
          </a:p>
          <a:p>
            <a:r>
              <a:rPr lang="ru-RU" dirty="0" smtClean="0"/>
              <a:t>- знакомит с правилами поведения партнёров во время игры, учит детей во время партии действовать в соответствии с правилами; </a:t>
            </a:r>
            <a:endParaRPr lang="ru-RU" dirty="0" smtClean="0"/>
          </a:p>
          <a:p>
            <a:r>
              <a:rPr lang="ru-RU" dirty="0" smtClean="0"/>
              <a:t>Воспитательная:</a:t>
            </a:r>
            <a:endParaRPr lang="ru-RU" dirty="0" smtClean="0"/>
          </a:p>
          <a:p>
            <a:r>
              <a:rPr lang="ru-RU" dirty="0" smtClean="0"/>
              <a:t>- вырабатывает целеустремленность, выдержку волю, усидчивость, а также внимательность и собранность. Ребенок, обучающийся этой игре, становится самокритичнее, привыкает самостоятельно думать, принимать решения, бороться до конца, не унывать при неудачах. </a:t>
            </a:r>
            <a:endParaRPr lang="ru-RU" dirty="0" smtClean="0"/>
          </a:p>
          <a:p>
            <a:r>
              <a:rPr lang="ru-RU" dirty="0" smtClean="0"/>
              <a:t>Эстетическая:</a:t>
            </a:r>
            <a:endParaRPr lang="ru-RU" dirty="0" smtClean="0"/>
          </a:p>
          <a:p>
            <a:r>
              <a:rPr lang="ru-RU" dirty="0" smtClean="0"/>
              <a:t>- обогащает внутренний мир, развивает фантазию, учит радоваться красивым комбинациям. </a:t>
            </a:r>
            <a:endParaRPr lang="ru-RU" dirty="0" smtClean="0"/>
          </a:p>
          <a:p>
            <a:r>
              <a:rPr lang="ru-RU" dirty="0" smtClean="0"/>
              <a:t>Физическая:</a:t>
            </a:r>
            <a:endParaRPr lang="ru-RU" dirty="0" smtClean="0"/>
          </a:p>
          <a:p>
            <a:r>
              <a:rPr lang="ru-RU" dirty="0" smtClean="0"/>
              <a:t>- побуждает уделять время физкультуре, чтобы хватало сил и выносливости сидеть за шашечной доской. </a:t>
            </a:r>
            <a:endParaRPr lang="ru-RU" dirty="0" smtClean="0"/>
          </a:p>
          <a:p>
            <a:r>
              <a:rPr lang="ru-RU" dirty="0" smtClean="0"/>
              <a:t>Коррекционная:</a:t>
            </a:r>
            <a:endParaRPr lang="ru-RU" dirty="0" smtClean="0"/>
          </a:p>
          <a:p>
            <a:r>
              <a:rPr lang="ru-RU" dirty="0" smtClean="0"/>
              <a:t>- Помогает </a:t>
            </a:r>
            <a:r>
              <a:rPr lang="ru-RU" dirty="0" err="1" smtClean="0"/>
              <a:t>гиперактивному</a:t>
            </a:r>
            <a:r>
              <a:rPr lang="ru-RU" dirty="0" smtClean="0"/>
              <a:t> малышу стать спокойнее, уравновешеннее, учит непоседу длительно сосредотачиваться на одном виде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10471469" cy="5308599"/>
          </a:xfrm>
        </p:spPr>
        <p:txBody>
          <a:bodyPr>
            <a:normAutofit/>
          </a:bodyPr>
          <a:lstStyle/>
          <a:p>
            <a:r>
              <a:rPr lang="ru-RU" sz="2800" dirty="0"/>
              <a:t>Требования к шашкам для дошкольников</a:t>
            </a:r>
            <a:endParaRPr lang="ru-RU" sz="2800" dirty="0"/>
          </a:p>
          <a:p>
            <a:r>
              <a:rPr lang="ru-RU" sz="2800" dirty="0"/>
              <a:t>шашки должны соответствовать</a:t>
            </a:r>
            <a:endParaRPr lang="ru-RU" sz="2800" dirty="0"/>
          </a:p>
          <a:p>
            <a:r>
              <a:rPr lang="ru-RU" sz="2800" dirty="0"/>
              <a:t>эстетическим и гигиеническим требованиям;</a:t>
            </a:r>
            <a:endParaRPr lang="ru-RU" sz="2800" dirty="0"/>
          </a:p>
          <a:p>
            <a:r>
              <a:rPr lang="ru-RU" sz="2800" dirty="0"/>
              <a:t>шашки должны быть в коробке</a:t>
            </a:r>
            <a:endParaRPr lang="ru-RU" sz="2800" dirty="0"/>
          </a:p>
          <a:p>
            <a:r>
              <a:rPr lang="ru-RU" sz="2800" dirty="0"/>
              <a:t>привлекать и вызывать желание играть в них. </a:t>
            </a:r>
            <a:endParaRPr lang="ru-RU" sz="2800" dirty="0"/>
          </a:p>
          <a:p>
            <a:r>
              <a:rPr lang="ru-RU" sz="2800" dirty="0"/>
              <a:t>Шашки следует хранить в группе в доступном для детей месте. 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6067109" cy="5120639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935574" y="685800"/>
            <a:ext cx="4448706" cy="600005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3" y="685799"/>
            <a:ext cx="7623204" cy="565403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88680" y="685800"/>
            <a:ext cx="3383280" cy="565403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Ш</a:t>
            </a:r>
            <a:r>
              <a:rPr lang="ru-RU" dirty="0" smtClean="0">
                <a:solidFill>
                  <a:schemeClr val="tx1"/>
                </a:solidFill>
              </a:rPr>
              <a:t>ашки </a:t>
            </a:r>
            <a:r>
              <a:rPr lang="ru-RU" dirty="0">
                <a:solidFill>
                  <a:schemeClr val="tx1"/>
                </a:solidFill>
              </a:rPr>
              <a:t>- интеллектуально – спортивная игра, выступает как средство разностороннего воспитания личности ребенка. С помощью игры в шашки педагог учит детей самостоятельно мыслить, использовать полученные знания в различных условиях в соответствии с поставленной задачей.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785360"/>
            <a:ext cx="8534400" cy="12090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3" y="685800"/>
            <a:ext cx="7869778" cy="583692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747760" y="0"/>
            <a:ext cx="3032760" cy="68580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Шашки — игра двух партнёров на квадратной черно-белой многоклеточной доске, играют </a:t>
            </a:r>
            <a:r>
              <a:rPr lang="ru-RU" dirty="0" smtClean="0">
                <a:solidFill>
                  <a:schemeClr val="tx1"/>
                </a:solidFill>
              </a:rPr>
              <a:t>специальными круглыми фишками-шашками; </a:t>
            </a:r>
            <a:r>
              <a:rPr lang="ru-RU" dirty="0">
                <a:solidFill>
                  <a:schemeClr val="tx1"/>
                </a:solidFill>
              </a:rPr>
              <a:t>действия сражающихся воспроизводятся по определённым правилам.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181600"/>
            <a:ext cx="10410508" cy="792480"/>
          </a:xfrm>
        </p:spPr>
        <p:txBody>
          <a:bodyPr>
            <a:normAutofit fontScale="90000"/>
          </a:bodyPr>
          <a:lstStyle/>
          <a:p>
            <a:r>
              <a:rPr lang="ru-RU" dirty="0"/>
              <a:t>Цель игры — уничтожить шашки противника либо создать для него такое положение, в котором он лишается возможности хода.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3" y="685800"/>
            <a:ext cx="4873664" cy="36147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38806" y="685800"/>
            <a:ext cx="4873664" cy="36147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2" y="685800"/>
            <a:ext cx="7986097" cy="592319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702040" y="243840"/>
            <a:ext cx="3276600" cy="64160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Для детей шашки – это хорошая возможность для развития в ребенке разнообразных качеств, таких как – логическое мышление и памяти дошкольника, интуиции, целеустремленности, умение быстро принимать верные решения и другие важные качества для жизни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.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3" y="685799"/>
            <a:ext cx="6698558" cy="530859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589520" y="121920"/>
            <a:ext cx="4480560" cy="661415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Шашки отлично развивают ассоциативную фантазию. Когда обдумываешь и рассчитываешь ходы, невольно возникают различные ассоциации, связанные с определенными построениями, маневрами, комбинационными идеями и даже с образами. В игре в шашки ребенок имеет возможность конструировать свое поведение и действия. В игре в шашки проявляется желание обмениваться со сверстниками знаниями и умениями, обучаться и устанавливать на этой основе дружеские взаимоотношения, проявлять речевую активность.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43584" y="213358"/>
            <a:ext cx="4999063" cy="646176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"/>
            <a:ext cx="4770120" cy="633984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У детей 4 – 5 лет мышление носит преимущественно наглядно-образный характер, и основная задача педагога – формировать разнообразные конкретные представления.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15942" y="685800"/>
            <a:ext cx="7986097" cy="592319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702040" y="152400"/>
            <a:ext cx="3261360" cy="6492239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В течении всей игры ребёнок решает разнообразные мыслительные задачи, благодаря этому мышление ребенка становится </a:t>
            </a:r>
            <a:r>
              <a:rPr lang="ru-RU" dirty="0" err="1">
                <a:solidFill>
                  <a:schemeClr val="tx1"/>
                </a:solidFill>
              </a:rPr>
              <a:t>внеситуативным</a:t>
            </a:r>
            <a:r>
              <a:rPr lang="ru-RU" dirty="0">
                <a:solidFill>
                  <a:schemeClr val="tx1"/>
                </a:solidFill>
              </a:rPr>
              <a:t>. Освоение речи помогает развитию рассуждений, как способа решения мыслительных задач, что в последствии помогает ребенку развить понимание причинности явлений.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998720"/>
            <a:ext cx="11020108" cy="1328927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После 4-5 лет внимание становится значительно более устойчивым. Существенные сдвиги можно наблюдать уже во II квартале учебного года: дети сохраняют внимание и работоспособность в течение всего занятия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823150" y="274321"/>
            <a:ext cx="5876647" cy="4358639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301548" y="274320"/>
            <a:ext cx="4402772" cy="435863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Складываются предпосылки таких качеств ума, как гибкость, пытливость, самостоятельность. В среднем дошкольном возрасте начинают развиваться процессы сначала произвольного припоминания, а затем и преднамеренного запоминания.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4509</Words>
  <Application>WPS Presentation</Application>
  <PresentationFormat>Широкоэкранный</PresentationFormat>
  <Paragraphs>55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SimSun</vt:lpstr>
      <vt:lpstr>Wingdings</vt:lpstr>
      <vt:lpstr>Wingdings 3</vt:lpstr>
      <vt:lpstr>Century Gothic</vt:lpstr>
      <vt:lpstr>Microsoft YaHei</vt:lpstr>
      <vt:lpstr>Arial Unicode MS</vt:lpstr>
      <vt:lpstr>Calibri</vt:lpstr>
      <vt:lpstr>Сектор</vt:lpstr>
      <vt:lpstr>Кружок «Волшебные шашки»</vt:lpstr>
      <vt:lpstr>PowerPoint 演示文稿</vt:lpstr>
      <vt:lpstr>PowerPoint 演示文稿</vt:lpstr>
      <vt:lpstr>Цель игры — уничтожить шашки противника либо создать для него такое положение, в котором он лишается возможности хода. </vt:lpstr>
      <vt:lpstr>PowerPoint 演示文稿</vt:lpstr>
      <vt:lpstr>PowerPoint 演示文稿</vt:lpstr>
      <vt:lpstr>PowerPoint 演示文稿</vt:lpstr>
      <vt:lpstr>PowerPoint 演示文稿</vt:lpstr>
      <vt:lpstr>После 4-5 лет внимание становится значительно более устойчивым. Существенные сдвиги можно наблюдать уже во II квартале учебного года: дети сохраняют внимание и работоспособность в течение всего занятия.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baytayga.ru</dc:creator>
  <cp:lastModifiedBy>1626158</cp:lastModifiedBy>
  <cp:revision>17</cp:revision>
  <dcterms:created xsi:type="dcterms:W3CDTF">2021-05-16T15:48:00Z</dcterms:created>
  <dcterms:modified xsi:type="dcterms:W3CDTF">2023-01-29T06:44:49Z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B7A659731987469E9F1AC9BA8755FA8D</vt:lpwstr>
  </property>
  <property fmtid="{D5CDD505-2E9C-101B-9397-08002B2CF9AE}" pid="3" name="KSOProductBuildVer">
    <vt:lpwstr>1049-11.2.0.11440</vt:lpwstr>
  </property>
</Properties>
</file>