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9" r:id="rId9"/>
    <p:sldId id="270" r:id="rId10"/>
    <p:sldId id="264" r:id="rId11"/>
    <p:sldId id="267" r:id="rId12"/>
    <p:sldId id="268" r:id="rId13"/>
    <p:sldId id="265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FF99FF"/>
    <a:srgbClr val="008000"/>
    <a:srgbClr val="00FF00"/>
    <a:srgbClr val="33CC33"/>
    <a:srgbClr val="FF9999"/>
    <a:srgbClr val="FF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900" y="-11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55C7A-475D-4021-8767-7C6C6E778BA2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903CC-3C67-4D30-910D-6977E92148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55C7A-475D-4021-8767-7C6C6E778BA2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903CC-3C67-4D30-910D-6977E92148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55C7A-475D-4021-8767-7C6C6E778BA2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903CC-3C67-4D30-910D-6977E92148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55C7A-475D-4021-8767-7C6C6E778BA2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903CC-3C67-4D30-910D-6977E92148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55C7A-475D-4021-8767-7C6C6E778BA2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903CC-3C67-4D30-910D-6977E92148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55C7A-475D-4021-8767-7C6C6E778BA2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903CC-3C67-4D30-910D-6977E92148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55C7A-475D-4021-8767-7C6C6E778BA2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903CC-3C67-4D30-910D-6977E92148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55C7A-475D-4021-8767-7C6C6E778BA2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903CC-3C67-4D30-910D-6977E92148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55C7A-475D-4021-8767-7C6C6E778BA2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903CC-3C67-4D30-910D-6977E92148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55C7A-475D-4021-8767-7C6C6E778BA2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903CC-3C67-4D30-910D-6977E92148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55C7A-475D-4021-8767-7C6C6E778BA2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903CC-3C67-4D30-910D-6977E92148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55C7A-475D-4021-8767-7C6C6E778BA2}" type="datetimeFigureOut">
              <a:rPr lang="ru-RU" smtClean="0"/>
              <a:pPr/>
              <a:t>17.11.2018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903CC-3C67-4D30-910D-6977E92148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email">
            <a:alphaModFix amt="46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000240"/>
            <a:ext cx="7772400" cy="1885962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66FF"/>
                </a:solidFill>
                <a:latin typeface="Century" pitchFamily="18" charset="0"/>
              </a:rPr>
              <a:t>Творческий проект</a:t>
            </a:r>
            <a:r>
              <a:rPr lang="ru-RU" sz="3600" b="1" i="1" dirty="0">
                <a:solidFill>
                  <a:srgbClr val="FF66FF"/>
                </a:solidFill>
                <a:latin typeface="Century" pitchFamily="18" charset="0"/>
              </a:rPr>
              <a:t/>
            </a:r>
            <a:br>
              <a:rPr lang="ru-RU" sz="3600" b="1" i="1" dirty="0">
                <a:solidFill>
                  <a:srgbClr val="FF66FF"/>
                </a:solidFill>
                <a:latin typeface="Century" pitchFamily="18" charset="0"/>
              </a:rPr>
            </a:br>
            <a:r>
              <a:rPr lang="ru-RU" sz="3600" b="1" i="1" dirty="0" smtClean="0">
                <a:solidFill>
                  <a:srgbClr val="FF66FF"/>
                </a:solidFill>
                <a:latin typeface="Century" pitchFamily="18" charset="0"/>
              </a:rPr>
              <a:t/>
            </a:r>
            <a:br>
              <a:rPr lang="ru-RU" sz="3600" b="1" i="1" dirty="0" smtClean="0">
                <a:solidFill>
                  <a:srgbClr val="FF66FF"/>
                </a:solidFill>
                <a:latin typeface="Century" pitchFamily="18" charset="0"/>
              </a:rPr>
            </a:br>
            <a:r>
              <a:rPr lang="ru-RU" b="1" i="1" dirty="0" smtClean="0">
                <a:solidFill>
                  <a:srgbClr val="FF66FF"/>
                </a:solidFill>
                <a:latin typeface="Century" pitchFamily="18" charset="0"/>
              </a:rPr>
              <a:t>«Сюрприз для мамы»</a:t>
            </a:r>
            <a:endParaRPr lang="ru-RU" b="1" i="1" dirty="0">
              <a:solidFill>
                <a:srgbClr val="FF66FF"/>
              </a:solidFill>
              <a:latin typeface="Century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298" y="4286256"/>
            <a:ext cx="6400800" cy="1752600"/>
          </a:xfrm>
        </p:spPr>
        <p:txBody>
          <a:bodyPr>
            <a:noAutofit/>
          </a:bodyPr>
          <a:lstStyle/>
          <a:p>
            <a:pPr algn="r"/>
            <a:r>
              <a:rPr lang="ru-RU" sz="1200" dirty="0" smtClean="0">
                <a:solidFill>
                  <a:srgbClr val="FF99FF"/>
                </a:solidFill>
              </a:rPr>
              <a:t>                                                                                                                                                        </a:t>
            </a:r>
            <a:r>
              <a:rPr lang="ru-RU" sz="1200" b="1" i="1" dirty="0" smtClean="0">
                <a:solidFill>
                  <a:schemeClr val="accent4"/>
                </a:solidFill>
                <a:latin typeface="Century" pitchFamily="18" charset="0"/>
              </a:rPr>
              <a:t>Выполнила:                                                  </a:t>
            </a:r>
          </a:p>
          <a:p>
            <a:pPr algn="r"/>
            <a:r>
              <a:rPr lang="ru-RU" sz="1200" b="1" i="1" dirty="0" smtClean="0">
                <a:solidFill>
                  <a:schemeClr val="accent4"/>
                </a:solidFill>
                <a:latin typeface="Century" pitchFamily="18" charset="0"/>
              </a:rPr>
              <a:t>                                                                                                                                       Ученица 8 “Г” класса</a:t>
            </a:r>
          </a:p>
          <a:p>
            <a:pPr algn="r"/>
            <a:r>
              <a:rPr lang="ru-RU" sz="1200" b="1" i="1" dirty="0" smtClean="0">
                <a:solidFill>
                  <a:schemeClr val="accent4"/>
                </a:solidFill>
                <a:latin typeface="Century" pitchFamily="18" charset="0"/>
              </a:rPr>
              <a:t>                                                                                                                                            Долгова Василиса</a:t>
            </a:r>
          </a:p>
          <a:p>
            <a:pPr algn="r"/>
            <a:r>
              <a:rPr lang="ru-RU" sz="1200" b="1" i="1" dirty="0" smtClean="0">
                <a:solidFill>
                  <a:schemeClr val="accent4"/>
                </a:solidFill>
                <a:latin typeface="Century" pitchFamily="18" charset="0"/>
              </a:rPr>
              <a:t>                                                                                                      Руководители проекта: Першина Т.В.</a:t>
            </a:r>
          </a:p>
          <a:p>
            <a:pPr algn="r"/>
            <a:r>
              <a:rPr lang="ru-RU" sz="1200" b="1" i="1" dirty="0" smtClean="0">
                <a:solidFill>
                  <a:schemeClr val="accent4"/>
                </a:solidFill>
                <a:latin typeface="Century" pitchFamily="18" charset="0"/>
              </a:rPr>
              <a:t>                                                                                                       учитель  технологии: Малышева Т.Ю.</a:t>
            </a:r>
          </a:p>
          <a:p>
            <a:pPr algn="r"/>
            <a:r>
              <a:rPr lang="ru-RU" sz="1200" b="1" i="1" dirty="0" smtClean="0">
                <a:solidFill>
                  <a:schemeClr val="accent4"/>
                </a:solidFill>
                <a:latin typeface="Century" pitchFamily="18" charset="0"/>
              </a:rPr>
              <a:t>                                                                                                   Педагог дополнительного образования</a:t>
            </a:r>
          </a:p>
          <a:p>
            <a:pPr algn="r"/>
            <a:r>
              <a:rPr lang="ru-RU" sz="1200" b="1" i="1" dirty="0" smtClean="0">
                <a:solidFill>
                  <a:schemeClr val="accent4"/>
                </a:solidFill>
                <a:latin typeface="Century" pitchFamily="18" charset="0"/>
              </a:rPr>
              <a:t> </a:t>
            </a:r>
            <a:endParaRPr lang="ru-RU" sz="1200" dirty="0">
              <a:solidFill>
                <a:schemeClr val="accent4"/>
              </a:solidFill>
              <a:latin typeface="Century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14546" y="21429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ln w="50800"/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Российская Федерация</a:t>
            </a:r>
            <a:br>
              <a:rPr lang="ru-RU" dirty="0" smtClean="0">
                <a:ln w="50800"/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n w="50800"/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Муниципальное автономное      общеобразовательное учреждение</a:t>
            </a:r>
            <a:br>
              <a:rPr lang="ru-RU" dirty="0" smtClean="0">
                <a:ln w="50800"/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n w="50800"/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  Средняя общеобразовательная </a:t>
            </a:r>
            <a:br>
              <a:rPr lang="ru-RU" dirty="0" smtClean="0">
                <a:ln w="50800"/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n w="50800"/>
                <a:solidFill>
                  <a:schemeClr val="accent4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   школа №50</a:t>
            </a:r>
            <a:endParaRPr lang="ru-RU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429000"/>
            <a:ext cx="5500726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Экологическая оценка</a:t>
            </a:r>
            <a:endParaRPr lang="ru-RU" b="1" i="1" dirty="0">
              <a:solidFill>
                <a:srgbClr val="FF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539552" y="4653136"/>
            <a:ext cx="5246324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1430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Работая над проектом, я старалась использовать только экологически чистые материалы. Подарок для мамы изготовлены не производственным способом, в домашних условиях, нанести вреда здоровью не сможет.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entury" pitchFamily="18" charset="0"/>
              </a:rPr>
              <a:t> </a:t>
            </a:r>
            <a:r>
              <a:rPr lang="ru-RU" sz="1600" i="1" dirty="0" smtClean="0">
                <a:solidFill>
                  <a:schemeClr val="accent2">
                    <a:lumMod val="50000"/>
                  </a:schemeClr>
                </a:solidFill>
                <a:latin typeface="Century" pitchFamily="18" charset="0"/>
              </a:rPr>
              <a:t>В проекте я использовала пряжу «Акрил», и «Травка».</a:t>
            </a:r>
          </a:p>
          <a:p>
            <a:pPr marL="0" marR="0" lvl="0" indent="1143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http://tineydgers.at.ua/_ld/34/4545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96136" y="3789040"/>
            <a:ext cx="2952328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51520" y="0"/>
            <a:ext cx="503144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i="1" dirty="0" smtClean="0">
                <a:solidFill>
                  <a:srgbClr val="FF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Экономическая оценка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4000" b="1" i="1" dirty="0" smtClean="0">
              <a:solidFill>
                <a:srgbClr val="FF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u="sng" dirty="0" smtClean="0">
                <a:solidFill>
                  <a:schemeClr val="accent2">
                    <a:lumMod val="50000"/>
                  </a:schemeClr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Стоимость моей работы 630руб.  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 Если учесть, что я работу выполняла сама, то для семейного бюджета я сэкономила  </a:t>
            </a:r>
            <a:r>
              <a:rPr lang="ru-RU" sz="1600" b="1" u="sng" dirty="0" smtClean="0">
                <a:solidFill>
                  <a:schemeClr val="accent2">
                    <a:lumMod val="50000"/>
                  </a:schemeClr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565 рублей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Мой подарок получился экономически выгодным, </a:t>
            </a:r>
            <a:r>
              <a:rPr lang="ru-RU" sz="1600" b="1" u="sng" dirty="0" smtClean="0">
                <a:solidFill>
                  <a:schemeClr val="accent2">
                    <a:lumMod val="50000"/>
                  </a:schemeClr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затраты составили всего 65 руб. </a:t>
            </a:r>
            <a:endParaRPr lang="ru-RU" sz="1600" b="1" u="sng" dirty="0" smtClean="0">
              <a:solidFill>
                <a:schemeClr val="accent2">
                  <a:lumMod val="50000"/>
                </a:schemeClr>
              </a:solidFill>
              <a:latin typeface="Century" pitchFamily="18" charset="0"/>
              <a:cs typeface="Times New Roman" pitchFamily="18" charset="0"/>
            </a:endParaRPr>
          </a:p>
          <a:p>
            <a:pPr algn="ctr"/>
            <a:endParaRPr lang="ru-RU" sz="4000" b="1" i="1" dirty="0">
              <a:solidFill>
                <a:srgbClr val="FF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  <a:p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endParaRPr lang="ru-RU" sz="1600" i="1" dirty="0">
              <a:solidFill>
                <a:schemeClr val="accent2">
                  <a:lumMod val="50000"/>
                </a:schemeClr>
              </a:solidFill>
              <a:latin typeface="Century" pitchFamily="18" charset="0"/>
            </a:endParaRPr>
          </a:p>
        </p:txBody>
      </p:sp>
      <p:pic>
        <p:nvPicPr>
          <p:cNvPr id="6" name="Picture 2" descr="http://abkhazinform.com/media/k2/items/cache/e9432fccf28a953514f077b86e5e657a_XL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08104" y="1124744"/>
            <a:ext cx="3071834" cy="2214578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53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66FF"/>
                </a:solidFill>
                <a:latin typeface="Times New Roman" pitchFamily="18" charset="0"/>
                <a:cs typeface="Times New Roman" pitchFamily="18" charset="0"/>
              </a:rPr>
              <a:t>Самооценка</a:t>
            </a:r>
            <a:endParaRPr lang="ru-RU" b="1" i="1" dirty="0">
              <a:solidFill>
                <a:srgbClr val="FF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357158" y="1680462"/>
            <a:ext cx="3286148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i="1" dirty="0" smtClean="0">
                <a:solidFill>
                  <a:schemeClr val="accent2">
                    <a:lumMod val="75000"/>
                  </a:schemeClr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Работая над проектом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, я получила не только новые знания, но и овладела новыми, трудовыми навыками. Пряжа превратилась в красивое изделие, продуманное с точки зрения  эстетики, красоты, безопасной эксплуатации.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	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Я считаю, что работая с пряжей, человек развивает воображение, художественный вкус, учится глубже воспринимать форму, объем,  цвет, ощущать пространство.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Подарок для мамы получился неожиданным, неповторимым и эстетически привлекательным.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G:\Татьяна\Рабочий стол\фото кружка\проекты2015\DSC0703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58" y="1928802"/>
            <a:ext cx="50292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47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66FF"/>
                </a:solidFill>
                <a:latin typeface="Century" pitchFamily="18" charset="0"/>
              </a:rPr>
              <a:t>Практическая значимость</a:t>
            </a:r>
            <a:endParaRPr lang="ru-RU" b="1" i="1" dirty="0">
              <a:solidFill>
                <a:srgbClr val="FF66FF"/>
              </a:solidFill>
              <a:latin typeface="Century" pitchFamily="18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572132" y="1571612"/>
            <a:ext cx="321471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Подарок, выполненный своими руками дарить и получать гораздо</a:t>
            </a:r>
            <a:r>
              <a:rPr kumimoji="0" lang="ru-RU" sz="1400" b="0" i="1" u="none" strike="noStrike" cap="none" normalizeH="0" dirty="0" smtClean="0">
                <a:ln>
                  <a:noFill/>
                </a:ln>
                <a:solidFill>
                  <a:srgbClr val="632423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приятнее, чем сувенир из магазина. Такой необычный сувенир , с учетом интересов профессии -можно подарить не только маме, но и подруге, парню, учительнице. Несомненно такой подарок всегда вызовет радость и поднимет настроение.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Подарок украсит интерьер комнаты или рабочего кабинета.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Выполненный мной проект может быть интересен моим одноклассникам, так как вдохновляет  на  творческий поиск и интересную  работу.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G:\Татьяна\Рабочий стол\фото кружка\проекты2015\DSC0702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1928802"/>
            <a:ext cx="4132266" cy="3448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85720" y="1142984"/>
            <a:ext cx="178595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entury" pitchFamily="18" charset="0"/>
                <a:ea typeface="Times New Roman" pitchFamily="18" charset="0"/>
                <a:cs typeface="Tahoma" pitchFamily="34" charset="0"/>
              </a:rPr>
              <a:t>Пусть в мамин день чудесный</a:t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entury" pitchFamily="18" charset="0"/>
                <a:ea typeface="Times New Roman" pitchFamily="18" charset="0"/>
                <a:cs typeface="Tahoma" pitchFamily="34" charset="0"/>
              </a:rPr>
            </a:b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entury" pitchFamily="18" charset="0"/>
                <a:ea typeface="Times New Roman" pitchFamily="18" charset="0"/>
                <a:cs typeface="Tahoma" pitchFamily="34" charset="0"/>
              </a:rPr>
              <a:t>Все лучшее сбывается,</a:t>
            </a:r>
            <a:b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entury" pitchFamily="18" charset="0"/>
                <a:ea typeface="Times New Roman" pitchFamily="18" charset="0"/>
                <a:cs typeface="Tahoma" pitchFamily="34" charset="0"/>
              </a:rPr>
            </a:b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Century" pitchFamily="18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286644" y="3357562"/>
            <a:ext cx="135729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Century" pitchFamily="18" charset="0"/>
                <a:ea typeface="Times New Roman" pitchFamily="18" charset="0"/>
                <a:cs typeface="Tahoma" pitchFamily="34" charset="0"/>
              </a:rPr>
              <a:t>Не будет грусти места,</a:t>
            </a:r>
            <a:b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Century" pitchFamily="18" charset="0"/>
                <a:ea typeface="Times New Roman" pitchFamily="18" charset="0"/>
                <a:cs typeface="Tahoma" pitchFamily="34" charset="0"/>
              </a:rPr>
            </a:b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Century" pitchFamily="18" charset="0"/>
                <a:ea typeface="Times New Roman" pitchFamily="18" charset="0"/>
                <a:cs typeface="Tahoma" pitchFamily="34" charset="0"/>
              </a:rPr>
              <a:t>И мама улыбается!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Century" pitchFamily="18" charset="0"/>
                <a:cs typeface="Arial" pitchFamily="34" charset="0"/>
              </a:rPr>
              <a:t> </a:t>
            </a:r>
          </a:p>
        </p:txBody>
      </p:sp>
      <p:pic>
        <p:nvPicPr>
          <p:cNvPr id="6" name="Рисунок 5" descr="G:\Татьяна\Рабочий стол\фото кружка\проекты2015\DSC0703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39752" y="476672"/>
            <a:ext cx="4643470" cy="6381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i="1" dirty="0" smtClean="0">
                <a:solidFill>
                  <a:srgbClr val="FF66FF"/>
                </a:solidFill>
                <a:latin typeface="Times New Roman" pitchFamily="18" charset="0"/>
                <a:cs typeface="Times New Roman" pitchFamily="18" charset="0"/>
              </a:rPr>
              <a:t>Реклама</a:t>
            </a:r>
            <a:endParaRPr lang="ru-RU" sz="6600" b="1" i="1" dirty="0">
              <a:solidFill>
                <a:srgbClr val="FF66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90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357654" y="3000372"/>
            <a:ext cx="4786346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      Источники информации: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6248" y="3857628"/>
            <a:ext cx="485775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1. http://magicland.su/posting.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2.https://ru.wikipedia.org/wiki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3.httphttp://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ami.guru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/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forum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/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index.php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4.http://www.yandex.ru/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5.https://www.google.ru/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E:\DSC0490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1" y="647477"/>
            <a:ext cx="5035521" cy="6210523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FF66FF"/>
                </a:solidFill>
                <a:latin typeface="Century" pitchFamily="18" charset="0"/>
                <a:cs typeface="Times New Roman" pitchFamily="18" charset="0"/>
              </a:rPr>
              <a:t>Спасибо за внимание</a:t>
            </a:r>
            <a:endParaRPr lang="ru-RU" sz="6000" b="1" i="1" dirty="0">
              <a:solidFill>
                <a:srgbClr val="FF66FF"/>
              </a:solidFill>
              <a:latin typeface="Century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003882" y="44624"/>
            <a:ext cx="5136232" cy="1069304"/>
          </a:xfrm>
          <a:prstGeom prst="rect">
            <a:avLst/>
          </a:prstGeom>
        </p:spPr>
        <p:txBody>
          <a:bodyPr>
            <a:normAutofit fontScale="4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6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Рисунок 2" descr="http://liceybru.moy.su/_ld/0/20062727.gif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1142984"/>
            <a:ext cx="3786214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143240" y="142852"/>
            <a:ext cx="361075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53958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FF99CC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Эпиграф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" pitchFamily="18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457200"/>
            <a:ext cx="184731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entury" pitchFamily="18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entury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entury" pitchFamily="18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entury" pitchFamily="18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628" y="1285860"/>
            <a:ext cx="392909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entury" pitchFamily="18" charset="0"/>
                <a:ea typeface="Times New Roman" pitchFamily="18" charset="0"/>
                <a:cs typeface="Arial" pitchFamily="34" charset="0"/>
              </a:rPr>
              <a:t>Мама — слово важное,</a:t>
            </a:r>
            <a:b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entury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entury" pitchFamily="18" charset="0"/>
                <a:ea typeface="Times New Roman" pitchFamily="18" charset="0"/>
                <a:cs typeface="Arial" pitchFamily="34" charset="0"/>
              </a:rPr>
              <a:t>Рук нежнее нет,</a:t>
            </a:r>
            <a:b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entury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entury" pitchFamily="18" charset="0"/>
                <a:ea typeface="Times New Roman" pitchFamily="18" charset="0"/>
                <a:cs typeface="Arial" pitchFamily="34" charset="0"/>
              </a:rPr>
              <a:t>Дорог в жизни каждому</a:t>
            </a:r>
            <a:b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entury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entury" pitchFamily="18" charset="0"/>
                <a:ea typeface="Times New Roman" pitchFamily="18" charset="0"/>
                <a:cs typeface="Arial" pitchFamily="34" charset="0"/>
              </a:rPr>
              <a:t>Глаз любимых свет.</a:t>
            </a:r>
            <a:b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entury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entury" pitchFamily="18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entury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entury" pitchFamily="18" charset="0"/>
                <a:ea typeface="Times New Roman" pitchFamily="18" charset="0"/>
                <a:cs typeface="Arial" pitchFamily="34" charset="0"/>
              </a:rPr>
              <a:t>Ты теплом души своей</a:t>
            </a:r>
            <a:b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entury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entury" pitchFamily="18" charset="0"/>
                <a:ea typeface="Times New Roman" pitchFamily="18" charset="0"/>
                <a:cs typeface="Arial" pitchFamily="34" charset="0"/>
              </a:rPr>
              <a:t>Согреваешь нас</a:t>
            </a:r>
            <a:b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entury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entury" pitchFamily="18" charset="0"/>
                <a:ea typeface="Times New Roman" pitchFamily="18" charset="0"/>
                <a:cs typeface="Arial" pitchFamily="34" charset="0"/>
              </a:rPr>
              <a:t>В суете забот и дней,</a:t>
            </a:r>
            <a:b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entury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entury" pitchFamily="18" charset="0"/>
                <a:ea typeface="Times New Roman" pitchFamily="18" charset="0"/>
                <a:cs typeface="Arial" pitchFamily="34" charset="0"/>
              </a:rPr>
              <a:t>Каждый миг и час.</a:t>
            </a:r>
            <a:b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entury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entury" pitchFamily="18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entury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entury" pitchFamily="18" charset="0"/>
                <a:ea typeface="Times New Roman" pitchFamily="18" charset="0"/>
                <a:cs typeface="Arial" pitchFamily="34" charset="0"/>
              </a:rPr>
              <a:t>И сегодня в праздник мам</a:t>
            </a:r>
            <a:b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entury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entury" pitchFamily="18" charset="0"/>
                <a:ea typeface="Times New Roman" pitchFamily="18" charset="0"/>
                <a:cs typeface="Arial" pitchFamily="34" charset="0"/>
              </a:rPr>
              <a:t>Добрый и красивый,</a:t>
            </a:r>
            <a:b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entury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entury" pitchFamily="18" charset="0"/>
                <a:ea typeface="Times New Roman" pitchFamily="18" charset="0"/>
                <a:cs typeface="Arial" pitchFamily="34" charset="0"/>
              </a:rPr>
              <a:t>Кланяемся низко вам,</a:t>
            </a:r>
            <a:b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entury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entury" pitchFamily="18" charset="0"/>
                <a:ea typeface="Times New Roman" pitchFamily="18" charset="0"/>
                <a:cs typeface="Arial" pitchFamily="34" charset="0"/>
              </a:rPr>
              <a:t>Матери России!</a:t>
            </a:r>
            <a:b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entury" pitchFamily="18" charset="0"/>
                <a:ea typeface="Times New Roman" pitchFamily="18" charset="0"/>
                <a:cs typeface="Arial" pitchFamily="34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44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57554" y="214290"/>
            <a:ext cx="37147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dirty="0" smtClean="0">
                <a:solidFill>
                  <a:srgbClr val="FF66FF"/>
                </a:solidFill>
                <a:latin typeface="Times New Roman" pitchFamily="18" charset="0"/>
                <a:cs typeface="Times New Roman" pitchFamily="18" charset="0"/>
              </a:rPr>
              <a:t>Проблема</a:t>
            </a:r>
            <a:endParaRPr lang="ru-RU" sz="4800" b="1" i="1" dirty="0">
              <a:solidFill>
                <a:srgbClr val="FF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42844" y="1285860"/>
            <a:ext cx="8858312" cy="233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А знаете ли вы, что в России есть такой замечательный праздник как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День матери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? И что он празднуется каждое последнее воскресенье ноября (в этом году оно приходится на 29 ноября)?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Нас у мамы трое, три сестренки, мы все ее очень любим, и считаем, что нет ничего важнее в жизни, чем материнская любовь. Поэтому каждый год , к такому замечательному дню, мы стараемся отложить в сторону "важные" дела и готовим  подарки маме.  Я самая старшая сестра, поэтому ответственность ложиться на меня. Что на этот раз подарить маме, чтобы она поняла. как сильно-пресильно мы ее любим!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http://luxfon.com/images/201203/luxfon.com_130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43174" y="3500438"/>
            <a:ext cx="4345945" cy="2729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50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66FF"/>
                </a:solidFill>
                <a:latin typeface="Century" pitchFamily="18" charset="0"/>
              </a:rPr>
              <a:t>Цель и задачи</a:t>
            </a:r>
            <a:endParaRPr lang="ru-RU" b="1" i="1" dirty="0">
              <a:solidFill>
                <a:srgbClr val="FF66FF"/>
              </a:solidFill>
              <a:latin typeface="Century" pitchFamily="18" charset="0"/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285720" y="1428736"/>
            <a:ext cx="7572428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6A443E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Изготовить своими руками незабываемый подарок ко Дню матери.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6A443E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 Изучить и проанализировать идеи для подарка.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6A443E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Выбрать наиболее оптимальный вариант.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1600" i="1" dirty="0" smtClean="0">
                <a:solidFill>
                  <a:srgbClr val="6A443E"/>
                </a:solidFill>
                <a:latin typeface="Century" pitchFamily="18" charset="0"/>
                <a:cs typeface="Times New Roman" pitchFamily="18" charset="0"/>
              </a:rPr>
              <a:t>Выполнить изделие качественно.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5" name="Рисунок 15" descr="http://gorodskidok48.ru/upload/medialibrary/783/783e21fd7aabb54368372b5c7e58e4d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57356" y="3429000"/>
            <a:ext cx="5945188" cy="2928932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66FF"/>
                </a:solidFill>
                <a:latin typeface="Century" pitchFamily="18" charset="0"/>
              </a:rPr>
              <a:t>Исследование</a:t>
            </a:r>
            <a:endParaRPr lang="ru-RU" b="1" i="1" dirty="0">
              <a:solidFill>
                <a:srgbClr val="FF66FF"/>
              </a:solidFill>
              <a:latin typeface="Century" pitchFamily="18" charset="0"/>
            </a:endParaRPr>
          </a:p>
        </p:txBody>
      </p:sp>
      <p:pic>
        <p:nvPicPr>
          <p:cNvPr id="4" name="Рисунок 3" descr="http://vdm.ru/images/d_moth_5_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72166" y="1500174"/>
            <a:ext cx="3071834" cy="378621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57158" y="1214422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632423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В современной жизни, когда родители загружены работой, нарушается связь между матерью и ребенком. Праздник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«День Матери» </a:t>
            </a:r>
            <a:r>
              <a:rPr lang="ru-RU" i="1" dirty="0" smtClean="0">
                <a:solidFill>
                  <a:srgbClr val="632423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еще раз напоминает нам о том, что самый близкий человек – мама, нуждается в нашем внимании и заботе.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71604" y="314324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Century" pitchFamily="18" charset="0"/>
              </a:rPr>
              <a:t>День матери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Century" pitchFamily="18" charset="0"/>
              </a:rPr>
              <a:t> стал ежегодным праздником. Отмечают его в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Century" pitchFamily="18" charset="0"/>
              </a:rPr>
              <a:t>последнее воскресение ноября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Century" pitchFamily="18" charset="0"/>
              </a:rPr>
              <a:t>. В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Century" pitchFamily="18" charset="0"/>
              </a:rPr>
              <a:t>2015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Century" pitchFamily="18" charset="0"/>
              </a:rPr>
              <a:t> году День матери приходится на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Century" pitchFamily="18" charset="0"/>
              </a:rPr>
              <a:t>29 ноября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Century" pitchFamily="18" charset="0"/>
              </a:rPr>
              <a:t>. 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Century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4429132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Century" pitchFamily="18" charset="0"/>
              </a:rPr>
              <a:t>День матери в России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Century" pitchFamily="18" charset="0"/>
              </a:rPr>
              <a:t> очень молодой праздник. Но сам факт того, что материнский труд стал цениться и восхваляться, очень важен для каждой женщины в нашей стране.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Century" pitchFamily="18" charset="0"/>
              </a:rPr>
              <a:t>В этот день принято дарить мамам подарки, восхвалять их.</a:t>
            </a:r>
            <a:endParaRPr lang="ru-RU" dirty="0">
              <a:latin typeface="Century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87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66FF"/>
                </a:solidFill>
                <a:latin typeface="Century" pitchFamily="18" charset="0"/>
              </a:rPr>
              <a:t>Анализ  идей</a:t>
            </a:r>
            <a:endParaRPr lang="ru-RU" b="1" i="1" dirty="0">
              <a:solidFill>
                <a:srgbClr val="FF66FF"/>
              </a:solidFill>
              <a:latin typeface="Century" pitchFamily="18" charset="0"/>
            </a:endParaRPr>
          </a:p>
        </p:txBody>
      </p:sp>
      <p:pic>
        <p:nvPicPr>
          <p:cNvPr id="11" name="Рисунок 10" descr="http://cs1.livemaster.ru/storage/10/41/772290d0a5559f6ea14356e2e5eu--kukly-igrushki-vyazanyj-kot-rozovyj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91880" y="4221088"/>
            <a:ext cx="235745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8" name="Рисунок 7" descr="http://img0.liveinternet.ru/images/attach/c/5/85/658/85658368_crochetrosebouquet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1196752"/>
            <a:ext cx="221457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13" name="Рисунок 12" descr="http://1.bp.blogspot.com/-NU2RFjNKLkg/UtKO-kx4ysI/AAAAAAAAGGs/WE_orSpCFWc/s1600/1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1560" y="4077072"/>
            <a:ext cx="1847852" cy="230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15" name="Рисунок 14" descr="http://cs2.livemaster.ru/storage/2a/4f/0851e9ba585962b832ac62c647dc--sumki-aksessuary-detskaya-sumka-rozovaya-s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300192" y="1484784"/>
            <a:ext cx="2447927" cy="1804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16" name="Рисунок 15" descr="http://st2-fashiony.ru/pic/accessorie/pic/9533/1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372200" y="4221088"/>
            <a:ext cx="2514604" cy="2043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2483768" y="1340768"/>
            <a:ext cx="403244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Century" pitchFamily="18" charset="0"/>
              </a:rPr>
              <a:t>Подарок – это своеобразный пароль. С ним вы словно говорите человеку: «Я ценю твои  заботу и любовь. Я благодарен тебе за то, что ты есть в моей жизни, и мой подарок – всего лишь скромный  способ сказать тебе об этом». Я хотела бы подарить маме подарок, который бы всегда напоминал ей о том, как она нужна нам, как сильно мы ее любим. 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Century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724128" y="4077072"/>
            <a:ext cx="314324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Century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i="1" dirty="0" smtClean="0">
                <a:solidFill>
                  <a:schemeClr val="accent2">
                    <a:lumMod val="50000"/>
                  </a:schemeClr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Б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ольше всего подходит сувенир в образе доктора Айболита Это добрый доктор, такой же, как моя мама. Считаю. что такой подарок будет оригинальным и неожиданным.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http://cs2.livemaster.ru/foto/large/a6424816913--kukly-igrushki-kot-doktor-n597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5" y="2143116"/>
            <a:ext cx="1857388" cy="17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6" name="Рисунок 5" descr="http://cs2.livemaster.ru/storage/f6/27/acb573e27e508e42b3d41a9d1d7n--kukly-igrushki-vyazanaya-kukla-medsestra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23728" y="4509120"/>
            <a:ext cx="1571636" cy="1903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7" name="Рисунок 6" descr="http://creativhands.ru/wp-content/uploads/2014/05/%D0%9A%D0%BE%D1%82-%D0%B4%D0%BE%D0%BA%D1%82%D0%BE%D1%80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000496" y="2143116"/>
            <a:ext cx="1520505" cy="1746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8" name="Рисунок 7" descr="http://img0.liveinternet.ru/images/foto/c/0/apps/4/513/4513444_p4081702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14282" y="4572008"/>
            <a:ext cx="1679575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11" name="Рисунок 10" descr="http://img-fotki.yandex.ru/get/9067/205224222.4/0_b75da_399f5de5_XL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851920" y="4581128"/>
            <a:ext cx="1801481" cy="1790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19473" name="Rectangle 17"/>
          <p:cNvSpPr>
            <a:spLocks noChangeArrowheads="1"/>
          </p:cNvSpPr>
          <p:nvPr/>
        </p:nvSpPr>
        <p:spPr bwMode="auto">
          <a:xfrm>
            <a:off x="0" y="50004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74" name="Rectangle 18"/>
          <p:cNvSpPr>
            <a:spLocks noChangeArrowheads="1"/>
          </p:cNvSpPr>
          <p:nvPr/>
        </p:nvSpPr>
        <p:spPr bwMode="auto">
          <a:xfrm>
            <a:off x="0" y="9144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77" name="Rectangle 21"/>
          <p:cNvSpPr>
            <a:spLocks noChangeArrowheads="1"/>
          </p:cNvSpPr>
          <p:nvPr/>
        </p:nvSpPr>
        <p:spPr bwMode="auto">
          <a:xfrm>
            <a:off x="142844" y="114298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85" name="Rectangle 29"/>
          <p:cNvSpPr>
            <a:spLocks noChangeArrowheads="1"/>
          </p:cNvSpPr>
          <p:nvPr/>
        </p:nvSpPr>
        <p:spPr bwMode="auto">
          <a:xfrm>
            <a:off x="0" y="242886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 useBgFill="1">
        <p:nvSpPr>
          <p:cNvPr id="19487" name="Text Box 31"/>
          <p:cNvSpPr txBox="1">
            <a:spLocks noChangeArrowheads="1"/>
          </p:cNvSpPr>
          <p:nvPr/>
        </p:nvSpPr>
        <p:spPr bwMode="auto">
          <a:xfrm>
            <a:off x="928662" y="357166"/>
            <a:ext cx="7500990" cy="781052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 </a:t>
            </a: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FF66FF"/>
                </a:solidFill>
                <a:effectLst/>
                <a:latin typeface="Century" pitchFamily="18" charset="0"/>
                <a:cs typeface="Arial" pitchFamily="34" charset="0"/>
              </a:rPr>
              <a:t>Выбор оптимальной идеи </a:t>
            </a:r>
            <a:endParaRPr kumimoji="0" lang="ru-RU" sz="1800" b="1" i="1" u="none" strike="noStrike" cap="none" normalizeH="0" baseline="0" dirty="0" smtClean="0">
              <a:ln>
                <a:noFill/>
              </a:ln>
              <a:solidFill>
                <a:srgbClr val="FF66FF"/>
              </a:solidFill>
              <a:effectLst/>
              <a:latin typeface="Century" pitchFamily="18" charset="0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796136" y="2204864"/>
            <a:ext cx="3059832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 smtClean="0">
                <a:solidFill>
                  <a:schemeClr val="accent2">
                    <a:lumMod val="50000"/>
                  </a:schemeClr>
                </a:solidFill>
                <a:latin typeface="Century" pitchFamily="18" charset="0"/>
              </a:rPr>
              <a:t> Мне бы хотелось подарить маме сувенир, связанный с ее профессией, </a:t>
            </a:r>
          </a:p>
          <a:p>
            <a:r>
              <a:rPr lang="ru-RU" sz="1600" i="1" dirty="0" smtClean="0">
                <a:solidFill>
                  <a:schemeClr val="accent2">
                    <a:lumMod val="50000"/>
                  </a:schemeClr>
                </a:solidFill>
                <a:latin typeface="Century" pitchFamily="18" charset="0"/>
              </a:rPr>
              <a:t>это будет неожиданно и оригинально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21" name="Рисунок 20" descr="http://st.stranamam.ru/data/cache/2013mar/01/47/7477427_66570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195736" y="2204864"/>
            <a:ext cx="1679121" cy="1567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48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66FF"/>
                </a:solidFill>
                <a:latin typeface="Century" pitchFamily="18" charset="0"/>
              </a:rPr>
              <a:t>Описание технологии изготовления</a:t>
            </a:r>
            <a:endParaRPr lang="ru-RU" b="1" i="1" dirty="0">
              <a:solidFill>
                <a:srgbClr val="FF66FF"/>
              </a:solidFill>
              <a:latin typeface="Century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99792" y="1700808"/>
            <a:ext cx="374441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За основу я взяла описание другой игрушки..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Приготовила все необходимые материалы.                                                                                         2. Внимательно изучила описания вязания.                                                                                                        3. Вывязала отдельные детали.                                                                   4. Подготовила каркас из проволоки.                                                                                                 5. Вставила каркас в детали.                                                                                                         6. Набила детали </a:t>
            </a:r>
            <a:r>
              <a:rPr lang="ru-RU" i="1" dirty="0" err="1" smtClean="0">
                <a:solidFill>
                  <a:schemeClr val="accent2">
                    <a:lumMod val="50000"/>
                  </a:schemeClr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синтепоном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.                                                                                               7. Выполнила предварительную сборку .                                                                             8. Сшила детали.                                                                                                                          9. Выполнила оформление изделия </a:t>
            </a:r>
            <a:endParaRPr lang="ru-RU" sz="2400" i="1" dirty="0" smtClean="0">
              <a:solidFill>
                <a:schemeClr val="accent2">
                  <a:lumMod val="50000"/>
                </a:schemeClr>
              </a:solidFill>
              <a:latin typeface="Century" pitchFamily="18" charset="0"/>
              <a:cs typeface="Arial" pitchFamily="34" charset="0"/>
            </a:endParaRPr>
          </a:p>
        </p:txBody>
      </p:sp>
      <p:pic>
        <p:nvPicPr>
          <p:cNvPr id="4" name="Рисунок 3" descr="http://3.bp.blogspot.com/-KVi7M0XKa70/UL7ZkXSAJQI/AAAAAAAABFA/PDcz1HvIcQM/s1600/%D0%BC%D0%B0%D0%BB%D0%B5%D0%BD%D1%8C%D0%BA%D0%B8%D0%B9+%D0%BF%D0%BE%D0%B2%D0%B0%D1%80+%D0%B1%D0%BB%D0%BE%D0%B3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772816"/>
            <a:ext cx="2771800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5" name="Рисунок 4" descr="G:\Татьяна\Рабочий стол\фото кружка\проекты2015\DSC07024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28184" y="1988840"/>
            <a:ext cx="2644884" cy="3859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52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66FF"/>
                </a:solidFill>
                <a:latin typeface="Century" pitchFamily="18" charset="0"/>
              </a:rPr>
              <a:t>Окончательный вариант</a:t>
            </a:r>
            <a:endParaRPr lang="ru-RU" b="1" i="1" dirty="0">
              <a:solidFill>
                <a:srgbClr val="FF66FF"/>
              </a:solidFill>
              <a:latin typeface="Century" pitchFamily="18" charset="0"/>
            </a:endParaRPr>
          </a:p>
        </p:txBody>
      </p:sp>
      <p:pic>
        <p:nvPicPr>
          <p:cNvPr id="3" name="Рисунок 2" descr="G:\Татьяна\Рабочий стол\фото кружка\проекты2015\DSC0702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1268760"/>
            <a:ext cx="3786214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714876" y="2000240"/>
            <a:ext cx="4071966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Мой подарок маме соответствует всем требованиям, которые я для себя ставила.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i="1" dirty="0" smtClean="0">
                <a:solidFill>
                  <a:srgbClr val="632423"/>
                </a:solidFill>
                <a:latin typeface="Century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илуэт доктора соответствует пропорциям человека. Одежда дополняет образ.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Оформление удачно отражает характер игрушки - доброту и желание всегда прийти на помощь.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860032" y="4363251"/>
            <a:ext cx="3998216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Мой подарок оригинален в исполнении, имеет эстетически привлекательный вид, в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rgbClr val="632423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ызыват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 положительные эмоции. В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rgbClr val="632423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ыполнен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 аккуратно и качественно.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</TotalTime>
  <Words>780</Words>
  <Application>Microsoft Office PowerPoint</Application>
  <PresentationFormat>Экран (4:3)</PresentationFormat>
  <Paragraphs>76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Творческий проект  «Сюрприз для мамы»</vt:lpstr>
      <vt:lpstr>Слайд 2</vt:lpstr>
      <vt:lpstr>Слайд 3</vt:lpstr>
      <vt:lpstr>Цель и задачи</vt:lpstr>
      <vt:lpstr>Исследование</vt:lpstr>
      <vt:lpstr>Анализ  идей</vt:lpstr>
      <vt:lpstr>Слайд 7</vt:lpstr>
      <vt:lpstr>Описание технологии изготовления</vt:lpstr>
      <vt:lpstr>Окончательный вариант</vt:lpstr>
      <vt:lpstr>Экологическая оценка</vt:lpstr>
      <vt:lpstr>Самооценка</vt:lpstr>
      <vt:lpstr>Практическая значимость</vt:lpstr>
      <vt:lpstr>Реклама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проект  «Подарок маме»</dc:title>
  <dc:creator>User</dc:creator>
  <cp:lastModifiedBy>Татьяна</cp:lastModifiedBy>
  <cp:revision>48</cp:revision>
  <dcterms:created xsi:type="dcterms:W3CDTF">2015-10-27T10:21:31Z</dcterms:created>
  <dcterms:modified xsi:type="dcterms:W3CDTF">2018-11-17T19:22:59Z</dcterms:modified>
</cp:coreProperties>
</file>