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90" r:id="rId4"/>
    <p:sldId id="291" r:id="rId5"/>
    <p:sldId id="261" r:id="rId6"/>
    <p:sldId id="265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shot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21006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805264"/>
            <a:ext cx="7992888" cy="85496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 учитель русского языка и литературы : Алипова И.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724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352928" cy="612068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000" u="sng" dirty="0" smtClean="0"/>
              <a:t>Первая станция носит </a:t>
            </a:r>
            <a:r>
              <a:rPr lang="ru-RU" sz="2000" u="sng" dirty="0"/>
              <a:t>название «Фонетическая»</a:t>
            </a:r>
          </a:p>
          <a:p>
            <a:r>
              <a:rPr lang="ru-RU" sz="2000" dirty="0" smtClean="0"/>
              <a:t>Выпишите </a:t>
            </a:r>
            <a:r>
              <a:rPr lang="ru-RU" sz="2000" dirty="0"/>
              <a:t>слова попарно в следующем порядке:</a:t>
            </a:r>
          </a:p>
          <a:p>
            <a:r>
              <a:rPr lang="ru-RU" sz="2000" dirty="0"/>
              <a:t>1) полностью совпадают по звучанию;</a:t>
            </a:r>
          </a:p>
          <a:p>
            <a:r>
              <a:rPr lang="ru-RU" sz="2000" dirty="0"/>
              <a:t> 2) различаются одним звуком;</a:t>
            </a:r>
          </a:p>
          <a:p>
            <a:r>
              <a:rPr lang="ru-RU" sz="2000" dirty="0"/>
              <a:t> 3) двумя звуками;</a:t>
            </a:r>
          </a:p>
          <a:p>
            <a:r>
              <a:rPr lang="ru-RU" sz="2000" dirty="0"/>
              <a:t> 4) более чем двумя звуками. (За каждый правильный ответ 1 балл)</a:t>
            </a:r>
          </a:p>
          <a:p>
            <a:endParaRPr lang="ru-RU" dirty="0"/>
          </a:p>
          <a:p>
            <a:r>
              <a:rPr lang="ru-RU" sz="3600" dirty="0"/>
              <a:t>Серб – серп, ёж – ешь, лак – лёг, старожил – сторожил, мёд – медь, стог – стёк, тушь – туш, зарница – озорница, сестрой – сестрою, жили – были, рис – рысь, салют – сольют, лыко – лихо, грусть – груздь.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815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512511" cy="1143000"/>
          </a:xfrm>
        </p:spPr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2060848"/>
            <a:ext cx="8136904" cy="4176464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b="1" i="1" dirty="0"/>
              <a:t>Серб –серп, старожил – сторожил, тушь – туш, жили – были, грусть - груздь</a:t>
            </a:r>
            <a:endParaRPr lang="ru-RU" sz="3200" dirty="0"/>
          </a:p>
          <a:p>
            <a:pPr lvl="0"/>
            <a:r>
              <a:rPr lang="ru-RU" sz="3200" b="1" i="1" dirty="0"/>
              <a:t>Ёж – ешь, лак – лёг ,стог – стёк, рис – рысь, салют - сольют</a:t>
            </a:r>
            <a:endParaRPr lang="ru-RU" sz="3200" dirty="0"/>
          </a:p>
          <a:p>
            <a:pPr lvl="0"/>
            <a:r>
              <a:rPr lang="ru-RU" sz="3200" b="1" i="1" dirty="0"/>
              <a:t>Мед – медь, зарница – озорница, лыко - лихо</a:t>
            </a:r>
            <a:endParaRPr lang="ru-RU" sz="3200" dirty="0"/>
          </a:p>
          <a:p>
            <a:pPr lvl="0"/>
            <a:r>
              <a:rPr lang="ru-RU" sz="3200" b="1" i="1" dirty="0"/>
              <a:t>Сестрой - сестрою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694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424936" cy="6336704"/>
          </a:xfrm>
        </p:spPr>
        <p:txBody>
          <a:bodyPr/>
          <a:lstStyle/>
          <a:p>
            <a:pPr marL="45720" indent="0" algn="ctr">
              <a:buNone/>
            </a:pPr>
            <a:endParaRPr lang="ru-RU" u="sng" dirty="0" smtClean="0"/>
          </a:p>
          <a:p>
            <a:pPr marL="45720" indent="0" algn="ctr">
              <a:buNone/>
            </a:pPr>
            <a:r>
              <a:rPr lang="ru-RU" u="sng" dirty="0" smtClean="0"/>
              <a:t>Вторая</a:t>
            </a:r>
            <a:r>
              <a:rPr lang="ru-RU" u="sng" dirty="0"/>
              <a:t> </a:t>
            </a:r>
            <a:r>
              <a:rPr lang="ru-RU" u="sng" dirty="0" smtClean="0"/>
              <a:t>станция носит </a:t>
            </a:r>
            <a:r>
              <a:rPr lang="ru-RU" u="sng" dirty="0"/>
              <a:t>название «Фразеологическая</a:t>
            </a:r>
            <a:r>
              <a:rPr lang="ru-RU" u="sng" dirty="0" smtClean="0"/>
              <a:t>».</a:t>
            </a:r>
          </a:p>
          <a:p>
            <a:pPr marL="45720" indent="0" algn="just">
              <a:buNone/>
            </a:pPr>
            <a:endParaRPr lang="ru-RU" dirty="0"/>
          </a:p>
          <a:p>
            <a:pPr marL="45720" indent="0" algn="just">
              <a:buNone/>
            </a:pPr>
            <a:r>
              <a:rPr lang="ru-RU" dirty="0"/>
              <a:t>Я буду читать фразеологические определения какого-либо понятия для каждой команды в соответствии с жеребьевкой. Вы можете посовещаться не более 30 секунд. </a:t>
            </a:r>
            <a:endParaRPr lang="ru-RU" dirty="0" smtClean="0"/>
          </a:p>
          <a:p>
            <a:pPr marL="45720" indent="0" algn="just">
              <a:buNone/>
            </a:pPr>
            <a:r>
              <a:rPr lang="ru-RU" dirty="0" smtClean="0"/>
              <a:t>Правильный </a:t>
            </a:r>
            <a:r>
              <a:rPr lang="ru-RU" dirty="0"/>
              <a:t>ответ оценивается 2-мя  баллами.  </a:t>
            </a:r>
            <a:endParaRPr lang="ru-RU" dirty="0" smtClean="0"/>
          </a:p>
          <a:p>
            <a:pPr marL="45720" indent="0" algn="just">
              <a:buNone/>
            </a:pPr>
            <a:r>
              <a:rPr lang="ru-RU" dirty="0" smtClean="0"/>
              <a:t>Если </a:t>
            </a:r>
            <a:r>
              <a:rPr lang="ru-RU" dirty="0"/>
              <a:t>команда дает неправильный ответ, то ответить может другая команда.</a:t>
            </a:r>
          </a:p>
        </p:txBody>
      </p:sp>
    </p:spTree>
    <p:extLst>
      <p:ext uri="{BB962C8B-B14F-4D97-AF65-F5344CB8AC3E}">
        <p14:creationId xmlns:p14="http://schemas.microsoft.com/office/powerpoint/2010/main" val="3768255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1206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Не белье, а можно вешать. Не орех, а может раскалываться. Не игрушка, а можно ломать. Она бывает горячей, дырявой, садовой. Лучше, если их две. Если вас что-то беспокоит, она болит. А если человек кого-то подвел, ее могут намылить или даже снять</a:t>
            </a:r>
            <a:r>
              <a:rPr lang="ru-RU" i="1" dirty="0"/>
              <a:t>.  </a:t>
            </a:r>
            <a:endParaRPr lang="ru-RU" dirty="0"/>
          </a:p>
          <a:p>
            <a:r>
              <a:rPr lang="ru-RU" dirty="0"/>
              <a:t>Ее выпрашивает дырявая обувь. Если школьник все перепутал, учитель утверждает, что она у него в голове; а если все выучил, но не внятно излагает мысли - она перемещается в рот. Ее заваривают, если берутся за трудное, неприятное дело, и расхлебывают после его выполнения. При этом ее никак нельзя испортить маслом.     </a:t>
            </a:r>
            <a:endParaRPr lang="ru-RU" dirty="0" smtClean="0"/>
          </a:p>
          <a:p>
            <a:r>
              <a:rPr lang="ru-RU" dirty="0" smtClean="0"/>
              <a:t>М.Ю</a:t>
            </a:r>
            <a:r>
              <a:rPr lang="ru-RU" dirty="0"/>
              <a:t>. Лермонтов точно подметил, что у наших они «на макушке»; а вообще-то они есть даже у стен. Их применение многофункционально: можно пришить завязочки, декоративно развесить, вешать лапшу, хлопать. Специалисты не рекомендуют ребенку учиться в музыкальной школе, если хотя бы на одно из них наступил медведь.  </a:t>
            </a:r>
          </a:p>
        </p:txBody>
      </p:sp>
    </p:spTree>
    <p:extLst>
      <p:ext uri="{BB962C8B-B14F-4D97-AF65-F5344CB8AC3E}">
        <p14:creationId xmlns:p14="http://schemas.microsoft.com/office/powerpoint/2010/main" val="1919863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352928" cy="6192688"/>
          </a:xfrm>
        </p:spPr>
        <p:txBody>
          <a:bodyPr>
            <a:normAutofit/>
          </a:bodyPr>
          <a:lstStyle/>
          <a:p>
            <a:r>
              <a:rPr lang="ru-RU" dirty="0"/>
              <a:t>Они бывают разные: большие, сумасшедшие, шальные и даже бешеные. Возможно, поэтому некоторые утверждают, что когда их нет, меньше проблем. Другие умеют делать их из воздуха, несмотря на то, что они часто плачут и любят счет. А вот куры почему-то предпочитают их не клевать.  </a:t>
            </a:r>
          </a:p>
          <a:p>
            <a:r>
              <a:rPr lang="ru-RU" dirty="0"/>
              <a:t>Умные люди советуют тратить его на дело. Оно само работает на нас и показывает, каким предстанет перед нами будущее. Иногда оно не ждет, а иногда терпит. Его можно хорошо провести, а можно выиграть. Некоторые измеряют его в денежном эквиваленте, а другие утверждают, что оно дороже золота. 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парашют, а опускаются; не дрова, а разгораются; не оружие, а стреляют. Они - главный атрибут детской игры «Мигалки». В них можно пустить пыль, перемещать с мокрого места на лоб. Их можно строить, если тебе кто-то понравился. Можно использовать вместо компаса. </a:t>
            </a:r>
          </a:p>
        </p:txBody>
      </p:sp>
    </p:spTree>
    <p:extLst>
      <p:ext uri="{BB962C8B-B14F-4D97-AF65-F5344CB8AC3E}">
        <p14:creationId xmlns:p14="http://schemas.microsoft.com/office/powerpoint/2010/main" val="4224006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352928" cy="626469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Его любимый праздник - масленица. Его тянут за хвост, если делают что-то очень медленно, а иногда под хвост ему бросают слова и деньги, которые не ценят. Иногда он сидит в мешке, а когда чего-то мало, говорят, что это он наплакал.  </a:t>
            </a:r>
          </a:p>
          <a:p>
            <a:r>
              <a:rPr lang="ru-RU" dirty="0"/>
              <a:t>Его можно придержать и развязать, а можно прикусить и даже проглотить. В народе его считают путеводителем до столицы Украины. Если нужно хранить тайну, его держат за зубами, а если хочется кого-то подразнить, его достаточно показать. Его разновидности: змеиный, длинный, острый, без </a:t>
            </a:r>
            <a:r>
              <a:rPr lang="ru-RU" dirty="0" smtClean="0"/>
              <a:t>костей.</a:t>
            </a:r>
            <a:r>
              <a:rPr lang="ru-RU" dirty="0"/>
              <a:t> </a:t>
            </a:r>
          </a:p>
          <a:p>
            <a:r>
              <a:rPr lang="ru-RU" dirty="0"/>
              <a:t>В них можно крепко держать все нити. Их можно нагреть, если их хозяин большой пройдоха или удачливый человек. Они опускаются, когда жизнь полна проблем. Если они чужие, то с их помощью удобно загребать жар. Одну из них предлагают в комплекте с сердцем. </a:t>
            </a:r>
            <a:endParaRPr lang="ru-RU" dirty="0" smtClean="0"/>
          </a:p>
          <a:p>
            <a:r>
              <a:rPr lang="ru-RU" dirty="0" smtClean="0"/>
              <a:t>Зимой </a:t>
            </a:r>
            <a:r>
              <a:rPr lang="ru-RU" dirty="0"/>
              <a:t>они бывают белыми. Если ее долго давить, под ней можно оказаться. Если становиться скучно, то они уходят из жизни. Только очень добрый человек их никогда не обидит. А если человек сердит, то окружающих интересует, какая из них его укусила. Кстати, ее можно использовать как материал для изготовления слонов. </a:t>
            </a:r>
          </a:p>
        </p:txBody>
      </p:sp>
    </p:spTree>
    <p:extLst>
      <p:ext uri="{BB962C8B-B14F-4D97-AF65-F5344CB8AC3E}">
        <p14:creationId xmlns:p14="http://schemas.microsoft.com/office/powerpoint/2010/main" val="435303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424936" cy="61926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i="1" dirty="0"/>
              <a:t>Остановимся на станции «Орфографическая»</a:t>
            </a:r>
          </a:p>
          <a:p>
            <a:endParaRPr lang="ru-RU" dirty="0"/>
          </a:p>
          <a:p>
            <a:r>
              <a:rPr lang="ru-RU" dirty="0"/>
              <a:t>Помогите корректору, вставить пропущенные буквы, а затем подготовить к изданию текст.  </a:t>
            </a:r>
          </a:p>
          <a:p>
            <a:endParaRPr lang="ru-RU" dirty="0"/>
          </a:p>
          <a:p>
            <a:r>
              <a:rPr lang="ru-RU" dirty="0" err="1" smtClean="0"/>
              <a:t>Г_реть</a:t>
            </a:r>
            <a:r>
              <a:rPr lang="ru-RU" dirty="0" smtClean="0"/>
              <a:t>         </a:t>
            </a:r>
            <a:r>
              <a:rPr lang="ru-RU" dirty="0" err="1" smtClean="0"/>
              <a:t>З_рево</a:t>
            </a:r>
            <a:r>
              <a:rPr lang="ru-RU" dirty="0" smtClean="0"/>
              <a:t>         </a:t>
            </a:r>
            <a:r>
              <a:rPr lang="ru-RU" dirty="0" err="1" smtClean="0"/>
              <a:t>Прик_снуться</a:t>
            </a:r>
            <a:endParaRPr lang="ru-RU" dirty="0"/>
          </a:p>
          <a:p>
            <a:endParaRPr lang="ru-RU" dirty="0"/>
          </a:p>
          <a:p>
            <a:r>
              <a:rPr lang="ru-RU" dirty="0" err="1" smtClean="0"/>
              <a:t>Под_ем</a:t>
            </a:r>
            <a:r>
              <a:rPr lang="ru-RU" dirty="0" smtClean="0"/>
              <a:t>         </a:t>
            </a:r>
            <a:r>
              <a:rPr lang="ru-RU" dirty="0" err="1" smtClean="0"/>
              <a:t>В_юга</a:t>
            </a:r>
            <a:r>
              <a:rPr lang="ru-RU" dirty="0" smtClean="0"/>
              <a:t>         </a:t>
            </a:r>
            <a:r>
              <a:rPr lang="ru-RU" dirty="0" err="1" smtClean="0"/>
              <a:t>Нян_чить</a:t>
            </a:r>
            <a:endParaRPr lang="ru-RU" dirty="0"/>
          </a:p>
          <a:p>
            <a:endParaRPr lang="ru-RU" dirty="0"/>
          </a:p>
          <a:p>
            <a:r>
              <a:rPr lang="ru-RU" dirty="0" err="1" smtClean="0"/>
              <a:t>Соб_ру</a:t>
            </a:r>
            <a:r>
              <a:rPr lang="ru-RU" dirty="0"/>
              <a:t>.       </a:t>
            </a:r>
            <a:r>
              <a:rPr lang="ru-RU" dirty="0" err="1" smtClean="0"/>
              <a:t>Сж_гать</a:t>
            </a:r>
            <a:r>
              <a:rPr lang="ru-RU" dirty="0" smtClean="0"/>
              <a:t>         </a:t>
            </a:r>
            <a:r>
              <a:rPr lang="ru-RU" dirty="0" err="1" smtClean="0"/>
              <a:t>Зам_реть</a:t>
            </a:r>
            <a:endParaRPr lang="ru-RU" dirty="0"/>
          </a:p>
          <a:p>
            <a:endParaRPr lang="ru-RU" dirty="0"/>
          </a:p>
          <a:p>
            <a:r>
              <a:rPr lang="ru-RU" dirty="0" err="1" smtClean="0"/>
              <a:t>Знач_к</a:t>
            </a:r>
            <a:r>
              <a:rPr lang="ru-RU" dirty="0" smtClean="0"/>
              <a:t>         </a:t>
            </a:r>
            <a:r>
              <a:rPr lang="ru-RU" dirty="0" err="1" smtClean="0"/>
              <a:t>Ж_лудь</a:t>
            </a:r>
            <a:r>
              <a:rPr lang="ru-RU" dirty="0" smtClean="0"/>
              <a:t>         </a:t>
            </a:r>
            <a:r>
              <a:rPr lang="ru-RU" dirty="0" err="1" smtClean="0"/>
              <a:t>Девч_нка</a:t>
            </a:r>
            <a:endParaRPr lang="ru-RU" dirty="0"/>
          </a:p>
          <a:p>
            <a:endParaRPr lang="ru-RU" dirty="0"/>
          </a:p>
          <a:p>
            <a:r>
              <a:rPr lang="ru-RU" dirty="0" err="1" smtClean="0"/>
              <a:t>Ц_клон</a:t>
            </a:r>
            <a:r>
              <a:rPr lang="ru-RU" dirty="0" smtClean="0"/>
              <a:t>         Спиц-         </a:t>
            </a:r>
            <a:r>
              <a:rPr lang="ru-RU" dirty="0" err="1" smtClean="0"/>
              <a:t>Ц_пленок</a:t>
            </a:r>
            <a:r>
              <a:rPr lang="ru-RU" dirty="0" smtClean="0"/>
              <a:t>  </a:t>
            </a:r>
            <a:r>
              <a:rPr lang="ru-RU" dirty="0"/>
              <a:t>(максимум 5 балов)</a:t>
            </a:r>
          </a:p>
        </p:txBody>
      </p:sp>
    </p:spTree>
    <p:extLst>
      <p:ext uri="{BB962C8B-B14F-4D97-AF65-F5344CB8AC3E}">
        <p14:creationId xmlns:p14="http://schemas.microsoft.com/office/powerpoint/2010/main" val="2332366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85384" cy="3474720"/>
          </a:xfrm>
        </p:spPr>
        <p:txBody>
          <a:bodyPr>
            <a:normAutofit/>
          </a:bodyPr>
          <a:lstStyle/>
          <a:p>
            <a:r>
              <a:rPr lang="ru-RU" sz="2800" dirty="0"/>
              <a:t>Гореть         Зарево         Прикоснуться</a:t>
            </a:r>
          </a:p>
          <a:p>
            <a:r>
              <a:rPr lang="ru-RU" sz="2800" dirty="0"/>
              <a:t>Подъем         Вьюга         </a:t>
            </a:r>
            <a:r>
              <a:rPr lang="ru-RU" sz="2800" dirty="0" smtClean="0"/>
              <a:t>Нянчить</a:t>
            </a:r>
            <a:endParaRPr lang="ru-RU" sz="2800" dirty="0"/>
          </a:p>
          <a:p>
            <a:r>
              <a:rPr lang="ru-RU" sz="2800" dirty="0" smtClean="0"/>
              <a:t>Соберу       </a:t>
            </a:r>
            <a:r>
              <a:rPr lang="ru-RU" sz="2800" dirty="0"/>
              <a:t>Сжигать         Замереть</a:t>
            </a:r>
          </a:p>
          <a:p>
            <a:r>
              <a:rPr lang="ru-RU" sz="2800" dirty="0"/>
              <a:t>Значок         Жёлудь         Девчонка</a:t>
            </a:r>
          </a:p>
          <a:p>
            <a:r>
              <a:rPr lang="ru-RU" sz="2800" dirty="0"/>
              <a:t>Циклон         Спицы         Цыпленок  </a:t>
            </a:r>
          </a:p>
        </p:txBody>
      </p:sp>
    </p:spTree>
    <p:extLst>
      <p:ext uri="{BB962C8B-B14F-4D97-AF65-F5344CB8AC3E}">
        <p14:creationId xmlns:p14="http://schemas.microsoft.com/office/powerpoint/2010/main" val="2553226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064896" cy="5184576"/>
          </a:xfrm>
        </p:spPr>
        <p:txBody>
          <a:bodyPr>
            <a:normAutofit/>
          </a:bodyPr>
          <a:lstStyle/>
          <a:p>
            <a:r>
              <a:rPr lang="ru-RU" dirty="0"/>
              <a:t>Пока жюри проверяет правильность выполнения заданий, мы отправляемся дальше. Остановимся на станции с очаровательным названием </a:t>
            </a:r>
            <a:r>
              <a:rPr lang="ru-RU" i="1" dirty="0"/>
              <a:t>«Орфоэпия»</a:t>
            </a:r>
            <a:r>
              <a:rPr lang="ru-RU" dirty="0"/>
              <a:t> </a:t>
            </a:r>
          </a:p>
          <a:p>
            <a:r>
              <a:rPr lang="ru-RU" dirty="0"/>
              <a:t>Задание на карточках. Поставить ударение. Время выполнения 2 минуты. За каждый правильный ответ 1 балл.</a:t>
            </a:r>
          </a:p>
          <a:p>
            <a:r>
              <a:rPr lang="ru-RU" dirty="0"/>
              <a:t>Аристократия         Бюрократия         Ветеринария</a:t>
            </a:r>
          </a:p>
          <a:p>
            <a:r>
              <a:rPr lang="ru-RU" dirty="0"/>
              <a:t>Водопровод       </a:t>
            </a:r>
            <a:r>
              <a:rPr lang="ru-RU" dirty="0" smtClean="0"/>
              <a:t> </a:t>
            </a:r>
            <a:r>
              <a:rPr lang="ru-RU" dirty="0"/>
              <a:t>  Нефтепровод         Газопровод</a:t>
            </a:r>
          </a:p>
          <a:p>
            <a:r>
              <a:rPr lang="ru-RU" dirty="0"/>
              <a:t>Артиллерия       </a:t>
            </a:r>
            <a:r>
              <a:rPr lang="ru-RU" dirty="0" smtClean="0"/>
              <a:t> </a:t>
            </a:r>
            <a:r>
              <a:rPr lang="ru-RU" dirty="0"/>
              <a:t>  Симметрия       </a:t>
            </a:r>
            <a:r>
              <a:rPr lang="ru-RU" dirty="0" smtClean="0"/>
              <a:t>     </a:t>
            </a:r>
            <a:r>
              <a:rPr lang="ru-RU" dirty="0"/>
              <a:t>  Феерия</a:t>
            </a:r>
          </a:p>
          <a:p>
            <a:r>
              <a:rPr lang="ru-RU" dirty="0"/>
              <a:t>Каталог                    Квартал              </a:t>
            </a:r>
            <a:r>
              <a:rPr lang="ru-RU" dirty="0" smtClean="0"/>
              <a:t>Диспансер</a:t>
            </a:r>
            <a:endParaRPr lang="ru-RU" dirty="0"/>
          </a:p>
          <a:p>
            <a:r>
              <a:rPr lang="ru-RU" dirty="0"/>
              <a:t>Христианин        </a:t>
            </a:r>
            <a:r>
              <a:rPr lang="ru-RU" dirty="0" smtClean="0"/>
              <a:t>  </a:t>
            </a:r>
            <a:r>
              <a:rPr lang="ru-RU" dirty="0"/>
              <a:t> Красивее               </a:t>
            </a:r>
            <a:r>
              <a:rPr lang="ru-RU" dirty="0" smtClean="0"/>
              <a:t>Кухонный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147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208912" cy="6048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u="sng" dirty="0"/>
              <a:t>Следующая наша остановка на станции </a:t>
            </a:r>
            <a:r>
              <a:rPr lang="ru-RU" i="1" u="sng" dirty="0"/>
              <a:t>«Словообразовательная»</a:t>
            </a:r>
            <a:endParaRPr lang="ru-RU" u="sng" dirty="0"/>
          </a:p>
          <a:p>
            <a:r>
              <a:rPr lang="ru-RU" dirty="0"/>
              <a:t>Вам предстоит заменить словосочетания одним словом с приставкой. (вопросы командам задаются по очереди, если одна команда не отвечает, право ответа передается другой команде)</a:t>
            </a:r>
          </a:p>
          <a:p>
            <a:r>
              <a:rPr lang="ru-RU" dirty="0" smtClean="0"/>
              <a:t>1.Лишённый </a:t>
            </a:r>
            <a:r>
              <a:rPr lang="ru-RU" dirty="0"/>
              <a:t>смысла. </a:t>
            </a:r>
            <a:r>
              <a:rPr lang="ru-RU" i="1" dirty="0"/>
              <a:t> </a:t>
            </a:r>
            <a:endParaRPr lang="ru-RU" i="1" dirty="0" smtClean="0"/>
          </a:p>
          <a:p>
            <a:r>
              <a:rPr lang="ru-RU" dirty="0" smtClean="0"/>
              <a:t>2</a:t>
            </a:r>
            <a:r>
              <a:rPr lang="ru-RU" dirty="0"/>
              <a:t>. Находящийся за пределами школы. </a:t>
            </a:r>
            <a:r>
              <a:rPr lang="ru-RU" i="1" dirty="0"/>
              <a:t> </a:t>
            </a:r>
            <a:endParaRPr lang="ru-RU" i="1" dirty="0" smtClean="0"/>
          </a:p>
          <a:p>
            <a:r>
              <a:rPr lang="ru-RU" dirty="0" smtClean="0"/>
              <a:t>3</a:t>
            </a:r>
            <a:r>
              <a:rPr lang="ru-RU" dirty="0"/>
              <a:t>. Никогда не умирающий. 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 Расположенный у берега, вдоль берега. </a:t>
            </a:r>
            <a:r>
              <a:rPr lang="ru-RU" i="1" dirty="0"/>
              <a:t> </a:t>
            </a:r>
            <a:endParaRPr lang="ru-RU" i="1" dirty="0" smtClean="0"/>
          </a:p>
          <a:p>
            <a:r>
              <a:rPr lang="ru-RU" dirty="0" smtClean="0"/>
              <a:t>5</a:t>
            </a:r>
            <a:r>
              <a:rPr lang="ru-RU" dirty="0"/>
              <a:t>. Относящийся ко времени перед восходом солнца. </a:t>
            </a:r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/>
              <a:t>. Не имеющий определённой формы. </a:t>
            </a:r>
            <a:endParaRPr lang="ru-RU" i="1" dirty="0" smtClean="0"/>
          </a:p>
          <a:p>
            <a:r>
              <a:rPr lang="ru-RU" dirty="0" smtClean="0"/>
              <a:t>7</a:t>
            </a:r>
            <a:r>
              <a:rPr lang="ru-RU" dirty="0"/>
              <a:t>. Очень некрасивый, уродливый. </a:t>
            </a:r>
            <a:r>
              <a:rPr lang="ru-RU" i="1" dirty="0"/>
              <a:t> </a:t>
            </a:r>
            <a:endParaRPr lang="ru-RU" i="1" dirty="0" smtClean="0"/>
          </a:p>
          <a:p>
            <a:r>
              <a:rPr lang="ru-RU" dirty="0" smtClean="0"/>
              <a:t>8</a:t>
            </a:r>
            <a:r>
              <a:rPr lang="ru-RU" dirty="0"/>
              <a:t>. Не дающий результата, напрасный. </a:t>
            </a:r>
          </a:p>
        </p:txBody>
      </p:sp>
    </p:spTree>
    <p:extLst>
      <p:ext uri="{BB962C8B-B14F-4D97-AF65-F5344CB8AC3E}">
        <p14:creationId xmlns:p14="http://schemas.microsoft.com/office/powerpoint/2010/main" val="131587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Screenshot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1246"/>
            <a:ext cx="8784976" cy="6413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6545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8064896" cy="6048672"/>
          </a:xfrm>
        </p:spPr>
        <p:txBody>
          <a:bodyPr/>
          <a:lstStyle/>
          <a:p>
            <a:r>
              <a:rPr lang="ru-RU" sz="3200" dirty="0"/>
              <a:t>На этом наши испытания не заканчиваются, вам предстоит разгадать следующие ребусы, за каждый правильный ответ команда может заработать 2 балла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sz="3200" dirty="0"/>
              <a:t>Смор1а, по2л, элек3к, </a:t>
            </a:r>
            <a:r>
              <a:rPr lang="ru-RU" sz="3200" dirty="0" smtClean="0"/>
              <a:t>100л</a:t>
            </a:r>
            <a:r>
              <a:rPr lang="ru-RU" sz="3200" dirty="0"/>
              <a:t>, па3от, 100рона, 40а, 7я.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795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848872" cy="3561576"/>
          </a:xfrm>
        </p:spPr>
        <p:txBody>
          <a:bodyPr>
            <a:normAutofit/>
          </a:bodyPr>
          <a:lstStyle/>
          <a:p>
            <a:pPr marL="228600" lvl="8"/>
            <a:r>
              <a:rPr lang="ru-RU" sz="4400" dirty="0"/>
              <a:t>Смородина, подвал, электрик, </a:t>
            </a:r>
            <a:r>
              <a:rPr lang="ru-RU" sz="4400" dirty="0" smtClean="0"/>
              <a:t>стол</a:t>
            </a:r>
            <a:r>
              <a:rPr lang="ru-RU" sz="4400" dirty="0"/>
              <a:t>, патриот, сторона, сорока, семья.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449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8064896" cy="5976664"/>
          </a:xfrm>
        </p:spPr>
        <p:txBody>
          <a:bodyPr>
            <a:normAutofit/>
          </a:bodyPr>
          <a:lstStyle/>
          <a:p>
            <a:r>
              <a:rPr lang="ru-RU" dirty="0"/>
              <a:t>последняя станция, на которой мы  с вами остановимся, называется </a:t>
            </a:r>
            <a:r>
              <a:rPr lang="ru-RU" i="1" dirty="0"/>
              <a:t>«Синтаксическая»</a:t>
            </a:r>
            <a:endParaRPr lang="ru-RU" dirty="0"/>
          </a:p>
          <a:p>
            <a:r>
              <a:rPr lang="ru-RU" dirty="0"/>
              <a:t>Распространите максимально предложение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algn="ctr"/>
            <a:r>
              <a:rPr lang="ru-RU" i="1" dirty="0"/>
              <a:t>Дул ветер</a:t>
            </a:r>
            <a:r>
              <a:rPr lang="ru-RU" i="1" dirty="0" smtClean="0"/>
              <a:t>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b="1" dirty="0"/>
              <a:t> </a:t>
            </a:r>
            <a:r>
              <a:rPr lang="ru-RU" dirty="0"/>
              <a:t>За каждое слово, распространяющее предложение команда получает 1 балл. На выполнение задания дается 2 минуты.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845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208912" cy="60486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/>
              <a:t>Продолжите поговорки, пословицы:</a:t>
            </a:r>
          </a:p>
          <a:p>
            <a:r>
              <a:rPr lang="ru-RU" sz="3200" dirty="0"/>
              <a:t>- без труда…</a:t>
            </a:r>
          </a:p>
          <a:p>
            <a:r>
              <a:rPr lang="ru-RU" sz="3200" dirty="0"/>
              <a:t>- не пойман…</a:t>
            </a:r>
          </a:p>
          <a:p>
            <a:r>
              <a:rPr lang="ru-RU" sz="3200" dirty="0"/>
              <a:t>- сколько волка не корми</a:t>
            </a:r>
          </a:p>
          <a:p>
            <a:r>
              <a:rPr lang="ru-RU" sz="3200" dirty="0"/>
              <a:t>- смелость города…</a:t>
            </a:r>
          </a:p>
          <a:p>
            <a:r>
              <a:rPr lang="ru-RU" sz="3200" dirty="0"/>
              <a:t>- семь раз измерь…</a:t>
            </a:r>
          </a:p>
          <a:p>
            <a:r>
              <a:rPr lang="ru-RU" sz="3200" dirty="0"/>
              <a:t>- слово не воробей…</a:t>
            </a:r>
          </a:p>
          <a:p>
            <a:r>
              <a:rPr lang="ru-RU" sz="3200" dirty="0"/>
              <a:t>- дело мастера…</a:t>
            </a:r>
          </a:p>
          <a:p>
            <a:r>
              <a:rPr lang="ru-RU" sz="3200" dirty="0"/>
              <a:t>- глаза боятся…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696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280920" cy="6048672"/>
          </a:xfrm>
        </p:spPr>
        <p:txBody>
          <a:bodyPr/>
          <a:lstStyle/>
          <a:p>
            <a:pPr algn="ctr"/>
            <a:r>
              <a:rPr lang="ru-RU" b="1" dirty="0" smtClean="0"/>
              <a:t>Рисование</a:t>
            </a:r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r>
              <a:rPr lang="ru-RU" dirty="0"/>
              <a:t>А сейчас конкурс на лучшее изображение букв русского алфавита. Разрешено использование украшений для того, чтобы буква выглядела краше и лучше.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3861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7220272" cy="3945592"/>
          </a:xfrm>
        </p:spPr>
        <p:txBody>
          <a:bodyPr/>
          <a:lstStyle/>
          <a:p>
            <a:r>
              <a:rPr lang="ru-RU" dirty="0" smtClean="0"/>
              <a:t>Иван Сергеевич Тургенев </a:t>
            </a:r>
            <a:r>
              <a:rPr lang="ru-RU" dirty="0"/>
              <a:t>: «Берегите наш язык, наш прекрасный русский язык, — это клад, это достояние, переданное нам нашими предшественниками!»</a:t>
            </a:r>
          </a:p>
        </p:txBody>
      </p:sp>
      <p:pic>
        <p:nvPicPr>
          <p:cNvPr id="10242" name="Picture 2" descr="C:\Users\1\Desktop\Screenshot_1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347713"/>
            <a:ext cx="4687961" cy="549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256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348880"/>
            <a:ext cx="7920880" cy="185736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активность и внимание! 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367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5445224"/>
            <a:ext cx="6512511" cy="1143000"/>
          </a:xfrm>
        </p:spPr>
        <p:txBody>
          <a:bodyPr/>
          <a:lstStyle/>
          <a:p>
            <a:r>
              <a:rPr lang="ru-RU" dirty="0" smtClean="0"/>
              <a:t>Паустовский К.Г.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76672"/>
            <a:ext cx="8640960" cy="4752528"/>
          </a:xfrm>
        </p:spPr>
        <p:txBody>
          <a:bodyPr>
            <a:noAutofit/>
          </a:bodyPr>
          <a:lstStyle/>
          <a:p>
            <a:pPr algn="just"/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«Нам дан во владение самый богатый, меткий, могучий и поистине волшебный русский язык…»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791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776864" cy="1440160"/>
          </a:xfrm>
        </p:spPr>
        <p:txBody>
          <a:bodyPr/>
          <a:lstStyle/>
          <a:p>
            <a:r>
              <a:rPr lang="ru-RU" dirty="0" smtClean="0"/>
              <a:t>Как возник русский литературный язык.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636912"/>
            <a:ext cx="7632848" cy="3546728"/>
          </a:xfrm>
        </p:spPr>
        <p:txBody>
          <a:bodyPr/>
          <a:lstStyle/>
          <a:p>
            <a:pPr marL="45720" indent="0">
              <a:buNone/>
            </a:pPr>
            <a:r>
              <a:rPr lang="ru-RU" dirty="0" smtClean="0"/>
              <a:t>     Образование национального литературного языка – слагается из трех основных исторических этапов. </a:t>
            </a:r>
          </a:p>
          <a:p>
            <a:r>
              <a:rPr lang="ru-RU" dirty="0" smtClean="0"/>
              <a:t>1. объединение территорий населением, говорящим на одном языке (для России – к </a:t>
            </a:r>
            <a:r>
              <a:rPr lang="en-US" dirty="0" smtClean="0"/>
              <a:t>XVII </a:t>
            </a:r>
            <a:r>
              <a:rPr lang="ru-RU" dirty="0" smtClean="0"/>
              <a:t>в.)</a:t>
            </a:r>
          </a:p>
          <a:p>
            <a:r>
              <a:rPr lang="ru-RU" dirty="0" smtClean="0"/>
              <a:t>2. Устранение препятствий в развитии языка. Реформы Петра Первого. </a:t>
            </a:r>
            <a:endParaRPr lang="ru-RU" dirty="0"/>
          </a:p>
        </p:txBody>
      </p:sp>
      <p:pic>
        <p:nvPicPr>
          <p:cNvPr id="1026" name="Picture 2" descr="C:\Users\1\Desktop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653136"/>
            <a:ext cx="28765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Screenshot_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8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882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yq8yCOWswGgnTsNwjQIWD_iCYlybbxYKNspbl9hoBFJDco74eoCKqDOyeQ4asVW7kT2dXKp3yHFVHajU_PDP4WT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39"/>
            <a:ext cx="9140519" cy="6528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59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5904656" cy="5361776"/>
          </a:xfrm>
        </p:spPr>
        <p:txBody>
          <a:bodyPr>
            <a:no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Корень мой находится в «цене»,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«очерке» найди приставку мне,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Суффикс мой в «тетрадке» все встречали,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 же - в дневнике я и в журнале. </a:t>
            </a:r>
          </a:p>
        </p:txBody>
      </p:sp>
      <p:pic>
        <p:nvPicPr>
          <p:cNvPr id="8194" name="Picture 2" descr="C:\Users\1\Desktop\Screenshot_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92896"/>
            <a:ext cx="2639895" cy="416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905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8136904" cy="5976664"/>
          </a:xfrm>
        </p:spPr>
        <p:txBody>
          <a:bodyPr>
            <a:normAutofit/>
          </a:bodyPr>
          <a:lstStyle/>
          <a:p>
            <a:r>
              <a:rPr lang="ru-RU" dirty="0" smtClean="0"/>
              <a:t>Разминка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Это задание можно считать интеллектуальной разминкой перед более сложными конкурсными испытаниями. Участникам (по одному из каждой команды) предлагается </a:t>
            </a:r>
            <a:r>
              <a:rPr lang="ru-RU" dirty="0" smtClean="0"/>
              <a:t>14 </a:t>
            </a:r>
            <a:r>
              <a:rPr lang="ru-RU" dirty="0"/>
              <a:t>толкований понятий, имеющих отношение к школьной жизни. </a:t>
            </a:r>
            <a:endParaRPr lang="ru-RU" dirty="0" smtClean="0"/>
          </a:p>
          <a:p>
            <a:r>
              <a:rPr lang="ru-RU" dirty="0" smtClean="0"/>
              <a:t>Подсказкой </a:t>
            </a:r>
            <a:r>
              <a:rPr lang="ru-RU" dirty="0"/>
              <a:t>для участников может служить алфавитный принцип расположения ответов на вопросы. </a:t>
            </a:r>
            <a:endParaRPr lang="ru-RU" dirty="0" smtClean="0"/>
          </a:p>
          <a:p>
            <a:r>
              <a:rPr lang="ru-RU" dirty="0" smtClean="0"/>
              <a:t>Выигрышные </a:t>
            </a:r>
            <a:r>
              <a:rPr lang="ru-RU" dirty="0"/>
              <a:t>очки определяются по совокупности отгаданных слов.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За каждый правильный ответ команда зарабатывает 1 балл)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8754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Screenshot_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3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8604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698</Words>
  <Application>Microsoft Office PowerPoint</Application>
  <PresentationFormat>Экран (4:3)</PresentationFormat>
  <Paragraphs>110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Подготовил учитель русского языка и литературы : Алипова И. А</vt:lpstr>
      <vt:lpstr>Презентация PowerPoint</vt:lpstr>
      <vt:lpstr>Паустовский К.Г.</vt:lpstr>
      <vt:lpstr>Как возник русский литературный язык.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</vt:lpstr>
      <vt:lpstr>Презентация PowerPoint</vt:lpstr>
      <vt:lpstr>Презентация PowerPoint</vt:lpstr>
      <vt:lpstr>Презентация PowerPoint</vt:lpstr>
      <vt:lpstr>Ответ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</cp:revision>
  <dcterms:created xsi:type="dcterms:W3CDTF">2022-06-06T16:49:18Z</dcterms:created>
  <dcterms:modified xsi:type="dcterms:W3CDTF">2023-01-29T09:04:52Z</dcterms:modified>
</cp:coreProperties>
</file>