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67" r:id="rId2"/>
    <p:sldId id="256" r:id="rId3"/>
    <p:sldId id="258" r:id="rId4"/>
    <p:sldId id="259" r:id="rId5"/>
    <p:sldId id="260" r:id="rId6"/>
    <p:sldId id="261" r:id="rId7"/>
    <p:sldId id="265" r:id="rId8"/>
    <p:sldId id="264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78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7619F8-D8FF-4527-96DA-344FF080F9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82D73E-5813-453D-B951-3871F621B8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859703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7CCAF-D3F5-41B7-9051-F4E9478D253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A83B4-7CA8-46F5-ADC6-7640CC1758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56951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A83B4-7CA8-46F5-ADC6-7640CC1758BC}" type="slidenum">
              <a:rPr lang="ru-RU" smtClean="0"/>
              <a:t>3</a:t>
            </a:fld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6360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400300"/>
            <a:ext cx="7543800" cy="1143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3543300"/>
            <a:ext cx="6858000" cy="74295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ADF26-8481-43CC-A3AD-49900D98E0E1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514350"/>
            <a:ext cx="7239000" cy="291465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415FB-77F4-4B70-BA1A-4272029EB31B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514351"/>
            <a:ext cx="1828800" cy="405764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514351"/>
            <a:ext cx="5715000" cy="36576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767F2-1F9F-48D4-880A-93E751774833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49F87-504D-436A-9B4C-652E5D85E6E3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228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57450"/>
            <a:ext cx="7543800" cy="12573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3714750"/>
            <a:ext cx="6858000" cy="6858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9834C-EA99-49CE-AFD4-F0628A2E719E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457201"/>
            <a:ext cx="3657600" cy="2825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57201"/>
            <a:ext cx="3657600" cy="28254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15B69-983C-4800-8C4A-D88E12908189}" type="datetime1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457200"/>
            <a:ext cx="3657600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996948"/>
            <a:ext cx="3657600" cy="2286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457200"/>
            <a:ext cx="3657600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996948"/>
            <a:ext cx="3657600" cy="2286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40B75-F704-4B01-AABC-A21E62C69C43}" type="datetime1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937022"/>
            <a:ext cx="3657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937022"/>
            <a:ext cx="3657600" cy="11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DE570-59C5-4190-8182-48E9E7409AF0}" type="datetime1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714E-AF72-416C-AA1E-CA717FBF98B7}" type="datetime1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429000"/>
            <a:ext cx="6784848" cy="120015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342900"/>
            <a:ext cx="4594934" cy="30860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2" y="342900"/>
            <a:ext cx="2673657" cy="30861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52A0-A3F5-41E1-A3B8-11EF09CB440F}" type="datetime1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2153444" y="1885752"/>
            <a:ext cx="28575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3429000"/>
            <a:ext cx="6784848" cy="120015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342900"/>
            <a:ext cx="7543800" cy="21717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2628900"/>
            <a:ext cx="7391400" cy="603647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BF7AF-E361-4E0F-AE91-F167D64429E7}" type="datetime1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3429000"/>
            <a:ext cx="6781800" cy="12001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514350"/>
            <a:ext cx="7543800" cy="29146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465658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FA2AC280-922F-4742-AB0D-2492D3DD572A}" type="datetime1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4656582"/>
            <a:ext cx="487386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4265676"/>
            <a:ext cx="7620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2857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4629150"/>
            <a:ext cx="7543800" cy="205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3" Type="http://schemas.openxmlformats.org/officeDocument/2006/relationships/image" Target="../media/image5.png"/><Relationship Id="rId7" Type="http://schemas.openxmlformats.org/officeDocument/2006/relationships/image" Target="../media/image7.png"/><Relationship Id="rId12" Type="http://schemas.microsoft.com/office/2007/relationships/hdphoto" Target="../media/hdphoto5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3.wdp"/><Relationship Id="rId11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9.jpeg"/><Relationship Id="rId4" Type="http://schemas.microsoft.com/office/2007/relationships/hdphoto" Target="../media/hdphoto2.wdp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pic>
        <p:nvPicPr>
          <p:cNvPr id="10242" name="Picture 2" descr="http://my.pclink.com/~rlovgren/Front%20Poem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5669" r="13706" b="9190"/>
          <a:stretch/>
        </p:blipFill>
        <p:spPr bwMode="auto">
          <a:xfrm>
            <a:off x="1835696" y="411510"/>
            <a:ext cx="5188441" cy="4382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63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Starlight 9 Module 2 Russia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7884368" y="4731990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2</a:t>
            </a:fld>
            <a:endParaRPr lang="ru-RU" sz="1200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1026" name="Picture 2" descr="https://www.pngkey.com/png/full/860-8605651_web-vector-globe-earth-earth-psd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0718" y="-17054"/>
            <a:ext cx="1402358" cy="120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211384"/>
            <a:ext cx="8640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</a:t>
            </a:r>
            <a:endParaRPr lang="ru-RU" sz="7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18767"/>
            <a:ext cx="5257974" cy="8752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172" y="2931790"/>
            <a:ext cx="3752850" cy="3143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306" y="4332136"/>
            <a:ext cx="5238750" cy="3524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ttps://avatars.mds.yandex.net/get-zen_doc/1587994/pub_5f5fc4a75622142b932c9ba5_5f5fcce15622142b93383351/scale_1200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435846"/>
            <a:ext cx="2293926" cy="1529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3.nat-geo.ru/images/2019/9/22/8feda5b6b0ba481685ecd2a8d3cfd919.max-1200x800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6206" y="2826423"/>
            <a:ext cx="2239945" cy="1487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1447388" y="1241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Reading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&amp; </a:t>
            </a:r>
            <a:r>
              <a:rPr lang="en-US" sz="3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Listening</a:t>
            </a:r>
            <a:endParaRPr lang="en-US" sz="3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05096" y="743190"/>
            <a:ext cx="5256584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 </a:t>
            </a:r>
            <a:r>
              <a:rPr lang="en-US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Read the title of the text, the introduction and the subheadings and </a:t>
            </a:r>
            <a:r>
              <a:rPr lang="en-US" sz="1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look </a:t>
            </a:r>
            <a:r>
              <a:rPr lang="en-US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at the pictures. What can you do in each of these places? Listen and read to find out</a:t>
            </a:r>
            <a:r>
              <a:rPr lang="en-US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1325" y="185676"/>
            <a:ext cx="2844336" cy="9243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470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Starlight 9 Module 2 Russia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740352" y="4731990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latin typeface="Century Gothic" pitchFamily="34" charset="0"/>
              </a:rPr>
              <a:t>3</a:t>
            </a:fld>
            <a:endParaRPr lang="ru-RU" sz="1200" dirty="0"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695" y="1474497"/>
            <a:ext cx="4572000" cy="255454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1.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divers who explored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</a:t>
            </a:r>
            <a:r>
              <a:rPr lang="en-US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Orda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Cave were Russian</a:t>
            </a:r>
            <a:endParaRPr lang="en-US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2.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divers take tourists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tours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 the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cave……</a:t>
            </a:r>
            <a:endParaRPr lang="en-US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3.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Visibility in the cave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is excellent……..</a:t>
            </a:r>
            <a:endParaRPr lang="en-US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4.The divers damaged the cave.........</a:t>
            </a:r>
            <a:endParaRPr lang="en-US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5.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</a:t>
            </a:r>
            <a:r>
              <a:rPr lang="en-US" sz="1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Velikan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Geyser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stopped erupting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after the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mudslide…….</a:t>
            </a:r>
            <a:endParaRPr lang="en-US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6.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It's rare to see a brown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bear’s footprints in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 </a:t>
            </a:r>
            <a:r>
              <a:rPr lang="en-US" sz="1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reserve..</a:t>
            </a:r>
            <a:endParaRPr lang="ru-RU" sz="1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339502"/>
            <a:ext cx="4572000" cy="738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/>
            <a:r>
              <a:rPr lang="en-US" sz="24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</a:t>
            </a:r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Read again. Mark sentences </a:t>
            </a:r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1-6</a:t>
            </a:r>
            <a:endParaRPr lang="en-US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algn="just"/>
            <a:r>
              <a:rPr lang="en-US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 (true), F (false) or NS (not stated).</a:t>
            </a:r>
          </a:p>
        </p:txBody>
      </p:sp>
      <p:pic>
        <p:nvPicPr>
          <p:cNvPr id="3074" name="Picture 2" descr="https://i12.fotocdn.net/s113/000952463fbda5e4/public_pin_l/25525664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466952"/>
            <a:ext cx="374441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558271" y="164279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NS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4500" y="2107764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0952" y="2396376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17105" y="2629533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NS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102028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</a:t>
            </a:r>
            <a:endParaRPr lang="ru-RU" sz="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03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Starlight 9 Module 2 Russia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100392" y="4677984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latin typeface="Century Gothic" pitchFamily="34" charset="0"/>
              </a:rPr>
              <a:t>4</a:t>
            </a:fld>
            <a:endParaRPr lang="ru-RU" sz="1200" dirty="0"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91630"/>
            <a:ext cx="3528392" cy="30469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1.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natural ...................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2.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hot ................ </a:t>
            </a:r>
          </a:p>
          <a:p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3.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................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structures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4.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air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.................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5. ............... point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6 .... ..............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salmon</a:t>
            </a: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7. </a:t>
            </a: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day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.............. </a:t>
            </a: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8. </a:t>
            </a:r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.............. tour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11510"/>
            <a:ext cx="4572000" cy="73866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3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Fill in: </a:t>
            </a:r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bubbles, trip, boiling, springs,</a:t>
            </a:r>
          </a:p>
          <a:p>
            <a:r>
              <a:rPr lang="en-US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virtual, leaping, wonders, rock.</a:t>
            </a:r>
          </a:p>
        </p:txBody>
      </p:sp>
      <p:pic>
        <p:nvPicPr>
          <p:cNvPr id="4098" name="Picture 2" descr="https://cdn.sozvezdie-tour.ru/images/uploadedfiles/63c2eca2-b045-4955-83c6-38ee9340502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679" y="627534"/>
            <a:ext cx="3109774" cy="17281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thnomir.ru/upload/medialibrary/a36/kamchatka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5705" y="2498205"/>
            <a:ext cx="3072748" cy="20404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216116" y="1419622"/>
            <a:ext cx="14462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wonders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29111" y="1755413"/>
            <a:ext cx="12170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springs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95349" y="2124893"/>
            <a:ext cx="854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rock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544953" y="2498205"/>
            <a:ext cx="13853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bubbles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43053" y="2872080"/>
            <a:ext cx="11945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boiling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60509" y="3229409"/>
            <a:ext cx="13244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leaping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76178" y="3598972"/>
            <a:ext cx="6527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trip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02977" y="3939902"/>
            <a:ext cx="10839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virtual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48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Starlight 9 Module 2 Russia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740352" y="4731990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latin typeface="Century Gothic" pitchFamily="34" charset="0"/>
              </a:rPr>
              <a:t>5</a:t>
            </a:fld>
            <a:endParaRPr lang="ru-RU" sz="1200" dirty="0"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6566" y="734675"/>
            <a:ext cx="7735398" cy="129266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4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Find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out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about another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place/area of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natural beauty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 Russia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e.g. a cave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fr-FR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mountain </a:t>
            </a:r>
            <a:r>
              <a:rPr lang="fr-FR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range, nature reserve </a:t>
            </a:r>
            <a:r>
              <a:rPr lang="fr-FR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etc</a:t>
            </a:r>
            <a:r>
              <a:rPr lang="fr-F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.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Make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notes on: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name, location, 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you </a:t>
            </a:r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can see/do there. 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Write a 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short text</a:t>
            </a: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then read it to the class.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88344"/>
            <a:ext cx="43669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Speaking </a:t>
            </a:r>
            <a:r>
              <a:rPr lang="en-US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&amp; </a:t>
            </a:r>
            <a:r>
              <a:rPr lang="en-US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Writing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154769"/>
            <a:ext cx="5472608" cy="224676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n-US" sz="1400" b="1" i="1" dirty="0">
                <a:latin typeface="Century Gothic" pitchFamily="34" charset="0"/>
              </a:rPr>
              <a:t>Name</a:t>
            </a:r>
            <a:r>
              <a:rPr lang="en-US" sz="1400" i="1" dirty="0">
                <a:latin typeface="Century Gothic" pitchFamily="34" charset="0"/>
              </a:rPr>
              <a:t>: Lena's Pillars</a:t>
            </a:r>
          </a:p>
          <a:p>
            <a:pPr algn="just"/>
            <a:r>
              <a:rPr lang="en-US" sz="1400" b="1" i="1" dirty="0">
                <a:latin typeface="Century Gothic" pitchFamily="34" charset="0"/>
              </a:rPr>
              <a:t>Location</a:t>
            </a:r>
            <a:r>
              <a:rPr lang="en-US" sz="1400" i="1" dirty="0">
                <a:latin typeface="Century Gothic" pitchFamily="34" charset="0"/>
              </a:rPr>
              <a:t>: 60km from Yakutsk, Siberia</a:t>
            </a:r>
          </a:p>
          <a:p>
            <a:pPr algn="just"/>
            <a:r>
              <a:rPr lang="en-US" sz="1400" b="1" i="1" dirty="0">
                <a:latin typeface="Century Gothic" pitchFamily="34" charset="0"/>
              </a:rPr>
              <a:t>What you can see/do there</a:t>
            </a:r>
            <a:r>
              <a:rPr lang="en-US" sz="1400" i="1" dirty="0">
                <a:latin typeface="Century Gothic" pitchFamily="34" charset="0"/>
              </a:rPr>
              <a:t>: Huge stone formations </a:t>
            </a:r>
            <a:r>
              <a:rPr lang="en-US" sz="1400" i="1" dirty="0" smtClean="0">
                <a:latin typeface="Century Gothic" pitchFamily="34" charset="0"/>
              </a:rPr>
              <a:t>that look </a:t>
            </a:r>
            <a:r>
              <a:rPr lang="en-US" sz="1400" i="1" dirty="0">
                <a:latin typeface="Century Gothic" pitchFamily="34" charset="0"/>
              </a:rPr>
              <a:t>like a forest, </a:t>
            </a:r>
            <a:r>
              <a:rPr lang="en-US" sz="1400" i="1" dirty="0" smtClean="0">
                <a:latin typeface="Century Gothic" pitchFamily="34" charset="0"/>
              </a:rPr>
              <a:t>fossils . Lena's </a:t>
            </a:r>
            <a:r>
              <a:rPr lang="en-US" sz="1400" i="1" dirty="0">
                <a:latin typeface="Century Gothic" pitchFamily="34" charset="0"/>
              </a:rPr>
              <a:t>Pillars, also known as Lena's Stone Forest is </a:t>
            </a:r>
            <a:r>
              <a:rPr lang="en-US" sz="1400" i="1" dirty="0" smtClean="0">
                <a:latin typeface="Century Gothic" pitchFamily="34" charset="0"/>
              </a:rPr>
              <a:t>an amazing </a:t>
            </a:r>
            <a:r>
              <a:rPr lang="en-US" sz="1400" i="1" dirty="0">
                <a:latin typeface="Century Gothic" pitchFamily="34" charset="0"/>
              </a:rPr>
              <a:t>rock formation about 60 km from Yakutsk </a:t>
            </a:r>
            <a:r>
              <a:rPr lang="en-US" sz="1400" i="1" dirty="0" smtClean="0">
                <a:latin typeface="Century Gothic" pitchFamily="34" charset="0"/>
              </a:rPr>
              <a:t>in Siberia </a:t>
            </a:r>
            <a:r>
              <a:rPr lang="en-US" sz="1400" i="1" dirty="0">
                <a:latin typeface="Century Gothic" pitchFamily="34" charset="0"/>
              </a:rPr>
              <a:t>and about four days travel from Moscow, so </a:t>
            </a:r>
            <a:r>
              <a:rPr lang="en-US" sz="1400" i="1" dirty="0" smtClean="0">
                <a:latin typeface="Century Gothic" pitchFamily="34" charset="0"/>
              </a:rPr>
              <a:t>getting there </a:t>
            </a:r>
            <a:r>
              <a:rPr lang="en-US" sz="1400" i="1" dirty="0">
                <a:latin typeface="Century Gothic" pitchFamily="34" charset="0"/>
              </a:rPr>
              <a:t>can be difficult. These </a:t>
            </a:r>
            <a:r>
              <a:rPr lang="en-US" sz="1400" i="1" dirty="0" smtClean="0">
                <a:latin typeface="Century Gothic" pitchFamily="34" charset="0"/>
              </a:rPr>
              <a:t>prehistoric   monuments </a:t>
            </a:r>
            <a:r>
              <a:rPr lang="en-US" sz="1400" i="1" dirty="0">
                <a:latin typeface="Century Gothic" pitchFamily="34" charset="0"/>
              </a:rPr>
              <a:t>are </a:t>
            </a:r>
            <a:r>
              <a:rPr lang="en-US" sz="1400" i="1" dirty="0" smtClean="0">
                <a:latin typeface="Century Gothic" pitchFamily="34" charset="0"/>
              </a:rPr>
              <a:t>in an </a:t>
            </a:r>
            <a:r>
              <a:rPr lang="en-US" sz="1400" i="1" dirty="0">
                <a:latin typeface="Century Gothic" pitchFamily="34" charset="0"/>
              </a:rPr>
              <a:t>area of amazing natural beauty and you can even </a:t>
            </a:r>
            <a:r>
              <a:rPr lang="en-US" sz="1400" i="1" dirty="0" smtClean="0">
                <a:latin typeface="Century Gothic" pitchFamily="34" charset="0"/>
              </a:rPr>
              <a:t>find fossils </a:t>
            </a:r>
            <a:r>
              <a:rPr lang="en-US" sz="1400" i="1" dirty="0">
                <a:latin typeface="Century Gothic" pitchFamily="34" charset="0"/>
              </a:rPr>
              <a:t>from animals such as woolly mammoths and </a:t>
            </a:r>
            <a:r>
              <a:rPr lang="en-US" sz="1400" i="1" dirty="0" smtClean="0">
                <a:latin typeface="Century Gothic" pitchFamily="34" charset="0"/>
              </a:rPr>
              <a:t>fleecy rhinoceroses.</a:t>
            </a:r>
            <a:endParaRPr lang="en-US" sz="1400" i="1" dirty="0">
              <a:latin typeface="Century Gothic" pitchFamily="34" charset="0"/>
            </a:endParaRPr>
          </a:p>
        </p:txBody>
      </p:sp>
      <p:pic>
        <p:nvPicPr>
          <p:cNvPr id="5122" name="Picture 2" descr="https://russiatrek.org/blog/wp-content/uploads/2013/07/lena-pillars-park-yakutia-russia-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5" y="2283718"/>
            <a:ext cx="3201557" cy="1930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938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Starlight 9 Module 2 Russia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740352" y="4785996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latin typeface="Century Gothic" pitchFamily="34" charset="0"/>
              </a:rPr>
              <a:t>6</a:t>
            </a:fld>
            <a:endParaRPr lang="ru-RU" sz="1200" dirty="0"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51470"/>
            <a:ext cx="2785642" cy="7924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9512" y="659218"/>
            <a:ext cx="3137397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fragile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delicate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; easily damaged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6937" y="1059582"/>
            <a:ext cx="3159972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wilderness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a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place in its natural condition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where nobody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lives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5231" y="1705913"/>
            <a:ext cx="2496196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delicate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easily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damaged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6937" y="2074142"/>
            <a:ext cx="4055023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funnel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a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cone shaped object with a narrow tube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at the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bottom and wide round top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907" y="2700533"/>
            <a:ext cx="2653290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air bubbles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small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balls of air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3907" y="3060148"/>
            <a:ext cx="3020379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precious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being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valuable or rare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3907" y="3435846"/>
            <a:ext cx="3066865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remote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hard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 get </a:t>
            </a:r>
            <a:r>
              <a:rPr lang="en-US" sz="1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to,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far away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201" y="3795885"/>
            <a:ext cx="3599062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steaming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very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hot; producing </a:t>
            </a:r>
            <a:r>
              <a:rPr lang="en-US" sz="14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vapours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5231" y="4227934"/>
            <a:ext cx="4007828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mudslide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mud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that flows down a mountain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643829"/>
            <a:ext cx="4176464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shoot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to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move upward quickly and suddenly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873539" y="1062377"/>
            <a:ext cx="3924472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collapsed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having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fallen down or caved-in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753111" y="1541470"/>
            <a:ext cx="4049533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boiling  </a:t>
            </a:r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point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the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temperature at which a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liquid changes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 steam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258259" y="2181863"/>
            <a:ext cx="3539752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bubble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to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form bubbles (from boiling)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175150" y="2575277"/>
            <a:ext cx="3622861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acid lake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an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area of water containing harsh chemicals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987274" y="3192493"/>
            <a:ext cx="2799164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leap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to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jump high into the air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849215" y="3590515"/>
            <a:ext cx="3935771" cy="523220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virtual tour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an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online simulation of a place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using video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images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81728" y="4265269"/>
            <a:ext cx="3703258" cy="3077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launch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- to </a:t>
            </a:r>
            <a:r>
              <a:rPr lang="en-US" sz="1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make available; to introduce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4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Starlight 9 Module 2 Russia</a:t>
            </a:r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028384" y="4731990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 dirty="0"/>
          </a:p>
        </p:txBody>
      </p:sp>
      <p:pic>
        <p:nvPicPr>
          <p:cNvPr id="8194" name="Picture 2" descr="http://images.myshared.ru/33/1326824/slide_1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275606"/>
            <a:ext cx="7171601" cy="3221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www.pngkey.com/png/full/860-8605651_web-vector-globe-earth-earth-psd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461" y="1347614"/>
            <a:ext cx="1402358" cy="120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58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Century Gothic" pitchFamily="34" charset="0"/>
              </a:rPr>
              <a:t>Starlight 9 Module 2 Russia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7956376" y="4731990"/>
            <a:ext cx="762000" cy="273844"/>
          </a:xfrm>
        </p:spPr>
        <p:txBody>
          <a:bodyPr/>
          <a:lstStyle/>
          <a:p>
            <a:fld id="{B19B0651-EE4F-4900-A07F-96A6BFA9D0F0}" type="slidenum">
              <a:rPr lang="ru-RU" sz="1200" smtClean="0">
                <a:latin typeface="Century Gothic" pitchFamily="34" charset="0"/>
              </a:rPr>
              <a:t>8</a:t>
            </a:fld>
            <a:endParaRPr lang="ru-RU" sz="1200" dirty="0">
              <a:latin typeface="Century Gothic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9502"/>
            <a:ext cx="2030424" cy="1629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4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92</TotalTime>
  <Words>530</Words>
  <Application>Microsoft Office PowerPoint</Application>
  <PresentationFormat>Экран (16:9)</PresentationFormat>
  <Paragraphs>73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Century Gothic</vt:lpstr>
      <vt:lpstr>Palatino Linotype</vt:lpstr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20</cp:revision>
  <dcterms:created xsi:type="dcterms:W3CDTF">2021-07-21T19:35:53Z</dcterms:created>
  <dcterms:modified xsi:type="dcterms:W3CDTF">2023-01-30T16:55:18Z</dcterms:modified>
</cp:coreProperties>
</file>