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9" r:id="rId5"/>
    <p:sldId id="260" r:id="rId6"/>
    <p:sldId id="261" r:id="rId7"/>
    <p:sldId id="262" r:id="rId8"/>
    <p:sldId id="264" r:id="rId9"/>
    <p:sldId id="265" r:id="rId10"/>
    <p:sldId id="267" r:id="rId11"/>
    <p:sldId id="266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8740058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3024635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2661237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5937926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9206955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8892096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5869150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2287474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7385108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3208422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46713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B4EAA-E965-4F56-BC91-69F2EAAA210E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4078D-F9FF-4C34-8DE4-31988FC8F9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732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2" name="Picture 12" descr="https://image.jimcdn.com/app/cms/image/transf/dimension%3D1140x10000:format%3Djpg/path/s894bb6a5ed2b2123/image/i716a1887cd946f09/version/1636908106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52936"/>
            <a:ext cx="8742802" cy="38153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124744"/>
            <a:ext cx="5468144" cy="151216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6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Белая Берёза</a:t>
            </a:r>
            <a:endParaRPr lang="ru-RU" sz="6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28184" y="188640"/>
            <a:ext cx="2664296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400" dirty="0" err="1" smtClean="0">
                <a:solidFill>
                  <a:schemeClr val="tx1"/>
                </a:solidFill>
              </a:rPr>
              <a:t>Данилова.Т.В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ГБДОУ № 38</a:t>
            </a:r>
          </a:p>
          <a:p>
            <a:r>
              <a:rPr lang="ru-RU" sz="1400" dirty="0" smtClean="0">
                <a:solidFill>
                  <a:schemeClr val="tx1"/>
                </a:solidFill>
              </a:rPr>
              <a:t>Г.Санкт-Петербург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9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242" name="AutoShape 2" descr="https://images.fineartamerica.com/images-medium-large/the-seasons-pavel-filatov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images.fineartamerica.com/images-medium-large/the-seasons-pavel-filatov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https://images.fineartamerica.com/images-medium-large/the-seasons-pavel-filatov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https://images.fineartamerica.com/images-medium-large/the-seasons-pavel-filatov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https://images.fineartamerica.com/images-medium-large/the-seasons-pavel-filatov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317884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s://fs.znanio.ru/methodology/images/d7/d0/d7d0bba9ae6c1c96d6f27b8eb7cf2c6a5dfc0e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626085" cy="571956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Нарисуем березу :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s://km-toys.ru/wp-content/uploads/kak_narisovat_derevo_karandashom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4"/>
            <a:ext cx="8797362" cy="410445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65313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3420783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1800" y="260648"/>
            <a:ext cx="3816424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644008" y="2492896"/>
            <a:ext cx="4038600" cy="17567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dirty="0"/>
              <a:t>Не заботясь о погоде, </a:t>
            </a:r>
            <a:br>
              <a:rPr lang="ru-RU" b="1" i="1" dirty="0"/>
            </a:br>
            <a:r>
              <a:rPr lang="ru-RU" b="1" i="1" dirty="0"/>
              <a:t>В сарафане белом ходит, </a:t>
            </a:r>
            <a:br>
              <a:rPr lang="ru-RU" b="1" i="1" dirty="0"/>
            </a:br>
            <a:r>
              <a:rPr lang="ru-RU" b="1" i="1" dirty="0"/>
              <a:t>А в один из тёплых дней </a:t>
            </a:r>
            <a:br>
              <a:rPr lang="ru-RU" b="1" i="1" dirty="0"/>
            </a:br>
            <a:r>
              <a:rPr lang="ru-RU" b="1" i="1" dirty="0"/>
              <a:t>Май серёжки дарит ей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331640" y="5229200"/>
            <a:ext cx="6336704" cy="11521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dirty="0"/>
              <a:t>Русская красавица стоит на поляне, </a:t>
            </a:r>
            <a:br>
              <a:rPr lang="ru-RU" b="1" i="1" dirty="0"/>
            </a:br>
            <a:r>
              <a:rPr lang="ru-RU" b="1" i="1" dirty="0"/>
              <a:t>В зелёной кофточке, в белом сарафане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pic>
        <p:nvPicPr>
          <p:cNvPr id="4098" name="Picture 2" descr="http://dkamen.narod.ru/other/2006_008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4128458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996067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avatars.mds.yandex.net/i?id=1a5434aac78f80f1c76e57ea8adce187-3979292-images-thumbs&amp;n=13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9494" y="0"/>
            <a:ext cx="913450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Толкование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8206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Берёза</a:t>
            </a:r>
            <a:r>
              <a:rPr lang="ru-RU" dirty="0" smtClean="0"/>
              <a:t> – </a:t>
            </a:r>
            <a:r>
              <a:rPr lang="ru-RU" sz="3500" b="1" dirty="0" smtClean="0"/>
              <a:t>лиственное дерево с белой корой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http://www.latoro.ru/oboi/nature/1220-oboi-dlya-rabochego-stola-prirod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08920"/>
            <a:ext cx="6696744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5928449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i?id=1a5434aac78f80f1c76e57ea8adce187-3979292-images-thumbs&amp;n=13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9494" y="0"/>
            <a:ext cx="913450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Этимология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348880"/>
            <a:ext cx="8229600" cy="3340968"/>
          </a:xfrm>
          <a:solidFill>
            <a:schemeClr val="bg1"/>
          </a:solidFill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Это дерево считается исконно русским, хотя его название знакомо большинству индоевропейских народов.</a:t>
            </a:r>
          </a:p>
          <a:p>
            <a:pPr marL="0" indent="0" algn="just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Кора берёзы – береста – носит название, связанное с корнем древнего слова, обозначающего «блеск», «белизна».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15581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Однокоренные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32037"/>
            <a:ext cx="2962672" cy="452596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берёза</a:t>
            </a:r>
          </a:p>
          <a:p>
            <a:pPr marL="0" indent="0">
              <a:buNone/>
            </a:pPr>
            <a:r>
              <a:rPr lang="ru-RU" sz="3600" dirty="0" smtClean="0"/>
              <a:t>берёз</a:t>
            </a:r>
            <a:r>
              <a:rPr lang="ru-RU" sz="3600" dirty="0" smtClean="0">
                <a:solidFill>
                  <a:srgbClr val="FF0000"/>
                </a:solidFill>
              </a:rPr>
              <a:t>к</a:t>
            </a:r>
            <a:r>
              <a:rPr lang="ru-RU" sz="3600" dirty="0" smtClean="0"/>
              <a:t>а</a:t>
            </a:r>
          </a:p>
          <a:p>
            <a:pPr marL="0" indent="0">
              <a:buNone/>
            </a:pPr>
            <a:r>
              <a:rPr lang="ru-RU" sz="3600" dirty="0" smtClean="0"/>
              <a:t>берёз</a:t>
            </a:r>
            <a:r>
              <a:rPr lang="ru-RU" sz="3600" dirty="0" smtClean="0">
                <a:solidFill>
                  <a:srgbClr val="FF0000"/>
                </a:solidFill>
              </a:rPr>
              <a:t>оньк</a:t>
            </a:r>
            <a:r>
              <a:rPr lang="ru-RU" sz="3600" dirty="0" smtClean="0"/>
              <a:t>а</a:t>
            </a:r>
          </a:p>
          <a:p>
            <a:pPr marL="0" indent="0">
              <a:buNone/>
            </a:pPr>
            <a:r>
              <a:rPr lang="ru-RU" sz="3600" dirty="0" smtClean="0"/>
              <a:t>берез</a:t>
            </a:r>
            <a:r>
              <a:rPr lang="ru-RU" sz="3600" dirty="0" smtClean="0">
                <a:solidFill>
                  <a:srgbClr val="FF0000"/>
                </a:solidFill>
              </a:rPr>
              <a:t>няк</a:t>
            </a:r>
          </a:p>
          <a:p>
            <a:pPr marL="0" indent="0">
              <a:buNone/>
            </a:pPr>
            <a:r>
              <a:rPr lang="ru-RU" sz="3600" dirty="0" smtClean="0"/>
              <a:t>берёз</a:t>
            </a:r>
            <a:r>
              <a:rPr lang="ru-RU" sz="3600" dirty="0" smtClean="0">
                <a:solidFill>
                  <a:srgbClr val="FF0000"/>
                </a:solidFill>
              </a:rPr>
              <a:t>ов</a:t>
            </a:r>
            <a:r>
              <a:rPr lang="ru-RU" sz="3600" dirty="0" smtClean="0"/>
              <a:t>ый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под</a:t>
            </a:r>
            <a:r>
              <a:rPr lang="ru-RU" sz="3600" dirty="0" smtClean="0"/>
              <a:t>берёз</a:t>
            </a:r>
            <a:r>
              <a:rPr lang="ru-RU" sz="3600" dirty="0" smtClean="0">
                <a:solidFill>
                  <a:srgbClr val="FF0000"/>
                </a:solidFill>
              </a:rPr>
              <a:t>овик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3074" name="Picture 2" descr="http://stanovoekultura.ucoz.ru/_ph/1/6634453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88840"/>
            <a:ext cx="5112568" cy="38344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8138685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Пословицы и поговорки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*И у берёзы слёзки текут, когда ей кору дерут.</a:t>
            </a:r>
          </a:p>
          <a:p>
            <a:pPr marL="0" indent="0"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*Берёза не угроза: где стоит, там и шумит.</a:t>
            </a:r>
          </a:p>
          <a:p>
            <a:pPr marL="0" indent="0">
              <a:buNone/>
            </a:pP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*Соловей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начинает петь, когда может напиться росы с березового листа.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0305111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/>
              <a:t>Народные приметы о берёзе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77500" lnSpcReduction="20000"/>
          </a:bodyPr>
          <a:lstStyle/>
          <a:p>
            <a:pPr marL="514350" indent="-514350" algn="just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берёзы течёт много сока – к дождливому лету. 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Лопаются серёжки у берёзки – время сеять хлеб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14350" indent="-514350"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Соловей впервые начинает петь, когда сможет напиться росы с берёзового листа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14350" indent="-514350"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листья берёзы осенью начнут желтеть с верхушки, то следующая весна будет ранняя, а если снизу – то поздняя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514350" indent="-514350"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Берёза, рядом с домом посаженная, зло отпугивает и от молнии оберегает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4762609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.znanio.ru/d5af0e/06/1b/b40d2a2cf182de93fff1a788fa4a22a0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187613" cy="53593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rgbClr val="92D05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Сергей </a:t>
            </a:r>
            <a:r>
              <a:rPr lang="ru-RU" b="1" dirty="0" smtClean="0">
                <a:solidFill>
                  <a:schemeClr val="bg1"/>
                </a:solidFill>
              </a:rPr>
              <a:t>Есенин «Белая берёза»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996952"/>
            <a:ext cx="3744416" cy="367240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Белая берёза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Под моим окном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Принакрылась снегом,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Точно серебром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пушистых ветках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Снежною каймой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Распустились кисти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Белой </a:t>
            </a:r>
            <a:r>
              <a:rPr lang="ru-RU" dirty="0" smtClean="0"/>
              <a:t>бахромой</a:t>
            </a:r>
            <a:r>
              <a:rPr lang="ru-RU" dirty="0"/>
              <a:t>.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9791" y="2852936"/>
            <a:ext cx="3318520" cy="388843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 стоит берёза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сонной тишине,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горят снежинки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 золотом огне.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 заря, лениво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Обходя кругом,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Обсыпает ветки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Новым серебром.</a:t>
            </a:r>
          </a:p>
        </p:txBody>
      </p:sp>
    </p:spTree>
    <p:extLst>
      <p:ext uri="{BB962C8B-B14F-4D97-AF65-F5344CB8AC3E}">
        <p14:creationId xmlns="" xmlns:p14="http://schemas.microsoft.com/office/powerpoint/2010/main" val="87073582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placepic.ru/wp-content/uploads/2021/08/119283491_437438193.pdf-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7548330" cy="566124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63688" y="188640"/>
            <a:ext cx="5596405" cy="923330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Строение березы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: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256" y="134076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КРОНА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378904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ЛИСТЬЯ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9592" y="126876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ВЕТКИ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7784" y="609329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СЕРЕЖКИ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594928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ПЛОД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68144" y="5301208"/>
            <a:ext cx="2376264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660232" y="465313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СТВОЛ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72200" y="6165304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КОРЕНЬ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6516216" y="1844824"/>
            <a:ext cx="864096" cy="504056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5220072" y="5013176"/>
            <a:ext cx="1440160" cy="144016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5292080" y="6381328"/>
            <a:ext cx="1080120" cy="288032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259632" y="1700808"/>
            <a:ext cx="720080" cy="648072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051720" y="4005064"/>
            <a:ext cx="720080" cy="79208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2123728" y="5661248"/>
            <a:ext cx="576064" cy="720080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1547664" y="5373216"/>
            <a:ext cx="0" cy="864096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376220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158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Белая Берёза</vt:lpstr>
      <vt:lpstr>Загадки</vt:lpstr>
      <vt:lpstr>Толкование слова</vt:lpstr>
      <vt:lpstr>Этимология слова</vt:lpstr>
      <vt:lpstr>Однокоренные слова</vt:lpstr>
      <vt:lpstr>Пословицы и поговорки</vt:lpstr>
      <vt:lpstr>Народные приметы о берёзе</vt:lpstr>
      <vt:lpstr>Сергей Есенин «Белая берёза»</vt:lpstr>
      <vt:lpstr>Слайд 9</vt:lpstr>
      <vt:lpstr>Слайд 10</vt:lpstr>
      <vt:lpstr>Нарисуем березу :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Берёза</dc:title>
  <dc:creator>Ольга Михайловна</dc:creator>
  <cp:lastModifiedBy>Анастасия</cp:lastModifiedBy>
  <cp:revision>25</cp:revision>
  <dcterms:created xsi:type="dcterms:W3CDTF">2014-07-22T12:25:59Z</dcterms:created>
  <dcterms:modified xsi:type="dcterms:W3CDTF">2023-01-29T21:18:39Z</dcterms:modified>
</cp:coreProperties>
</file>