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pPr>
              <a:defRPr/>
            </a:pPr>
            <a:fld id="{C075DE4C-420E-4E88-AF12-711BA3B2B19B}" type="datetimeFigureOut">
              <a:rPr lang="ru-RU"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204788" y="728663"/>
            <a:ext cx="6472237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pPr>
              <a:defRPr/>
            </a:pPr>
            <a:fld id="{CFA7C502-8B20-442E-AB1B-B65E2238A98A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56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«Зимние забавы»  Обогащать внимание на красоту природы, используя стихи, загадки, побуждать детей повторять их.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A7C502-8B20-442E-AB1B-B65E2238A98A}" type="slidenum">
              <a:rPr lang="ru-RU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Цель:</a:t>
            </a:r>
            <a:endParaRPr/>
          </a:p>
          <a:p>
            <a:pPr>
              <a:defRPr/>
            </a:pPr>
            <a:r>
              <a:rPr lang="ru-RU"/>
              <a:t>1. Воспитывать у детей интерес к лепке.2. Учить раскатывать комок пластилина круговыми движениями, соединять комки вместе.3. Приучать правильно пользоваться пластилином, лепить на доске, не разбрасывать; воспитывать аккуратность, самостоятельность, умение доводить начатое дело до конца, следуя игровой мотивации.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A7C502-8B20-442E-AB1B-B65E2238A98A}" type="slidenum">
              <a:rPr lang="ru-RU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Знакомить со свойствами снега – белый, холодный, тает на ладошке от тепла. Задачи: укреплять разные группы мышц под средством игр, закрепить умение двигаться по кругу; развивать ловкость, быстроту реакции; приобщать детей к ценностям физической культуры; закрепить бросание «снежка» правой и левой рукой вдаль.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A7C502-8B20-442E-AB1B-B65E2238A98A}" type="slidenum">
              <a:rPr lang="ru-RU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Художественное слово сопровождает весь образовательный процесс в детском саду. чтение в рамках занятия;</a:t>
            </a:r>
            <a:endParaRPr/>
          </a:p>
          <a:p>
            <a:pPr>
              <a:defRPr/>
            </a:pPr>
            <a:r>
              <a:rPr lang="ru-RU"/>
              <a:t>чтение перед сном (обычно это сказки в прозе);</a:t>
            </a:r>
            <a:endParaRPr/>
          </a:p>
          <a:p>
            <a:pPr>
              <a:defRPr/>
            </a:pPr>
            <a:r>
              <a:rPr lang="ru-RU"/>
              <a:t>чтение стихотворений (в качестве сопровождения режимных моментов — приёма пищи, сборов на прогулку и пр.);</a:t>
            </a:r>
            <a:endParaRPr/>
          </a:p>
          <a:p>
            <a:pPr>
              <a:defRPr/>
            </a:pPr>
            <a:r>
              <a:rPr lang="ru-RU"/>
              <a:t>чтение песенок с последующим заучиванием текстов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A7C502-8B20-442E-AB1B-B65E2238A98A}" type="slidenum">
              <a:rPr lang="ru-RU"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 учить детей ориентироваться на территории детского сада. Углубить и уточнить представления детей о детском саде. Закреплять умение рассказывать об увиденном. Воспитывать бережное и аккуратное отношение к постройкам . Развивать зрительную память, восприятие, внимание, активизировать словарь.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A7C502-8B20-442E-AB1B-B65E2238A98A}" type="slidenum">
              <a:rPr lang="ru-RU"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Воспитывать внимательное, бережное отношение к птицам, желание заботиться о них.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A7C502-8B20-442E-AB1B-B65E2238A98A}" type="slidenum">
              <a:rPr lang="ru-RU"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Цель: закреплять с детьми времена года по их признаку, находить соответствующие картинки; развивать зрительную память, внимание.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A7C502-8B20-442E-AB1B-B65E2238A98A}" type="slidenum">
              <a:rPr lang="ru-RU"/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Задачи: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/>
              <a:t>Развивающие  - развивать слуховое и зрительное восприятие, закреплять диалогическую речь, обогащать и активизировать словарный запас, развивать память, побуждать проговаривать слова.</a:t>
            </a:r>
            <a:endParaRPr/>
          </a:p>
          <a:p>
            <a:pPr>
              <a:defRPr/>
            </a:pPr>
            <a:r>
              <a:rPr lang="ru-RU"/>
              <a:t>Образовательные - формировать умение отвечать на простые вопросы, умение различать по внешнему виду животных и правильно их называть.</a:t>
            </a:r>
            <a:endParaRPr/>
          </a:p>
          <a:p>
            <a:pPr>
              <a:defRPr/>
            </a:pPr>
            <a:r>
              <a:rPr lang="ru-RU"/>
              <a:t>Воспитательные - воспитывать любовь к русскому народному творчеству.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FA7C502-8B20-442E-AB1B-B65E2238A98A}" type="slidenum">
              <a:rPr lang="ru-RU"/>
              <a:t>36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A9E6AC-7828-49C1-9EF2-E6C3693634E7}" type="datetimeFigureOut">
              <a:rPr lang="ru-RU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11356AA-FE26-4AFA-AE72-E75BF1EE4FBE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3999" y="462486"/>
            <a:ext cx="9144000" cy="130975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000">
                <a:latin typeface="Cambria"/>
                <a:ea typeface="Cambria"/>
              </a:rPr>
              <a:t>Экологический проект в первой младшей группе </a:t>
            </a:r>
            <a:br>
              <a:rPr lang="ru-RU" sz="4000">
                <a:latin typeface="Cambria"/>
                <a:ea typeface="Cambria"/>
              </a:rPr>
            </a:br>
            <a:r>
              <a:rPr lang="ru-RU" sz="4000">
                <a:latin typeface="Cambria"/>
                <a:ea typeface="Cambria"/>
              </a:rPr>
              <a:t>«Зимушка-зима» 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756134" y="3497344"/>
            <a:ext cx="3805287" cy="1458798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algn="r">
              <a:defRPr/>
            </a:pPr>
            <a:r>
              <a:rPr lang="ru-RU" dirty="0">
                <a:latin typeface="Cambria"/>
                <a:ea typeface="Cambria"/>
              </a:rPr>
              <a:t>Автор проекта: воспитатель </a:t>
            </a:r>
          </a:p>
          <a:p>
            <a:pPr algn="r">
              <a:defRPr/>
            </a:pPr>
            <a:r>
              <a:rPr lang="ru-RU" dirty="0" smtClean="0">
                <a:latin typeface="Cambria"/>
                <a:ea typeface="Cambria"/>
              </a:rPr>
              <a:t>МБОУ</a:t>
            </a:r>
            <a:r>
              <a:rPr lang="en-US" dirty="0" smtClean="0">
                <a:latin typeface="Cambria"/>
                <a:ea typeface="Cambria"/>
              </a:rPr>
              <a:t> </a:t>
            </a:r>
            <a:r>
              <a:rPr lang="ru-RU" dirty="0" smtClean="0">
                <a:latin typeface="Cambria"/>
                <a:ea typeface="Cambria"/>
              </a:rPr>
              <a:t>СОШ №20 ДО «Пчёлка»</a:t>
            </a:r>
            <a:r>
              <a:rPr lang="ru-RU" dirty="0">
                <a:latin typeface="Cambria"/>
                <a:ea typeface="Cambria"/>
              </a:rPr>
              <a:t> </a:t>
            </a:r>
          </a:p>
          <a:p>
            <a:pPr algn="r">
              <a:defRPr/>
            </a:pPr>
            <a:r>
              <a:rPr lang="ru-RU" dirty="0" err="1" smtClean="0">
                <a:latin typeface="Cambria"/>
                <a:ea typeface="Cambria"/>
              </a:rPr>
              <a:t>Шкапин</a:t>
            </a:r>
            <a:r>
              <a:rPr lang="ru-RU" dirty="0" err="1" smtClean="0">
                <a:latin typeface="Cambria"/>
                <a:ea typeface="Cambria"/>
              </a:rPr>
              <a:t>а</a:t>
            </a:r>
            <a:r>
              <a:rPr lang="ru-RU" dirty="0" smtClean="0">
                <a:latin typeface="Cambria"/>
                <a:ea typeface="Cambria"/>
              </a:rPr>
              <a:t> Галина </a:t>
            </a:r>
            <a:r>
              <a:rPr lang="ru-RU" dirty="0" smtClean="0">
                <a:latin typeface="Cambria"/>
                <a:ea typeface="Cambria"/>
              </a:rPr>
              <a:t>Михайло</a:t>
            </a:r>
            <a:r>
              <a:rPr lang="ru-RU" dirty="0" smtClean="0">
                <a:latin typeface="Cambria"/>
                <a:ea typeface="Cambria"/>
              </a:rPr>
              <a:t>вна</a:t>
            </a:r>
            <a:endParaRPr lang="ru-RU" dirty="0">
              <a:latin typeface="Cambria"/>
              <a:ea typeface="Cambri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41022" y="2443627"/>
            <a:ext cx="4458878" cy="3566232"/>
          </a:xfrm>
          <a:prstGeom prst="rect">
            <a:avLst/>
          </a:prstGeom>
        </p:spPr>
      </p:pic>
      <p:sp>
        <p:nvSpPr>
          <p:cNvPr id="6" name="Подзаголовок 2"/>
          <p:cNvSpPr txBox="1"/>
          <p:nvPr/>
        </p:nvSpPr>
        <p:spPr bwMode="auto">
          <a:xfrm>
            <a:off x="4007768" y="6352511"/>
            <a:ext cx="2985349" cy="42651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ctr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ru-RU" sz="1600" dirty="0" smtClean="0">
                <a:latin typeface="Cambria"/>
                <a:ea typeface="Cambria"/>
              </a:rPr>
              <a:t>Городской округ Химки  2022г.</a:t>
            </a:r>
            <a:endParaRPr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41022" y="1772240"/>
            <a:ext cx="6970392" cy="45802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137138" y="377072"/>
            <a:ext cx="10216662" cy="601430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Формирование понятия взаимосвязи и взаимодействия всех природных объектов происходит через знакомство дошкольников со значением природы  в жизни людей. Необходимо формировать целостное представление картины мира, о человеке, как части природы, рассказывать, что к природным опасностям относятся стихийные явления, которые представляют непосредственную угрозу для жизни и здоровья людей. Некоторые природные опасности нарушают или затрудняют нормальное функционирование систем и органов человека.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 Заинтересовать детей, уточнить и систематизировать  знания о правилах безопасности в природе важно начать с выявления уровня знаний и интересов, степени сформированности практических умений и навыков при помощи: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беседы: как избежать неприятностей в лесу, на речке и др;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различных видов игровой деятельности: сюжетно-ролевых, дидактических, настольно-печатных, подвижных и игр-драматизаций;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разбора проблемных ситуаций.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207476" y="339365"/>
            <a:ext cx="10146323" cy="583759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 b="1" i="1">
                <a:latin typeface="Cambria"/>
                <a:ea typeface="Cambria"/>
              </a:rPr>
              <a:t>С наступлением зимы потенциальных опасностей на улице становится больше, следовательно, актуальна проблема формирования у детей навыков безопасного поведения в зимнее время года.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Мы, взрослые, должны не просто оградить ребенка от опасностей, которые встречаются в зимнее время года, а подготовить  к возможной встрече с ними, привить им навыки безопасного поведения. Создавая условия для воспитания культуры безопасного поведения у дошкольников в зимнее время года, необходимо содействовать овладению каждым ребенком навыками безопасного поведения на зимних прогулках в процессе бытовой, игровой, двигательной, коммуникативной и других видов деятельности.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Помните в детстве это радостное возбуждение, когда, проснувшись, вдруг обнаруживаешь, что все вокруг белым-бело? Постарайтесь, чтобы и ваши дети получали удовольствие от зимы, поэтому как можно раньше объясните им, что если выпал снег, это вовсе не означает, что они должны оставаться дома.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 Зимние прогулки всегда приносят огромную радость детям. Многие дети с осени начинают с нетерпением ждать снега, чтобы покататься на санках, скатиться с горки на ледянке, покидаться снежками и построить снежные башни и лабиринты.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Но зимнее время омрачает радость детей и родителей очень распространенными травмами. Обезопасить себя от неприятных последствий зимних прогулок помогут простые и, казалось бы, само собой разумеющиеся правила.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242646" y="405353"/>
            <a:ext cx="10111154" cy="577161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«Одежда для зимней прогулки»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Собираясь на прогулку, заботливых родителей всегда мучает вопрос: как одеть ребенка, чтоб он и не замерз, и не перегрелся? Надо помнить главное: ребенка не надо кутать! Перегрев не лучше, чем охлаждение. Найдите золотую середину! Кроме того, одежда не должна сковывать движения, она должна быть удобной, легкой и теплой одновременно. Зимняя обувь,  как и любая другая, должна быть удобной. Даже теплым, но все равно собирающим снег, ботинкам лучше предпочесть сапожки, в которые можно заправить штанины, изолировав от попадания снега. Проследите, чтобы подошвы были рельефными - ребенок меньше будет скользить по снегу и льду. Чтобы застраховаться от потери варежек или перчаток, пришейте к ним резинку.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 </a:t>
            </a:r>
            <a:r>
              <a:rPr lang="ru-RU" b="1">
                <a:latin typeface="Cambria"/>
                <a:ea typeface="Cambria"/>
              </a:rPr>
              <a:t>«Зимние забавы и безопасность»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Давайте вспомним зимние забавы, как можно поиграть с детьми на прогулке зимой (катание на санках, ватрушках, лыжах, коньках; лепка фигур из снега, опыты со снегом и др.)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Но у каждой зимней забавы есть и свои особенности, свои правила безопасности.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148861" y="329938"/>
            <a:ext cx="10233219" cy="6249971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 b="1">
                <a:latin typeface="Cambria"/>
                <a:ea typeface="Cambria"/>
              </a:rPr>
              <a:t>«Катание на лыжах»</a:t>
            </a:r>
            <a:endParaRPr lang="ru-RU" sz="3600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Конечно, в детском саду мы не катаемся на лыжах, тем более с такими малышами, но дети в этом возрасте уже способны стоять на лыжах. Кто из Вас катается на лыжах?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В целом, катание на лыжах - наименее безопасный вид зимних прогулок. Однако, обратите внимание, может быть горка, на которой Вы собираетесь кататься, слишком крутая, ухабистая или леденистая? Постарайтесь исключить все возможные опасные ситуации. Разумеется, кататься следует в парковой зоне, либо за городом, либо в том районе города, где движение автотранспорта отсутствует.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 </a:t>
            </a:r>
            <a:r>
              <a:rPr lang="ru-RU" sz="3600" b="1">
                <a:latin typeface="Cambria"/>
                <a:ea typeface="Cambria"/>
              </a:rPr>
              <a:t>«Катание на санках, ледянках»</a:t>
            </a:r>
            <a:endParaRPr lang="ru-RU" sz="3600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 Для прогулки на санках ребенка надо одеть потеплее.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1. Прежде чем ребенок сядет на санки, проверьте, нет ли в них неисправностей.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2. Кататься на санках с горки нежелательно, лучше на ледянках.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 3. Объясните ребенку заранее, что на горке надо соблюдать дисциплину и последовательность.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4. Вам необходимо самим убедиться в безопасности горки, поэтому перед катанием внимательно изучите местность. Спуск не должен выходить на проезжую часть, а малышей лучше катать с маленьких пологих снежных горок, причём в немноголюдных местах и при отсутствии деревьев, заборов и других препятствий.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5. Нельзя разрешать ребенку кататься на санках, лежа на животе, он может повредить зубы или голову.</a:t>
            </a:r>
            <a:endParaRPr/>
          </a:p>
          <a:p>
            <a:pPr marL="0" lv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Кататься на санках стоя нельзя! Опасно привязывать санки друг к другу.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3600">
                <a:latin typeface="Cambria"/>
                <a:ea typeface="Cambria"/>
              </a:rPr>
              <a:t>7. Перевозить ребёнка через дорогу можно только в санках, которые толкаются перед собой. Если у них имеется только веревка-буксир, то ребенка необходимо вынуть. Следует учесть, что по малоснежной дороге с проплешинами асфальта санки едут медленно, поэтому будьте особенно бдительными.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172308" y="499621"/>
            <a:ext cx="10181492" cy="6146276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«Игры около дома»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Не разрешайте детям играть у дороги. Учите детей, что нельзя выбегать на проезжую часть.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Нежелательно валяться и играть в сугробах, которые находятся, например, под окнами домов или около подъезда.  И, конечно, не позволяйте прыгать в сугроб с высоты. Неизвестно, что таит в нем пушистый снежок:  под свежевыпавшим снегом может быть все что угодно: разбитые бутылки, камень либо проволока, может там оказаться и мусор, который кто-то не донес до помойки – да все что угодно!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Объясните детям, что нельзя брать в рот снег, ледяные корочки, сосульки: в них много невидимой для глаз грязи и микробов, которые могут вызвать болезнь.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При игре в снежки расскажите ребенку, что кидаться  в лицо нельзя, и вообще кидать нужно не с силой! И не позволяйте детям строить глубокие снежные туннели, которые могут обвалиться!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«Опасности, подстерегающие нас зимой»: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 - сосульки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 - гололед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 - мороз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 - тонкий лед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Осторожно, сосульки!»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Обратите внимание ребёнка на сосульки и горы снега, свешивающиеся с крыш домов. Расскажите, чем они опасны и почему такие места надо обходить стороной. Объясните ребенку, что ни в коем случае нельзя заходить в огражденные зоны. Всегда обращайте внимание на огороженные участки тротуаров и ни в коем случае не заходите в опасные зоны. Если во время движения по тротуару вы услышали наверху подозрительный шум – нельзя останавливаться, поднимать голову и рассматривать, что там случилось. Возможно, это сход снега или ледяной глыбы. Бежать от здания тоже нельзя. Нужно как можно быстрее прижаться к стене, козырек крыши послужит укрытием. Чтобы избежать травматизма, родителям необходимо научить своих детей соблюдению правил нахождения вблизи жилых домов и зданий.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266092" y="160256"/>
            <a:ext cx="10087708" cy="642908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«Осторожно, гололед!»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Учите детей, что ходить по обледеневшему тротуару нужно маленькими шажками, наступая на всю подошву. Старайтесь по возможности обходить скользкие места. Особенно внимательно нужно зимой переходить дорогу - машина на скользкой дороге не сможет остановиться сразу!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«Осторожно, мороз!»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Сократите или вовсе исключите прогулку с детьми  в морозные дни: высока вероятность обморожения.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«Осторожно, тонкий лед!»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Не выходите с ребенком  на заледеневшие водоемы! Если лед провалился - нужно громко звать на помощь и пытаться выбраться, наползая или накатываясь на край! Барахтаться нельзя! Если получилось выбраться, надо откатиться от края.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Вот основные правила безопасного поведения в зимнее время года, которые следует помнить взрослым и учить детей соблюдать их.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Уважаемые взрослые! Мы всегда должны помнить о том, что формирование сознательного поведения – процесс длительный. Это сегодня ребенок всюду ходит за ручку с мамой, гуляет во дворе под присмотром взрослых, а завтра он станет самостоятельным. Многое зависит от нас. Наше обучение, старание поможет им избежать многих опасных детских неприятностей.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«Береги природу».</a:t>
            </a:r>
            <a:endParaRPr lang="ru-RU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Проблема: часто дети не видят, не замечают красоту родной природы. Недостаточно понимают, не знают, как правильно вести себя в природе, в общении с живыми существами; нет примера для подражания. И дети зачастую ломают деревья, кусты, без пользы рвут цветы и бросают, убивают насекомых, разоряют птичьи гнезда и муравейники.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Цель: воспитание любви к родной природе; гуманного, бережного отношения к ней и заботливого, чуткого ко всему живому.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08184" y="358219"/>
            <a:ext cx="10345615" cy="581874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>
                <a:latin typeface="Cambria"/>
                <a:ea typeface="Cambria"/>
              </a:rPr>
              <a:t>Занятие №1. </a:t>
            </a:r>
            <a:endParaRPr/>
          </a:p>
          <a:p>
            <a:pPr marL="0" indent="0">
              <a:buNone/>
              <a:defRPr/>
            </a:pPr>
            <a:r>
              <a:rPr lang="ru-RU" u="sng">
                <a:latin typeface="Cambria"/>
                <a:ea typeface="Cambria"/>
              </a:rPr>
              <a:t>Речевая деятельность</a:t>
            </a:r>
            <a:r>
              <a:rPr lang="ru-RU">
                <a:latin typeface="Cambria"/>
                <a:ea typeface="Cambria"/>
              </a:rPr>
              <a:t>:</a:t>
            </a:r>
            <a:endParaRPr/>
          </a:p>
          <a:p>
            <a:pPr marL="0" indent="0">
              <a:buNone/>
              <a:defRPr/>
            </a:pPr>
            <a:r>
              <a:rPr lang="ru-RU">
                <a:latin typeface="Cambria"/>
                <a:ea typeface="Cambria"/>
              </a:rPr>
              <a:t>«Путешествие в зимнюю сказку». </a:t>
            </a:r>
            <a:endParaRPr/>
          </a:p>
          <a:p>
            <a:pPr marL="0" indent="0">
              <a:buNone/>
              <a:defRPr/>
            </a:pPr>
            <a:r>
              <a:rPr lang="ru-RU">
                <a:latin typeface="Cambria"/>
                <a:ea typeface="Cambria"/>
              </a:rPr>
              <a:t>Цель: развивать умение отвечать на простейшие вопросы воспитателя. Развивать и активизировать речь детей.</a:t>
            </a:r>
            <a:endParaRPr/>
          </a:p>
          <a:p>
            <a:pPr marL="0" indent="0">
              <a:buNone/>
              <a:defRPr/>
            </a:pP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4" name="Рисунок 3" descr="img19.jp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11854" y="2836844"/>
            <a:ext cx="8588258" cy="36906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43354" y="358219"/>
            <a:ext cx="10136836" cy="1913641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  <a:defRPr/>
            </a:pPr>
            <a:r>
              <a:rPr lang="ru-RU">
                <a:latin typeface="Cambria"/>
                <a:ea typeface="Cambria"/>
              </a:rPr>
              <a:t>Занятие №2. </a:t>
            </a:r>
            <a:endParaRPr/>
          </a:p>
          <a:p>
            <a:pPr marL="0" indent="0">
              <a:buNone/>
              <a:defRPr/>
            </a:pPr>
            <a:r>
              <a:rPr lang="ru-RU" u="sng">
                <a:latin typeface="Cambria"/>
                <a:ea typeface="Cambria"/>
              </a:rPr>
              <a:t>Лепка ООД</a:t>
            </a:r>
            <a:r>
              <a:rPr lang="ru-RU">
                <a:latin typeface="Cambria"/>
                <a:ea typeface="Cambria"/>
              </a:rPr>
              <a:t> « Снеговики »</a:t>
            </a:r>
            <a:endParaRPr/>
          </a:p>
          <a:p>
            <a:pPr marL="0" indent="0">
              <a:buNone/>
              <a:defRPr/>
            </a:pPr>
            <a:r>
              <a:rPr lang="ru-RU">
                <a:latin typeface="Cambria"/>
                <a:ea typeface="Cambria"/>
              </a:rPr>
              <a:t>Цель: способствовать развитию мелкой моторики пальцев рук.</a:t>
            </a:r>
            <a:br>
              <a:rPr lang="ru-RU">
                <a:latin typeface="Cambria"/>
                <a:ea typeface="Cambria"/>
              </a:rPr>
            </a:br>
            <a:endParaRPr lang="ru-RU">
              <a:latin typeface="Cambria"/>
              <a:ea typeface="Cambri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33506" y="3135002"/>
            <a:ext cx="3718875" cy="27891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10800000">
            <a:off x="6925560" y="3135002"/>
            <a:ext cx="4015817" cy="30118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973014" y="358219"/>
            <a:ext cx="10207175" cy="1913641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№3.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u="sng">
                <a:latin typeface="Cambria"/>
                <a:ea typeface="Cambria"/>
              </a:rPr>
              <a:t>Рисование ООД</a:t>
            </a:r>
            <a:r>
              <a:rPr lang="ru-RU">
                <a:latin typeface="Cambria"/>
                <a:ea typeface="Cambria"/>
              </a:rPr>
              <a:t> по теме «Белоснежная зима».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Цель: воспитывать интерес к занятию, трудолюбие, аккуратность, развивать эстетическое восприятие зимнего пейзажа.</a:t>
            </a:r>
            <a:r>
              <a:rPr lang="ru-RU"/>
              <a:t/>
            </a:r>
            <a:br>
              <a:rPr lang="ru-RU"/>
            </a:br>
            <a:endParaRPr lang="ru-RU">
              <a:latin typeface="Cambria"/>
              <a:ea typeface="Cambri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8201" y="2026763"/>
            <a:ext cx="2727488" cy="20456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14442" y="2026763"/>
            <a:ext cx="2733774" cy="205033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5400000">
            <a:off x="4542935" y="2870954"/>
            <a:ext cx="2932520" cy="21993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8314444" y="4411745"/>
            <a:ext cx="2733772" cy="20503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38201" y="4411745"/>
            <a:ext cx="2727488" cy="20456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58219"/>
            <a:ext cx="10341990" cy="1913641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№4.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u="sng">
                <a:latin typeface="Cambria"/>
                <a:ea typeface="Cambria"/>
              </a:rPr>
              <a:t>Аппликация ООД</a:t>
            </a:r>
            <a:r>
              <a:rPr lang="ru-RU">
                <a:latin typeface="Cambria"/>
                <a:ea typeface="Cambria"/>
              </a:rPr>
              <a:t> по теме "Укрась елку" (коллективная работа). 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Цель: совершенствовать навыки коллективной работы, закрепить навыки аккуратного намазывания и наклеивания.</a:t>
            </a:r>
            <a:r>
              <a:rPr lang="ru-RU"/>
              <a:t/>
            </a:r>
            <a:br>
              <a:rPr lang="ru-RU"/>
            </a:br>
            <a:endParaRPr lang="ru-RU">
              <a:latin typeface="Cambria"/>
              <a:ea typeface="Cambri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112574" y="2265255"/>
            <a:ext cx="4335054" cy="32512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652008" y="2869524"/>
            <a:ext cx="4319830" cy="32398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452487"/>
            <a:ext cx="10515600" cy="591060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Содержание:</a:t>
            </a:r>
            <a:endParaRPr/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56822" y="1394797"/>
            <a:ext cx="1053896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1.Тип проекта</a:t>
            </a:r>
            <a:endParaRPr/>
          </a:p>
          <a:p>
            <a:pPr>
              <a:defRPr/>
            </a:pPr>
            <a:r>
              <a:rPr lang="ru-RU"/>
              <a:t>2.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Классификация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3.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Состав участников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4.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ФОРМЫ РЕАЛИЗАЦИИ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5.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ЦЕЛИ ПРОЕКТА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6.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ЗАДАЧИ ПРОЕКТА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7.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ЭТАПЫ РЕАЛИЗАЦИИ ПРОЕКТА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8.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ОЖИДАЕМЫЕ РЕЗУЛЬТАТЫ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9.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ЭТАПЫ ОСУЩЕСТВЛЕНИЯ ПРОЕКТА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10.</a:t>
            </a:r>
            <a:r>
              <a:rPr lang="ru-RU">
                <a:solidFill>
                  <a:prstClr val="black"/>
                </a:solidFill>
                <a:latin typeface="Cambria"/>
                <a:ea typeface="Cambria"/>
              </a:rPr>
              <a:t> Консультация для родителей  «Безопасность зимой.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11.Занятия</a:t>
            </a:r>
            <a:endParaRPr/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Cambria"/>
              </a:rPr>
              <a:t>12. Заключение..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58219"/>
            <a:ext cx="10341990" cy="1913641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№5.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u="sng">
                <a:latin typeface="Cambria"/>
                <a:ea typeface="Cambria"/>
              </a:rPr>
              <a:t>Физическое развитие ООД</a:t>
            </a:r>
            <a:r>
              <a:rPr lang="ru-RU">
                <a:latin typeface="Cambria"/>
                <a:ea typeface="Cambria"/>
              </a:rPr>
              <a:t> «Зимние забавы». 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Цель: закрепление пройденного в основных видах движений. Совершенствовать навыки коллективных игр.</a:t>
            </a:r>
            <a:r>
              <a:rPr lang="ru-RU"/>
              <a:t/>
            </a:r>
            <a:br>
              <a:rPr lang="ru-RU"/>
            </a:br>
            <a:endParaRPr lang="ru-RU">
              <a:latin typeface="Cambria"/>
              <a:ea typeface="Cambri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8200" y="2438400"/>
            <a:ext cx="4130040" cy="4145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318760" y="2438400"/>
            <a:ext cx="5349240" cy="4145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8198" y="558308"/>
            <a:ext cx="10515600" cy="13255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000">
                <a:solidFill>
                  <a:prstClr val="black"/>
                </a:solidFill>
                <a:latin typeface="Cambria"/>
                <a:ea typeface="Cambria"/>
                <a:cs typeface="+mn-cs"/>
              </a:rPr>
              <a:t>Сценарий зимнего физкультурного досуга для детей младшей группы. Задачи: закреплять умение ходить в колонне по одному, сохранять равновесие во время ходьбы след в след; совершенствовать навыки метания в цель развивать глазомер; учить удерживать равновесие при ходьбе по приподнятой опоре, подлезать под воротца ( дуги);доставить детям чувство радости. Цель: закрепление пройденного в основных видах движений. Совершенствовать навыки коллективных игр.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 rot="5400000">
            <a:off x="69771" y="2874378"/>
            <a:ext cx="4352925" cy="32646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5400000">
            <a:off x="3458527" y="2944624"/>
            <a:ext cx="4352926" cy="3124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5400000">
            <a:off x="7196136" y="2525524"/>
            <a:ext cx="4352926" cy="3962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008184" y="358219"/>
            <a:ext cx="10172005" cy="6218851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№6.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1800" u="sng">
                <a:latin typeface="Cambria"/>
                <a:ea typeface="Cambria"/>
              </a:rPr>
              <a:t>Совместная деятельность</a:t>
            </a:r>
            <a:r>
              <a:rPr lang="ru-RU" sz="1800">
                <a:latin typeface="Cambria"/>
                <a:ea typeface="Cambria"/>
              </a:rPr>
              <a:t>. Чтение, прослушивание: Владимир Сутеев- "Снеговик-почтовик»,  Василий Ливанов-«Дед Мороз и лето».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endParaRPr lang="ru-RU" sz="1800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endParaRPr lang="ru-RU">
              <a:latin typeface="Cambria"/>
              <a:ea typeface="Cambri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05386" y="1809126"/>
            <a:ext cx="4574286" cy="47679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779496" y="1809126"/>
            <a:ext cx="4567428" cy="47679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09599" y="1582341"/>
            <a:ext cx="107986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solidFill>
                  <a:srgbClr val="404040"/>
                </a:solidFill>
                <a:latin typeface="Open Sans"/>
              </a:rPr>
              <a:t>Снеговик – почтовик</a:t>
            </a:r>
            <a:endParaRPr/>
          </a:p>
          <a:p>
            <a:pPr>
              <a:defRPr/>
            </a:pPr>
            <a:r>
              <a:rPr lang="ru-RU">
                <a:solidFill>
                  <a:srgbClr val="404040"/>
                </a:solidFill>
                <a:latin typeface="Open Sans"/>
              </a:rPr>
              <a:t>Завтра наступает Новый год, а у ребят во дворе нет елки. Они решили написать письмо Деду Морозу, чтобы он помог им. Но кто же отнесёт письмо в лес? Детвора решает слепить снеговика для доставки почты. Когда стемнело, ребята разошлись по домам спать, а снеговик ожил и отправился выполнять возложенное на него поручение. С ним в дорогу отправился щенок Шарик. Длинный и опасный путь ожидал посланников. По дороге письмо терялось, его пытались украсть лиса, волк и филин. Но все-таки послание ребят попало к Деду Морозу. Снеговик доставил елку как раз к празднику, а в придачу к ней ещё и мешок с подарками для ребят.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756229" y="1764383"/>
            <a:ext cx="84473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solidFill>
                  <a:srgbClr val="272729"/>
                </a:solidFill>
                <a:latin typeface="Roboto"/>
              </a:rPr>
              <a:t>Дед Мороз и лето</a:t>
            </a:r>
            <a:endParaRPr/>
          </a:p>
          <a:p>
            <a:pPr>
              <a:defRPr/>
            </a:pPr>
            <a:r>
              <a:rPr lang="ru-RU">
                <a:solidFill>
                  <a:srgbClr val="272729"/>
                </a:solidFill>
                <a:latin typeface="Roboto"/>
              </a:rPr>
              <a:t>Доброе и веселое произведение рассказывает историю об одиноком и слегка наивном Дедушке Морозе, который однажды захотел увидеть лето. Он круглый год живёт на Северном полюсе и занимается тем, что мастерит игрушки, а к детишкам в город приходит зимой. Поэтому не знает тепла, солнышка, лёгкого ветерка и красивых ярких цветов. Случайно услышав песенку о прекрасном времени года, он постоянно вспоминает о ней в своей холодной избе и очень сильно тоскует. В конце концов старичок решает собственными глазами увидеть лето, и возвращается к ребятам в один из самых жарких дней.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74749" y="1030309"/>
            <a:ext cx="4310130" cy="46750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726546" y="1030309"/>
            <a:ext cx="5941454" cy="46750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58219"/>
            <a:ext cx="10341990" cy="620283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№7.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Беседы с детьми: "Что я вижу за окном?» Прогулка –экскурсия по территории Детского сада.</a:t>
            </a:r>
            <a:br>
              <a:rPr lang="ru-RU">
                <a:latin typeface="Cambria"/>
                <a:ea typeface="Cambria"/>
              </a:rPr>
            </a:br>
            <a:endParaRPr lang="ru-RU">
              <a:solidFill>
                <a:srgbClr val="FF0000"/>
              </a:solidFill>
              <a:latin typeface="Cambria"/>
              <a:ea typeface="Cambri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8200" y="2496457"/>
            <a:ext cx="3497943" cy="33092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455884" y="2496457"/>
            <a:ext cx="3526973" cy="33092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5400000">
            <a:off x="8073850" y="2719333"/>
            <a:ext cx="3349173" cy="28635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906126" y="348343"/>
            <a:ext cx="10686704" cy="6212713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№8.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1800">
                <a:latin typeface="Cambria"/>
                <a:ea typeface="Cambria"/>
              </a:rPr>
              <a:t>Сюжетно-ролевая игра «Трудно птицам зимовать»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1800">
                <a:latin typeface="Cambria"/>
                <a:ea typeface="Cambria"/>
              </a:rPr>
              <a:t>Надо птицам помогать!                Акция: «Сделай кормушку»   «Покормите птиц зимой»</a:t>
            </a:r>
            <a:r>
              <a:rPr lang="ru-RU">
                <a:latin typeface="Cambria"/>
                <a:ea typeface="Cambria"/>
              </a:rPr>
              <a:t>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/>
            </a:r>
            <a:br>
              <a:rPr lang="ru-RU">
                <a:latin typeface="Cambria"/>
                <a:ea typeface="Cambria"/>
              </a:rPr>
            </a:br>
            <a:endParaRPr lang="ru-RU">
              <a:solidFill>
                <a:srgbClr val="FF0000"/>
              </a:solidFill>
              <a:latin typeface="Cambria"/>
              <a:ea typeface="Cambri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5400000">
            <a:off x="320217" y="2935174"/>
            <a:ext cx="4143865" cy="31078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5400000">
            <a:off x="4176238" y="2932885"/>
            <a:ext cx="4146481" cy="31098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rot="5400000">
            <a:off x="7946174" y="2932886"/>
            <a:ext cx="4146482" cy="31098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81047" y="317325"/>
            <a:ext cx="9970476" cy="598842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10000"/>
              </a:lnSpc>
              <a:buNone/>
              <a:defRPr/>
            </a:pPr>
            <a:r>
              <a:rPr lang="ru-RU" sz="1400" b="1">
                <a:latin typeface="Cambria"/>
                <a:ea typeface="Cambria"/>
              </a:rPr>
              <a:t>Тип проекта:</a:t>
            </a:r>
            <a:r>
              <a:rPr lang="ru-RU" sz="1400">
                <a:latin typeface="Cambria"/>
                <a:ea typeface="Cambria"/>
              </a:rPr>
              <a:t> педагогический познавательно- речевой (творческий)</a:t>
            </a:r>
            <a:endParaRPr/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1400" b="1">
                <a:latin typeface="Cambria"/>
                <a:ea typeface="Cambria"/>
              </a:rPr>
              <a:t>Классификация</a:t>
            </a:r>
            <a:r>
              <a:rPr lang="ru-RU" sz="1400">
                <a:latin typeface="Cambria"/>
                <a:ea typeface="Cambria"/>
              </a:rPr>
              <a:t>: краткосрочный (6 недель)</a:t>
            </a:r>
            <a:endParaRPr/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1400" b="1">
                <a:latin typeface="Cambria"/>
                <a:ea typeface="Cambria"/>
              </a:rPr>
              <a:t>Состав участников</a:t>
            </a:r>
            <a:r>
              <a:rPr lang="ru-RU" sz="1400">
                <a:latin typeface="Cambria"/>
                <a:ea typeface="Cambria"/>
              </a:rPr>
              <a:t>: групповой</a:t>
            </a:r>
            <a:endParaRPr/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1400" b="1">
                <a:latin typeface="Cambria"/>
                <a:ea typeface="Cambria"/>
              </a:rPr>
              <a:t>Участники проекта:</a:t>
            </a:r>
            <a:r>
              <a:rPr lang="ru-RU" sz="1400">
                <a:latin typeface="Cambria"/>
                <a:ea typeface="Cambria"/>
              </a:rPr>
              <a:t> дети группы « Капелька», родители, воспитатель группы.</a:t>
            </a:r>
            <a:endParaRPr/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1400" b="1">
                <a:latin typeface="Cambria"/>
                <a:ea typeface="Cambria"/>
              </a:rPr>
              <a:t>ФОРМЫ РЕАЛИЗАЦИИ:</a:t>
            </a:r>
            <a:r>
              <a:rPr lang="ru-RU" sz="1400">
                <a:latin typeface="Cambria"/>
                <a:ea typeface="Cambria"/>
              </a:rPr>
              <a:t/>
            </a:r>
            <a:br>
              <a:rPr lang="ru-RU" sz="1400">
                <a:latin typeface="Cambria"/>
                <a:ea typeface="Cambria"/>
              </a:rPr>
            </a:br>
            <a:r>
              <a:rPr lang="ru-RU" sz="1400">
                <a:latin typeface="Cambria"/>
                <a:ea typeface="Cambria"/>
              </a:rPr>
              <a:t>• Беседы с детьми и родителями; </a:t>
            </a:r>
            <a:br>
              <a:rPr lang="ru-RU" sz="1400">
                <a:latin typeface="Cambria"/>
                <a:ea typeface="Cambria"/>
              </a:rPr>
            </a:br>
            <a:r>
              <a:rPr lang="ru-RU" sz="1400">
                <a:latin typeface="Cambria"/>
                <a:ea typeface="Cambria"/>
              </a:rPr>
              <a:t>• Консультация для родителей.</a:t>
            </a:r>
            <a:br>
              <a:rPr lang="ru-RU" sz="1400">
                <a:latin typeface="Cambria"/>
                <a:ea typeface="Cambria"/>
              </a:rPr>
            </a:br>
            <a:r>
              <a:rPr lang="ru-RU" sz="1400">
                <a:latin typeface="Cambria"/>
                <a:ea typeface="Cambria"/>
              </a:rPr>
              <a:t>• Игровая деятельность; </a:t>
            </a:r>
            <a:br>
              <a:rPr lang="ru-RU" sz="1400">
                <a:latin typeface="Cambria"/>
                <a:ea typeface="Cambria"/>
              </a:rPr>
            </a:br>
            <a:r>
              <a:rPr lang="ru-RU" sz="1400">
                <a:latin typeface="Cambria"/>
                <a:ea typeface="Cambria"/>
              </a:rPr>
              <a:t>• Выполнение работ по изобразительной деятельности; </a:t>
            </a:r>
            <a:br>
              <a:rPr lang="ru-RU" sz="1400">
                <a:latin typeface="Cambria"/>
                <a:ea typeface="Cambria"/>
              </a:rPr>
            </a:br>
            <a:r>
              <a:rPr lang="ru-RU" sz="1400">
                <a:latin typeface="Cambria"/>
                <a:ea typeface="Cambria"/>
              </a:rPr>
              <a:t>• Чтение, прослушивание и просмотр тематических сказок, кукольных театров;</a:t>
            </a:r>
            <a:br>
              <a:rPr lang="ru-RU" sz="1400">
                <a:latin typeface="Cambria"/>
                <a:ea typeface="Cambria"/>
              </a:rPr>
            </a:br>
            <a:r>
              <a:rPr lang="ru-RU" sz="1400">
                <a:latin typeface="Cambria"/>
                <a:ea typeface="Cambria"/>
              </a:rPr>
              <a:t>• Совместная деятельность по конструированию;</a:t>
            </a:r>
            <a:br>
              <a:rPr lang="ru-RU" sz="1400">
                <a:latin typeface="Cambria"/>
                <a:ea typeface="Cambria"/>
              </a:rPr>
            </a:br>
            <a:r>
              <a:rPr lang="ru-RU" sz="1400">
                <a:latin typeface="Cambria"/>
                <a:ea typeface="Cambria"/>
              </a:rPr>
              <a:t>• Организация физ.досугов.</a:t>
            </a:r>
            <a:endParaRPr/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1400" b="1">
                <a:latin typeface="Cambria"/>
                <a:ea typeface="Cambria"/>
              </a:rPr>
              <a:t>ЦЕЛИ ПРОЕКТА:</a:t>
            </a:r>
            <a:endParaRPr lang="ru-RU" sz="1400">
              <a:latin typeface="Cambria"/>
              <a:ea typeface="Cambria"/>
            </a:endParaRPr>
          </a:p>
          <a:p>
            <a:pPr>
              <a:lnSpc>
                <a:spcPct val="110000"/>
              </a:lnSpc>
              <a:defRPr/>
            </a:pPr>
            <a:r>
              <a:rPr lang="ru-RU" sz="1400">
                <a:latin typeface="Cambria"/>
                <a:ea typeface="Cambria"/>
              </a:rPr>
              <a:t>Расширение представления о зиме через различные виды детской деятельности и приобщение родителей к созданию единого образовательного пространства вокруг ребенка.</a:t>
            </a:r>
            <a:endParaRPr/>
          </a:p>
          <a:p>
            <a:pPr>
              <a:lnSpc>
                <a:spcPct val="110000"/>
              </a:lnSpc>
              <a:defRPr/>
            </a:pPr>
            <a:r>
              <a:rPr lang="ru-RU" sz="1400">
                <a:latin typeface="Cambria"/>
                <a:ea typeface="Cambria"/>
              </a:rPr>
              <a:t>Познакомить детей с сезонными изменениями в природе.</a:t>
            </a:r>
            <a:endParaRPr/>
          </a:p>
          <a:p>
            <a:pPr>
              <a:lnSpc>
                <a:spcPct val="110000"/>
              </a:lnSpc>
              <a:defRPr/>
            </a:pPr>
            <a:r>
              <a:rPr lang="ru-RU" sz="1400">
                <a:latin typeface="Cambria"/>
                <a:ea typeface="Cambria"/>
              </a:rPr>
              <a:t>Формировать у детей интерес к окружающему миру, родной природе.</a:t>
            </a:r>
            <a:endParaRPr/>
          </a:p>
          <a:p>
            <a:pPr>
              <a:lnSpc>
                <a:spcPct val="110000"/>
              </a:lnSpc>
              <a:defRPr/>
            </a:pPr>
            <a:r>
              <a:rPr lang="ru-RU" sz="1400">
                <a:latin typeface="Cambria"/>
                <a:ea typeface="Cambria"/>
              </a:rPr>
              <a:t>Главная цель проекта – вызвать интерес детей к окружающей природе, изучить с ними особенности зимнего периода, поведение зверей и птиц, рассказать о том, как нужно беречь природу, создать атмосферу зимних праздников. </a:t>
            </a:r>
            <a:r>
              <a:rPr lang="ru-RU" sz="1400"/>
              <a:t/>
            </a:r>
            <a:br>
              <a:rPr lang="ru-RU" sz="1400"/>
            </a:br>
            <a:endParaRPr lang="ru-RU" sz="1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58219"/>
            <a:ext cx="10341990" cy="620283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№9.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Театрализованные игры: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кукольный . «Три поросенка и волк регулировщик»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В один солнечный ,зимний денек ,три поросенка решили позабавиться . Взяли санки и побежали на горку. Снежную горку они выбрали в близи дороги. Поросята начали резвится с визгом скатываясь в низ. Не заметив приближения автомобиля ,поросята друг за другом понеслись с горы, зажмурив от страха глаза.  Как вдруг услышали свист ! Это был волк-регулировщик. Он вовремя успел остановить движущиеся автомобили и тем самым спасти поросят от несчастья. Затем волк объяснил глупым и маленьким поросятам, что играть  вблизи автодорог, железной дороги и других опасных местах - нельзя ,тем более без сопровождения взрослых!</a:t>
            </a:r>
            <a:br>
              <a:rPr lang="ru-RU">
                <a:latin typeface="Cambria"/>
                <a:ea typeface="Cambria"/>
              </a:rPr>
            </a:br>
            <a:endParaRPr lang="ru-RU">
              <a:solidFill>
                <a:srgbClr val="FF0000"/>
              </a:solidFill>
              <a:latin typeface="Cambria"/>
              <a:ea typeface="Cambr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29772" y="98474"/>
            <a:ext cx="4848665" cy="28557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5400000">
            <a:off x="702209" y="2481775"/>
            <a:ext cx="3903785" cy="48486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5400000">
            <a:off x="7037364" y="-369277"/>
            <a:ext cx="2968283" cy="39037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58219"/>
            <a:ext cx="10341990" cy="620283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№10.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Дидактическая игра: «Времена года»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Цель: закрепить с детьми признаки времен года, развивать у детей память, мышление, речь.</a:t>
            </a:r>
            <a:r>
              <a:rPr lang="ru-RU"/>
              <a:t/>
            </a:r>
            <a:br>
              <a:rPr lang="ru-RU"/>
            </a:br>
            <a:endParaRPr lang="ru-RU">
              <a:solidFill>
                <a:srgbClr val="FF0000"/>
              </a:solidFill>
              <a:latin typeface="Cambria"/>
              <a:ea typeface="Cambri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rot="5400000">
            <a:off x="712663" y="3524253"/>
            <a:ext cx="3274086" cy="24555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5400000">
            <a:off x="7965833" y="3696232"/>
            <a:ext cx="3274085" cy="24555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709893" y="3746361"/>
            <a:ext cx="3523624" cy="26427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58219"/>
            <a:ext cx="10341990" cy="620283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№11.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Подвижно-дидактическая игра «Угадай животное»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Цель: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- закрепить знания детей о диких животных;</a:t>
            </a:r>
            <a:endParaRPr/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>
                <a:latin typeface="Cambria"/>
                <a:ea typeface="Cambria"/>
              </a:rPr>
              <a:t>учить детей соотносить описание внешности животного в загадке с определенных диким животным;</a:t>
            </a:r>
            <a:endParaRPr/>
          </a:p>
          <a:p>
            <a:pPr>
              <a:lnSpc>
                <a:spcPct val="120000"/>
              </a:lnSpc>
              <a:buFontTx/>
              <a:buChar char="-"/>
              <a:defRPr/>
            </a:pPr>
            <a:r>
              <a:rPr lang="ru-RU">
                <a:latin typeface="Cambria"/>
                <a:ea typeface="Cambria"/>
              </a:rPr>
              <a:t>- развивать двигательную и речевую активность детей;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- воспитывать любовь, доброе отношение к животным;</a:t>
            </a:r>
            <a:br>
              <a:rPr lang="ru-RU">
                <a:latin typeface="Cambria"/>
                <a:ea typeface="Cambria"/>
              </a:rPr>
            </a:br>
            <a:endParaRPr lang="ru-RU">
              <a:solidFill>
                <a:srgbClr val="FF0000"/>
              </a:solidFill>
              <a:latin typeface="Cambria"/>
              <a:ea typeface="Cambr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0" y="123049"/>
            <a:ext cx="12192000" cy="6799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Ход игры: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Воспитатель предлагает детям рассмотреть шапочки, на которых изображены дикие животные (заяц, белка, еж, лиса, волк, медведь).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Дети по желанию выбирают себе шапочку животного и с воспитателем образуют круг.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Двигаясь по кругу, произносят слова : 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По тропинке в лес пойдем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В лес пойдем, в лес пойдем.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Мы зверюшек там найдем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Там найдем, там найдем.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Дети останавливаются. Воспитатель загадывает загадку о зайчике: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- Это что за зверь лесной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Встал как столбик за сосной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И стоит среди травы –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Уши больше головы?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Кто это?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Дети отгадывают и произносят слова: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- Зайчик, зайчик выходи,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С нами вместе, попляши!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Ребенок в шапочке зайчика выходит в центр круга.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Игра повторяется. Воспитатель загадывает загадки каждый раз о новом животном: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- Пышный хвост торчит с верхушки,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Что за странная зверушка?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Щелкает орешки мелко.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100">
                <a:latin typeface="Calibri"/>
                <a:ea typeface="Calibri"/>
                <a:cs typeface="Times New Roman"/>
              </a:rPr>
              <a:t>Ну, конечно, это … (белка)</a:t>
            </a:r>
            <a:endParaRPr/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endParaRPr lang="ru-RU" sz="110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58219"/>
            <a:ext cx="10341990" cy="62028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Занятие №12. 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sz="1600">
                <a:latin typeface="Cambria"/>
                <a:ea typeface="Cambria"/>
              </a:rPr>
              <a:t>Конструирование: «Домик для зверят по сказке "Теремок"». ООД по развитию речи в первой младшей группе Тема: «Рассказывание сказки «Теремок».</a:t>
            </a:r>
            <a:r>
              <a:rPr lang="ru-RU" sz="1600" b="1">
                <a:solidFill>
                  <a:srgbClr val="000000"/>
                </a:solidFill>
                <a:latin typeface="Times New Roman"/>
                <a:cs typeface="Times New Roman"/>
              </a:rPr>
              <a:t> Предварительная работа</a:t>
            </a:r>
            <a:r>
              <a:rPr lang="ru-RU" sz="1600">
                <a:solidFill>
                  <a:srgbClr val="000000"/>
                </a:solidFill>
                <a:latin typeface="Times New Roman"/>
                <a:cs typeface="Times New Roman"/>
              </a:rPr>
              <a:t> - чтение русских народных сказок, рассматривание иллюстраций к ним, беседы по сказкам.</a:t>
            </a:r>
            <a:endParaRPr lang="ru-RU" sz="1600">
              <a:latin typeface="Times New Roman"/>
              <a:ea typeface="Cambria"/>
              <a:cs typeface="Times New Roman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endParaRPr lang="ru-RU">
              <a:solidFill>
                <a:srgbClr val="FF0000"/>
              </a:solidFill>
              <a:latin typeface="Cambria"/>
              <a:ea typeface="Cambria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095624" y="2238973"/>
            <a:ext cx="4886476" cy="36648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58219"/>
            <a:ext cx="10341990" cy="620283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en-US">
                <a:latin typeface="Cambria"/>
                <a:ea typeface="Cambria"/>
              </a:rPr>
              <a:t>III</a:t>
            </a:r>
            <a:r>
              <a:rPr lang="ru-RU">
                <a:latin typeface="Cambria"/>
                <a:ea typeface="Cambria"/>
              </a:rPr>
              <a:t> этап – заключительный.</a:t>
            </a:r>
            <a:endParaRPr/>
          </a:p>
          <a:p>
            <a:pPr marL="0" indent="0">
              <a:buNone/>
              <a:defRPr/>
            </a:pPr>
            <a:r>
              <a:rPr lang="ru-RU">
                <a:latin typeface="Cambria"/>
                <a:ea typeface="Cambria"/>
              </a:rPr>
              <a:t>Развлекательный досуг «Как снеговик к нам в гости приходил». </a:t>
            </a:r>
            <a:endParaRPr/>
          </a:p>
          <a:p>
            <a:pPr marL="0" indent="0">
              <a:buNone/>
              <a:defRPr/>
            </a:pPr>
            <a:r>
              <a:rPr lang="ru-RU">
                <a:latin typeface="Cambria"/>
                <a:ea typeface="Cambria"/>
              </a:rPr>
              <a:t>Цель: создать игровую ситуацию, способствующую формированию эмоциональной отзывчивости.</a:t>
            </a: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416040" y="2834640"/>
            <a:ext cx="5501640" cy="40233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38200" y="2834640"/>
            <a:ext cx="4785360" cy="40233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113692" y="263950"/>
            <a:ext cx="10240108" cy="625939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  <a:defRPr/>
            </a:pPr>
            <a:r>
              <a:rPr lang="ru-RU" b="1">
                <a:latin typeface="Cambria"/>
                <a:ea typeface="Cambria"/>
              </a:rPr>
              <a:t>ЗАДАЧИ ПРОЕКТА</a:t>
            </a:r>
            <a:r>
              <a:rPr lang="ru-RU">
                <a:latin typeface="Cambria"/>
                <a:ea typeface="Cambria"/>
              </a:rPr>
              <a:t>: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Способствовать формированию интереса к окружающей природе;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Развить речевые навыки;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Учить играть дружно, вместе, не ссориться.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Развивать у детей эмоциональную отзывчивость, внимание, любознательность.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Учить играть дружно, вместе, не ссориться.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Привлечь родителей к активному участию в проекте.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Формировать умение слушать, понимать и отвечать на вопрос воспитателя.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Расширять представления детей о зимних природных явлениях, забавах, праздниках..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Формировать представление о безопасном поведении зимой.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Расширять и активизировать словарный запас детей.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Развивать интерес родителей к жизни детского сада и расширять формы работы с семьей.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Воспитывать бережное отношение к природе, умение замечать красоту зимней природы.</a:t>
            </a:r>
            <a:endParaRPr/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87186" y="458715"/>
            <a:ext cx="10515600" cy="5799891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>
                <a:latin typeface="Cambria"/>
                <a:ea typeface="Cambria"/>
              </a:rPr>
              <a:t>Заключение: 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032000" y="898070"/>
            <a:ext cx="8128000" cy="557892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032508" y="898069"/>
            <a:ext cx="8126984" cy="55789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359876" y="405353"/>
            <a:ext cx="9993923" cy="577161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ЭТАПЫ РЕАЛИЗАЦИИ ПРОЕКТА:</a:t>
            </a:r>
            <a:endParaRPr lang="ru-RU">
              <a:latin typeface="Cambria"/>
              <a:ea typeface="Cambria"/>
            </a:endParaRPr>
          </a:p>
          <a:p>
            <a:pPr marL="514350" indent="-514350">
              <a:lnSpc>
                <a:spcPct val="120000"/>
              </a:lnSpc>
              <a:buAutoNum type="arabicPeriod"/>
              <a:defRPr/>
            </a:pPr>
            <a:r>
              <a:rPr lang="ru-RU">
                <a:latin typeface="Cambria"/>
                <a:ea typeface="Cambria"/>
              </a:rPr>
              <a:t>ПОДГОТОВИТЕЛЬНЫЙ ЭТАП.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выбор темы.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планирование реализации проекта.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подготовительные работы педагога.</a:t>
            </a:r>
            <a:endParaRPr/>
          </a:p>
          <a:p>
            <a:pPr marL="514350" indent="-514350">
              <a:lnSpc>
                <a:spcPct val="120000"/>
              </a:lnSpc>
              <a:buAutoNum type="arabicPeriod"/>
              <a:defRPr/>
            </a:pPr>
            <a:r>
              <a:rPr lang="ru-RU">
                <a:latin typeface="Cambria"/>
                <a:ea typeface="Cambria"/>
              </a:rPr>
              <a:t> ОСНОВНОЙ ЭТАП.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взаимодействие педагога, детей и родителей.</a:t>
            </a:r>
            <a:br>
              <a:rPr lang="ru-RU">
                <a:latin typeface="Cambria"/>
                <a:ea typeface="Cambria"/>
              </a:rPr>
            </a:br>
            <a:endParaRPr lang="ru-RU">
              <a:latin typeface="Cambria"/>
              <a:ea typeface="Cambria"/>
            </a:endParaRPr>
          </a:p>
          <a:p>
            <a:pPr marL="514350" indent="-514350">
              <a:lnSpc>
                <a:spcPct val="120000"/>
              </a:lnSpc>
              <a:buAutoNum type="arabicPeriod"/>
              <a:defRPr/>
            </a:pPr>
            <a:r>
              <a:rPr lang="ru-RU">
                <a:latin typeface="Cambria"/>
                <a:ea typeface="Cambria"/>
              </a:rPr>
              <a:t> ИТОГОВЫЙ ЭТАП.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итоговое мероприятие – игра  «Как снеговик к нам в гости приходил».</a:t>
            </a:r>
            <a:endParaRPr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/>
            </a:r>
            <a:br>
              <a:rPr lang="ru-RU">
                <a:latin typeface="Cambria"/>
                <a:ea typeface="Cambria"/>
              </a:rPr>
            </a:br>
            <a:r>
              <a:rPr lang="ru-RU" b="1">
                <a:latin typeface="Cambria"/>
                <a:ea typeface="Cambria"/>
              </a:rPr>
              <a:t>УЧАСТНИКИ ПРОЕКТА:</a:t>
            </a:r>
            <a:br>
              <a:rPr lang="ru-RU" b="1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Дети 2-3 лет.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Воспитатель.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Родители. </a:t>
            </a:r>
            <a:endParaRPr/>
          </a:p>
          <a:p>
            <a:pPr marL="0" indent="0">
              <a:buNone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301262" y="301658"/>
            <a:ext cx="10052538" cy="608028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  <a:defRPr/>
            </a:pPr>
            <a:r>
              <a:rPr lang="ru-RU" b="1">
                <a:latin typeface="Cambria"/>
                <a:ea typeface="Cambria"/>
              </a:rPr>
              <a:t>ОЖИДАЕМЫЕ РЕЗУЛЬТАТЫ</a:t>
            </a:r>
            <a:r>
              <a:rPr lang="ru-RU">
                <a:latin typeface="Cambria"/>
                <a:ea typeface="Cambria"/>
              </a:rPr>
              <a:t>: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Повышение речевой активности детей, активизация словаря по теме «Зима» (знание детей о сезонных изменениях в природе (изменения в погоде, растений зимой, поведение зверей и птиц, дети могут прочесть наизусть одно из видов художественной литературы о зиме (стихотворение, загадку, поговорку и т. д.);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знание детьми о безопасном поведении зимой во время прогулок;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развитие познавательно исследовательских и творческих способностей детей;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составление дополнительных разработок игр, досугов, практических занятий;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разработка рекомендаций для родителей;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участие родительских работ в выставках группы, МБДОУ и городского округа;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повышение процента родителей, проявляющих интерес к жизни группы, детского сада.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Дети знают особенности зимнего периода;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В процессе ознакомления с окружающим миром активизируется словарь, развивается связная речь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У детей появляется интерес и ожидание праздника;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ru-RU">
                <a:latin typeface="Cambria"/>
                <a:ea typeface="Cambria"/>
              </a:rPr>
              <a:t>Родители принимают активное участие в проектной деятельности.</a:t>
            </a:r>
            <a:endParaRPr/>
          </a:p>
          <a:p>
            <a:pPr>
              <a:defRPr/>
            </a:pPr>
            <a:endParaRPr lang="ru-RU">
              <a:latin typeface="Cambria"/>
              <a:ea typeface="Cambr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512276" y="433633"/>
            <a:ext cx="9841523" cy="574333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ru-RU" b="1">
                <a:latin typeface="Cambria"/>
                <a:ea typeface="Cambria"/>
              </a:rPr>
              <a:t>ЭТАПЫ ОСУЩЕСТВЛЕНИЯ ПРОЕКТА</a:t>
            </a:r>
            <a:r>
              <a:rPr lang="ru-RU">
                <a:latin typeface="Cambria"/>
                <a:ea typeface="Cambria"/>
              </a:rPr>
              <a:t>.</a:t>
            </a:r>
            <a:br>
              <a:rPr lang="ru-RU">
                <a:latin typeface="Cambria"/>
                <a:ea typeface="Cambria"/>
              </a:rPr>
            </a:br>
            <a:r>
              <a:rPr lang="ru-RU" u="sng">
                <a:latin typeface="Cambria"/>
                <a:ea typeface="Cambria"/>
              </a:rPr>
              <a:t>I этап – подготовительный</a:t>
            </a:r>
            <a:endParaRPr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u-RU" u="sng">
                <a:latin typeface="Cambria"/>
                <a:ea typeface="Cambria"/>
              </a:rPr>
              <a:t/>
            </a:r>
            <a:br>
              <a:rPr lang="ru-RU" u="sng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Изучение литературы по теме. 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Уточнение формулировок проблемы, темы, целей и задач. 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Консультация для родителей. 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Подбор наглядно-дидактических пособий. 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• Пополнение книжного уголка. 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324708" y="452487"/>
            <a:ext cx="10029092" cy="572447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buNone/>
              <a:defRPr/>
            </a:pPr>
            <a:r>
              <a:rPr lang="ru-RU" u="sng">
                <a:latin typeface="Cambria"/>
                <a:ea typeface="Cambria"/>
              </a:rPr>
              <a:t>I</a:t>
            </a:r>
            <a:r>
              <a:rPr lang="en-US" u="sng">
                <a:latin typeface="Cambria"/>
                <a:ea typeface="Cambria"/>
              </a:rPr>
              <a:t>I</a:t>
            </a:r>
            <a:r>
              <a:rPr lang="ru-RU" u="sng">
                <a:latin typeface="Cambria"/>
                <a:ea typeface="Cambria"/>
              </a:rPr>
              <a:t> этап - основной</a:t>
            </a:r>
            <a:br>
              <a:rPr lang="ru-RU" u="sng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ФОРМЫ РАБОТЫ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РАЗДЕЛ ПРОГРАММЫ. ФОРМЫ И МЕТОДЫ. ЦЕЛЬ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Работа с родителями: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1.Консультация "Значение знаний о природе для ребенка" </a:t>
            </a:r>
            <a:endParaRPr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2.Консультация « Представление о безопасном поведении зимой».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Акция: «Сделай кормушку»</a:t>
            </a:r>
            <a:br>
              <a:rPr lang="ru-RU">
                <a:latin typeface="Cambria"/>
                <a:ea typeface="Cambria"/>
              </a:rPr>
            </a:br>
            <a:r>
              <a:rPr lang="ru-RU">
                <a:latin typeface="Cambria"/>
                <a:ea typeface="Cambria"/>
              </a:rPr>
              <a:t>Изготовление кормушки для птиц. </a:t>
            </a:r>
            <a:endParaRPr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Цель: способствовать активному участию родителей в проектной деятельности. </a:t>
            </a:r>
            <a:endParaRPr/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ru-RU">
                <a:latin typeface="Cambria"/>
                <a:ea typeface="Cambria"/>
              </a:rPr>
              <a:t>3. Внедрение в воспитательно-образовательный процесс эффективных методов и приемов по формированию знаний детей о зиме.</a:t>
            </a:r>
            <a:br>
              <a:rPr lang="ru-RU">
                <a:latin typeface="Cambria"/>
                <a:ea typeface="Cambria"/>
              </a:rPr>
            </a:br>
            <a:endParaRPr lang="ru-RU">
              <a:latin typeface="Cambria"/>
              <a:ea typeface="Cambr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1125414" y="367644"/>
            <a:ext cx="10228385" cy="612742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  <a:defRPr/>
            </a:pPr>
            <a:r>
              <a:rPr lang="ru-RU" b="1" dirty="0" smtClean="0">
                <a:latin typeface="Cambria"/>
                <a:ea typeface="Cambria"/>
              </a:rPr>
              <a:t>                                                                                   АКТУАЛЬНОСТЬ</a:t>
            </a:r>
            <a:r>
              <a:rPr lang="ru-RU" b="1" dirty="0" smtClean="0">
                <a:latin typeface="Cambria"/>
                <a:ea typeface="Cambria"/>
              </a:rPr>
              <a:t> </a:t>
            </a:r>
            <a:r>
              <a:rPr lang="ru-RU" b="1" dirty="0">
                <a:latin typeface="Cambria"/>
                <a:ea typeface="Cambria"/>
              </a:rPr>
              <a:t>ПРОЕКТА:</a:t>
            </a:r>
            <a:endParaRPr dirty="0"/>
          </a:p>
          <a:p>
            <a:pPr marL="0" indent="0">
              <a:buNone/>
              <a:defRPr/>
            </a:pPr>
            <a:r>
              <a:rPr lang="ru-RU" dirty="0">
                <a:latin typeface="Cambria"/>
                <a:ea typeface="Cambria"/>
              </a:rPr>
              <a:t>Консультация для родителей  «Безопасность зимой»</a:t>
            </a:r>
            <a:endParaRPr lang="ru-RU" b="1" dirty="0">
              <a:latin typeface="Cambria"/>
              <a:ea typeface="Cambria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dirty="0">
                <a:latin typeface="Cambria"/>
                <a:ea typeface="Cambria"/>
              </a:rPr>
              <a:t> Сегодня сама жизнь доказала необходимость обучения не только взрослых, но и малышей основам безопасности жизнедеятельности. Естественная любознательность ребенка в познании окружающего мира может стать небезопасной для него. </a:t>
            </a:r>
            <a:endParaRPr dirty="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dirty="0">
                <a:latin typeface="Cambria"/>
                <a:ea typeface="Cambria"/>
              </a:rPr>
              <a:t>Этот удивительный мир природы: мир красок, превращений и неожиданностей! Дошкольный возраст характеризуется  нарастанием двигательной активности и увеличением физических возможностей ребенка, которые, сочетаясь с повышенной любознательностью, стремлением к самостоятельности, нередко приводят к возникновению травматических ситуаций. Ребенку интересно абсолютно все: ему хочется попробовать, потрогать,  почувствовать, увидеть, услышать. Как различить опасное и безопасное, полезное и нужное, лечебное и простое? Задача взрослых (педагогов и родителей) состоит в том, чтобы сформировать сознательное и ответственное отношение к личной безопасности и безопасности окружающих, воспитывать готовность к эффективным, обоснованным действиям в неадекватных ситуациях.    </a:t>
            </a:r>
            <a:endParaRPr dirty="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dirty="0">
                <a:latin typeface="Cambria"/>
                <a:ea typeface="Cambria"/>
              </a:rPr>
              <a:t>Особая ответственность за формирование навыков безопасного поведения  в окружающей среде возлагается на воспитателей дошкольного учреждения, потому что именно в таком раннем возрасте закладываются базовые знания для дальнейшего поведения ребенка в сознательной жизни. Значимой также является проблема создания условий в ДОУ, позволяющих ребенку планомерно накапливать опыт безопасного поведения.</a:t>
            </a:r>
            <a:endParaRPr dirty="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dirty="0">
                <a:latin typeface="Cambria"/>
                <a:ea typeface="Cambria"/>
              </a:rPr>
              <a:t> Среди основных тематических разделов работы по формированию ОБЖ  дошкольников большое внимание уделяю блоку «Ребенок и природа».</a:t>
            </a:r>
            <a:endParaRPr dirty="0"/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ru-RU" dirty="0">
                <a:latin typeface="Cambria"/>
                <a:ea typeface="Cambria"/>
              </a:rPr>
              <a:t>  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</p:sld>
</file>

<file path=ppt/theme/theme1.xml><?xml version="1.0" encoding="utf-8"?>
<a:theme xmlns:a="http://schemas.openxmlformats.org/drawingml/2006/main" name="proekt_ds_zimushka_-zima_pervaya_mladshaya_gruppa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proekt_ds_zimushka_-zima_pervaya_mladshaya_gruppa</Template>
  <TotalTime>7</TotalTime>
  <Words>1756</Words>
  <Application>Microsoft Office PowerPoint</Application>
  <DocSecurity>0</DocSecurity>
  <PresentationFormat>Произвольный</PresentationFormat>
  <Paragraphs>217</Paragraphs>
  <Slides>40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proekt_ds_zimushka_-zima_pervaya_mladshaya_gruppa</vt:lpstr>
      <vt:lpstr>Экологический проект в первой младшей группе  «Зимушка-зима»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Сценарий зимнего физкультурного досуга для детей младшей группы. Задачи: закреплять умение ходить в колонне по одному, сохранять равновесие во время ходьбы след в след; совершенствовать навыки метания в цель развивать глазомер; учить удерживать равновесие при ходьбе по приподнятой опоре, подлезать под воротца ( дуги);доставить детям чувство радости. Цель: закрепление пройденного в основных видах движений. Совершенствовать навыки коллективных игр.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в первой младшей группе  «Зимушка-зима» </dc:title>
  <dc:subject/>
  <dc:creator>USER</dc:creator>
  <cp:keywords/>
  <dc:description/>
  <cp:lastModifiedBy>USER</cp:lastModifiedBy>
  <cp:revision>3</cp:revision>
  <dcterms:created xsi:type="dcterms:W3CDTF">2021-01-23T14:07:29Z</dcterms:created>
  <dcterms:modified xsi:type="dcterms:W3CDTF">2023-01-30T17:34:32Z</dcterms:modified>
  <cp:category/>
  <dc:identifier/>
  <cp:contentStatus/>
  <dc:language/>
  <cp:version/>
</cp:coreProperties>
</file>