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71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36"/>
    <a:srgbClr val="03009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54" autoAdjust="0"/>
    <p:restoredTop sz="94660"/>
  </p:normalViewPr>
  <p:slideViewPr>
    <p:cSldViewPr snapToGrid="0">
      <p:cViewPr>
        <p:scale>
          <a:sx n="75" d="100"/>
          <a:sy n="75" d="100"/>
        </p:scale>
        <p:origin x="1018" y="1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62BF-FB60-4C1F-9244-E897260F432C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A577-68CD-4475-B521-5EC0DF632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347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62BF-FB60-4C1F-9244-E897260F432C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A577-68CD-4475-B521-5EC0DF632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8096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62BF-FB60-4C1F-9244-E897260F432C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A577-68CD-4475-B521-5EC0DF632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624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62BF-FB60-4C1F-9244-E897260F432C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A577-68CD-4475-B521-5EC0DF632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94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62BF-FB60-4C1F-9244-E897260F432C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A577-68CD-4475-B521-5EC0DF632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3004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62BF-FB60-4C1F-9244-E897260F432C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A577-68CD-4475-B521-5EC0DF632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7302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62BF-FB60-4C1F-9244-E897260F432C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A577-68CD-4475-B521-5EC0DF632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196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62BF-FB60-4C1F-9244-E897260F432C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A577-68CD-4475-B521-5EC0DF632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203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62BF-FB60-4C1F-9244-E897260F432C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A577-68CD-4475-B521-5EC0DF632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4806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62BF-FB60-4C1F-9244-E897260F432C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A577-68CD-4475-B521-5EC0DF632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1267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962BF-FB60-4C1F-9244-E897260F432C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2EA577-68CD-4475-B521-5EC0DF632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735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D962BF-FB60-4C1F-9244-E897260F432C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EA577-68CD-4475-B521-5EC0DF632F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535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99666" y="2921168"/>
            <a:ext cx="440088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Доброе утро</a:t>
            </a:r>
            <a:endParaRPr lang="ru-RU" sz="60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294862" y="2560897"/>
            <a:ext cx="5810491" cy="1736203"/>
          </a:xfrm>
          <a:prstGeom prst="roundRect">
            <a:avLst>
              <a:gd name="adj" fmla="val 26300"/>
            </a:avLst>
          </a:prstGeom>
          <a:noFill/>
          <a:ln w="76200">
            <a:solidFill>
              <a:srgbClr val="0300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1930399" y="4701044"/>
            <a:ext cx="1814913" cy="717272"/>
          </a:xfrm>
          <a:prstGeom prst="ellipse">
            <a:avLst/>
          </a:prstGeom>
          <a:solidFill>
            <a:srgbClr val="030094"/>
          </a:solidFill>
          <a:ln>
            <a:solidFill>
              <a:srgbClr val="03009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178054" y="4832979"/>
            <a:ext cx="1319602" cy="453401"/>
          </a:xfrm>
          <a:prstGeom prst="ellipse">
            <a:avLst/>
          </a:prstGeom>
          <a:solidFill>
            <a:srgbClr val="010036"/>
          </a:solidFill>
          <a:ln>
            <a:solidFill>
              <a:srgbClr val="0100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80" name="Picture 8" descr="https://flomaster.club/uploads/posts/2022-06/1654345533_10-flomaster-club-p-kistochka-risunok-dlya-detei-krasivo-10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59" t="6500" r="23594" b="2886"/>
          <a:stretch/>
        </p:blipFill>
        <p:spPr bwMode="auto">
          <a:xfrm>
            <a:off x="1930399" y="520578"/>
            <a:ext cx="2106847" cy="4801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114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" y="-1"/>
            <a:ext cx="12222480" cy="6875145"/>
          </a:xfrm>
          <a:prstGeom prst="rect">
            <a:avLst/>
          </a:prstGeom>
        </p:spPr>
      </p:pic>
      <p:cxnSp>
        <p:nvCxnSpPr>
          <p:cNvPr id="12" name="Прямая соединительная линия 11"/>
          <p:cNvCxnSpPr/>
          <p:nvPr/>
        </p:nvCxnSpPr>
        <p:spPr>
          <a:xfrm flipH="1">
            <a:off x="995423" y="1817225"/>
            <a:ext cx="12967" cy="3443799"/>
          </a:xfrm>
          <a:prstGeom prst="line">
            <a:avLst/>
          </a:prstGeom>
          <a:ln w="57150">
            <a:solidFill>
              <a:srgbClr val="0300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1450692" y="1700049"/>
            <a:ext cx="10228163" cy="356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Стали дальше думу-думать. Как бы украсить такую затейливую </a:t>
            </a:r>
            <a:r>
              <a:rPr lang="ru-RU" sz="28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посуду?</a:t>
            </a:r>
            <a:r>
              <a:rPr lang="ru-RU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Разошлись </a:t>
            </a: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по домам. Идут дорогой и смотрят. А вокруг сказочная красота, разливается синь-синева: высокое синее небо с белыми облаками, вдалеке синий лес виднеется, синяя гладь рек и озер, а над ними белый туман стелется.</a:t>
            </a:r>
            <a:r>
              <a:rPr lang="ru-RU" sz="2800" dirty="0" smtClean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Вот и задумали они перенести эту синеву на белый фарфор. И всё, что кисть рисует, становится синим и голубым. И цветы, и люди, и птицы, и трава.</a:t>
            </a:r>
            <a:endParaRPr lang="ru-RU" sz="2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7408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" y="-1"/>
            <a:ext cx="12222480" cy="6875145"/>
          </a:xfrm>
          <a:prstGeom prst="rect">
            <a:avLst/>
          </a:prstGeom>
        </p:spPr>
      </p:pic>
      <p:cxnSp>
        <p:nvCxnSpPr>
          <p:cNvPr id="12" name="Прямая соединительная линия 11"/>
          <p:cNvCxnSpPr/>
          <p:nvPr/>
        </p:nvCxnSpPr>
        <p:spPr>
          <a:xfrm flipH="1">
            <a:off x="1157469" y="1817225"/>
            <a:ext cx="12967" cy="3443799"/>
          </a:xfrm>
          <a:prstGeom prst="line">
            <a:avLst/>
          </a:prstGeom>
          <a:ln w="57150">
            <a:solidFill>
              <a:srgbClr val="0300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1677290" y="1700049"/>
            <a:ext cx="9989992" cy="356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Полюбилась нарядная посуда людям, и стали называть ее ласково «Нежно-голубое чудо - сказочная гжель». </a:t>
            </a:r>
            <a:r>
              <a:rPr lang="ru-RU" sz="28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весь мир прославили гжельские мастера свой любимый край, всем поведали, какие умелые мастера живут на Руси.</a:t>
            </a:r>
            <a:r>
              <a:rPr lang="ru-RU" sz="2800" dirty="0" smtClean="0">
                <a:solidFill>
                  <a:srgbClr val="000000"/>
                </a:solidFill>
                <a:effectLst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И по сей день жив старинный городок Гжель. Трудятся в нем внуки и правнуки знаменитых мастеров, продолжают славную традицию, лепят и расписывают удивительную гжельскую посуду.</a:t>
            </a:r>
            <a:endParaRPr lang="ru-RU" sz="2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1876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" y="-1"/>
            <a:ext cx="12222480" cy="6875145"/>
          </a:xfrm>
          <a:prstGeom prst="rect">
            <a:avLst/>
          </a:prstGeom>
        </p:spPr>
      </p:pic>
      <p:cxnSp>
        <p:nvCxnSpPr>
          <p:cNvPr id="12" name="Прямая соединительная линия 11"/>
          <p:cNvCxnSpPr/>
          <p:nvPr/>
        </p:nvCxnSpPr>
        <p:spPr>
          <a:xfrm flipH="1">
            <a:off x="1180620" y="1608881"/>
            <a:ext cx="11572" cy="3860487"/>
          </a:xfrm>
          <a:prstGeom prst="line">
            <a:avLst/>
          </a:prstGeom>
          <a:ln w="57150">
            <a:solidFill>
              <a:srgbClr val="0300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1544510" y="1452918"/>
            <a:ext cx="4887107" cy="558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Что слепил первый мастер?</a:t>
            </a:r>
            <a:endParaRPr lang="ru-RU" sz="28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09883" y="3115772"/>
            <a:ext cx="4878643" cy="558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Второй мастер, что слепил?</a:t>
            </a:r>
            <a:endParaRPr lang="ru-RU" sz="28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509883" y="4292570"/>
            <a:ext cx="3286734" cy="558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А третий мастер?</a:t>
            </a:r>
            <a:endParaRPr lang="ru-RU" sz="28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09883" y="2029853"/>
            <a:ext cx="731205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Слепил чайник – носик в виде головки петушка, а на крышке –курочка красуется.</a:t>
            </a:r>
            <a:endParaRPr lang="ru-RU" sz="28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509883" y="3737955"/>
            <a:ext cx="12557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Бычка</a:t>
            </a:r>
            <a:r>
              <a:rPr lang="ru-RU" sz="28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28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357968" y="4946148"/>
            <a:ext cx="72477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1120" marR="65405">
              <a:spcAft>
                <a:spcPts val="0"/>
              </a:spcAft>
              <a:tabLst>
                <a:tab pos="164465" algn="l"/>
              </a:tabLst>
            </a:pPr>
            <a:r>
              <a:rPr lang="ru-RU" sz="2800" b="1" dirty="0">
                <a:ea typeface="Times New Roman" panose="02020603050405020304" pitchFamily="18" charset="0"/>
              </a:rPr>
              <a:t>Слепил сахарницу в виде рыбки сказочной. </a:t>
            </a:r>
            <a:endParaRPr lang="ru-RU" sz="2400" b="1" dirty="0">
              <a:effectLst/>
              <a:ea typeface="Times New Roman" panose="02020603050405020304" pitchFamily="18" charset="0"/>
            </a:endParaRPr>
          </a:p>
        </p:txBody>
      </p:sp>
      <p:pic>
        <p:nvPicPr>
          <p:cNvPr id="14" name="Picture 2" descr="https://i.pinimg.com/originals/20/e5/8d/20e58d07b6a8783ca8ff63fc870ca5e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8F6"/>
              </a:clrFrom>
              <a:clrTo>
                <a:srgbClr val="F8F8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836146" y="2091833"/>
            <a:ext cx="4258515" cy="2719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75452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8" grpId="0"/>
      <p:bldP spid="9" grpId="0"/>
      <p:bldP spid="1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" y="-1"/>
            <a:ext cx="12222480" cy="6875145"/>
          </a:xfrm>
          <a:prstGeom prst="rect">
            <a:avLst/>
          </a:prstGeom>
        </p:spPr>
      </p:pic>
      <p:cxnSp>
        <p:nvCxnSpPr>
          <p:cNvPr id="12" name="Прямая соединительная линия 11"/>
          <p:cNvCxnSpPr/>
          <p:nvPr/>
        </p:nvCxnSpPr>
        <p:spPr>
          <a:xfrm flipH="1">
            <a:off x="1311524" y="1901139"/>
            <a:ext cx="13838" cy="3010626"/>
          </a:xfrm>
          <a:prstGeom prst="line">
            <a:avLst/>
          </a:prstGeom>
          <a:ln w="57150">
            <a:solidFill>
              <a:srgbClr val="0300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1456542" y="1811433"/>
            <a:ext cx="4730187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Какие </a:t>
            </a: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цвета используются в гжельской росписи</a:t>
            </a:r>
            <a:r>
              <a:rPr lang="ru-RU" sz="28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2800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56542" y="3632761"/>
            <a:ext cx="3968009" cy="5878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Какие узоры </a:t>
            </a: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видите?</a:t>
            </a:r>
            <a:endParaRPr lang="ru-RU" sz="28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56542" y="2894807"/>
            <a:ext cx="38397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Голубой, </a:t>
            </a:r>
            <a:r>
              <a:rPr lang="ru-RU" sz="28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белый</a:t>
            </a:r>
            <a:r>
              <a:rPr lang="ru-RU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синий.</a:t>
            </a:r>
            <a:endParaRPr lang="ru-RU" sz="28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445736" y="4501401"/>
            <a:ext cx="54650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Роза, завитки, травинки, листики.</a:t>
            </a:r>
            <a:endParaRPr lang="ru-RU" sz="2800" b="1" dirty="0"/>
          </a:p>
        </p:txBody>
      </p:sp>
      <p:pic>
        <p:nvPicPr>
          <p:cNvPr id="14" name="Рисунок 13" descr="https://papik.pro/uploads/posts/2022-01/1641168740_61-papik-pro-p-gzhel-detskie-risunki-61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4" t="4179" r="2205" b="3867"/>
          <a:stretch/>
        </p:blipFill>
        <p:spPr bwMode="auto">
          <a:xfrm>
            <a:off x="6786683" y="953890"/>
            <a:ext cx="4944258" cy="490512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4912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10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" y="-1"/>
            <a:ext cx="12222480" cy="6875145"/>
          </a:xfrm>
          <a:prstGeom prst="rect">
            <a:avLst/>
          </a:prstGeom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1031674" y="366297"/>
            <a:ext cx="0" cy="4791919"/>
          </a:xfrm>
          <a:prstGeom prst="line">
            <a:avLst/>
          </a:prstGeom>
          <a:ln w="57150">
            <a:solidFill>
              <a:srgbClr val="0300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1163539" y="282090"/>
            <a:ext cx="7727345" cy="4960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ru-RU" sz="28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Пожалуй, самый излюбленный узор – </a:t>
            </a:r>
            <a:r>
              <a:rPr lang="ru-RU" sz="2800" dirty="0">
                <a:solidFill>
                  <a:srgbClr val="030094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гжельская роза.</a:t>
            </a:r>
            <a:r>
              <a:rPr lang="ru-RU" sz="2800" dirty="0">
                <a:solidFill>
                  <a:srgbClr val="00000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 Иногда она изображена крупно, широкими мазками. А иногда, написана тоненькой кисточкой. </a:t>
            </a: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Используются завитки, дуги, сеточки, </a:t>
            </a:r>
            <a:r>
              <a:rPr lang="ru-RU" sz="2800" dirty="0" err="1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полосочки</a:t>
            </a: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травинки, точки, </a:t>
            </a:r>
            <a:r>
              <a:rPr lang="ru-RU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часто изображают </a:t>
            </a:r>
            <a:r>
              <a:rPr lang="ru-RU" sz="2800" dirty="0">
                <a:solidFill>
                  <a:srgbClr val="030094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сказочных животных и птиц.</a:t>
            </a: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На больших изделиях нередко можно увидеть пейзаж.</a:t>
            </a:r>
            <a:endParaRPr lang="ru-RU" sz="2800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solidFill>
                  <a:srgbClr val="000000"/>
                </a:solidFill>
                <a:ea typeface="Calibri" panose="020F0502020204030204" pitchFamily="34" charset="0"/>
              </a:rPr>
              <a:t>Мастера </a:t>
            </a:r>
            <a:r>
              <a:rPr lang="ru-RU" sz="2800" dirty="0">
                <a:solidFill>
                  <a:srgbClr val="000000"/>
                </a:solidFill>
                <a:ea typeface="Calibri" panose="020F0502020204030204" pitchFamily="34" charset="0"/>
              </a:rPr>
              <a:t>Гжели для росписи применяют необычный мазок «мазок на одну сторону» </a:t>
            </a:r>
            <a:endParaRPr lang="ru-RU" sz="2800" dirty="0" smtClean="0">
              <a:solidFill>
                <a:srgbClr val="000000"/>
              </a:solidFill>
              <a:ea typeface="Calibri" panose="020F0502020204030204" pitchFamily="34" charset="0"/>
            </a:endParaRPr>
          </a:p>
          <a:p>
            <a:r>
              <a:rPr lang="ru-RU" sz="2800" dirty="0" smtClean="0">
                <a:solidFill>
                  <a:srgbClr val="000000"/>
                </a:solidFill>
                <a:ea typeface="Calibri" panose="020F0502020204030204" pitchFamily="34" charset="0"/>
              </a:rPr>
              <a:t>или </a:t>
            </a:r>
            <a:r>
              <a:rPr lang="ru-RU" sz="2800" dirty="0">
                <a:solidFill>
                  <a:srgbClr val="000000"/>
                </a:solidFill>
                <a:ea typeface="Calibri" panose="020F0502020204030204" pitchFamily="34" charset="0"/>
              </a:rPr>
              <a:t>«мазок тенями». </a:t>
            </a:r>
            <a:r>
              <a:rPr lang="ru-RU" sz="2800" dirty="0" smtClean="0">
                <a:solidFill>
                  <a:srgbClr val="000000"/>
                </a:solidFill>
                <a:ea typeface="Calibri" panose="020F0502020204030204" pitchFamily="34" charset="0"/>
              </a:rPr>
              <a:t>В </a:t>
            </a:r>
            <a:r>
              <a:rPr lang="ru-RU" sz="2800" dirty="0">
                <a:solidFill>
                  <a:srgbClr val="000000"/>
                </a:solidFill>
                <a:ea typeface="Calibri" panose="020F0502020204030204" pitchFamily="34" charset="0"/>
              </a:rPr>
              <a:t>нем виден постепенный переход от светлого к темному</a:t>
            </a:r>
            <a:r>
              <a:rPr lang="ru-RU" sz="2800" dirty="0" smtClean="0">
                <a:solidFill>
                  <a:srgbClr val="000000"/>
                </a:solidFill>
                <a:ea typeface="Calibri" panose="020F0502020204030204" pitchFamily="34" charset="0"/>
              </a:rPr>
              <a:t>.</a:t>
            </a:r>
            <a:endParaRPr lang="ru-RU" sz="2800" dirty="0"/>
          </a:p>
        </p:txBody>
      </p:sp>
      <p:sp>
        <p:nvSpPr>
          <p:cNvPr id="2" name="TextBox 1"/>
          <p:cNvSpPr txBox="1"/>
          <p:nvPr/>
        </p:nvSpPr>
        <p:spPr>
          <a:xfrm>
            <a:off x="925625" y="5309744"/>
            <a:ext cx="74179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30094"/>
                </a:solidFill>
              </a:rPr>
              <a:t>Бордюры</a:t>
            </a:r>
            <a:r>
              <a:rPr lang="ru-RU" sz="2800" b="1" dirty="0" smtClean="0"/>
              <a:t> – это простейшие орнаменты, в них присутствует определенная закономерность 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25625" y="5309744"/>
            <a:ext cx="16889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30094"/>
                </a:solidFill>
              </a:rPr>
              <a:t>Бордюры</a:t>
            </a:r>
            <a:endParaRPr lang="ru-RU" sz="2800" dirty="0"/>
          </a:p>
        </p:txBody>
      </p:sp>
      <p:pic>
        <p:nvPicPr>
          <p:cNvPr id="8" name="Picture 2" descr="https://i.pinimg.com/originals/20/e5/8d/20e58d07b6a8783ca8ff63fc870ca5e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8F8F6"/>
              </a:clrFrom>
              <a:clrTo>
                <a:srgbClr val="F8F8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7772273" y="1844013"/>
            <a:ext cx="4991007" cy="3187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1604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" y="-1"/>
            <a:ext cx="12222480" cy="6875145"/>
          </a:xfrm>
          <a:prstGeom prst="rect">
            <a:avLst/>
          </a:prstGeom>
        </p:spPr>
      </p:pic>
      <p:cxnSp>
        <p:nvCxnSpPr>
          <p:cNvPr id="12" name="Прямая соединительная линия 11"/>
          <p:cNvCxnSpPr/>
          <p:nvPr/>
        </p:nvCxnSpPr>
        <p:spPr>
          <a:xfrm flipH="1">
            <a:off x="1088020" y="659757"/>
            <a:ext cx="11575" cy="5521124"/>
          </a:xfrm>
          <a:prstGeom prst="line">
            <a:avLst/>
          </a:prstGeom>
          <a:ln w="57150">
            <a:solidFill>
              <a:srgbClr val="0300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Прямоугольник 2"/>
          <p:cNvSpPr/>
          <p:nvPr/>
        </p:nvSpPr>
        <p:spPr>
          <a:xfrm>
            <a:off x="1433854" y="520887"/>
            <a:ext cx="8090292" cy="558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18181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Какие цвета используются в гжельской росписи?</a:t>
            </a:r>
            <a:endParaRPr lang="ru-RU" sz="2400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33854" y="1798432"/>
            <a:ext cx="7825219" cy="558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18181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Что обычно изображают в гжельской росписи?</a:t>
            </a:r>
            <a:endParaRPr lang="ru-RU" sz="2400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33854" y="3231810"/>
            <a:ext cx="6711453" cy="558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18181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Какие узоры есть в гжельской росписи?</a:t>
            </a:r>
            <a:endParaRPr lang="ru-RU" sz="2400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33854" y="4624161"/>
            <a:ext cx="6320128" cy="558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181818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Что украшают гжельскими узорами? </a:t>
            </a:r>
            <a:endParaRPr lang="ru-RU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33854" y="1121605"/>
            <a:ext cx="38484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Белый, синий, голубой.</a:t>
            </a:r>
            <a:endParaRPr lang="ru-RU" sz="28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433854" y="2510782"/>
            <a:ext cx="44742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Животных, растительность.</a:t>
            </a:r>
            <a:endParaRPr lang="ru-RU" sz="28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433854" y="3941830"/>
            <a:ext cx="546502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Роза, завитки, травинки, листики.</a:t>
            </a:r>
            <a:endParaRPr lang="ru-RU" sz="28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433854" y="5342015"/>
            <a:ext cx="85946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Вазы для цветов, чайники, сахарницы, чашки, блюдца, чайные сервизы, игрушки.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772017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8" grpId="0"/>
      <p:bldP spid="9" grpId="0"/>
      <p:bldP spid="10" grpId="0"/>
      <p:bldP spid="11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" y="-1"/>
            <a:ext cx="12222480" cy="6875145"/>
          </a:xfrm>
          <a:prstGeom prst="rect">
            <a:avLst/>
          </a:prstGeom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1140008" y="2921943"/>
            <a:ext cx="2" cy="1701478"/>
          </a:xfrm>
          <a:prstGeom prst="line">
            <a:avLst/>
          </a:prstGeom>
          <a:ln w="57150">
            <a:solidFill>
              <a:srgbClr val="0300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1375359" y="2847489"/>
            <a:ext cx="502954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800" b="1" dirty="0" smtClean="0">
                <a:solidFill>
                  <a:srgbClr val="00000A"/>
                </a:solidFill>
                <a:ea typeface="Times New Roman" panose="02020603050405020304" pitchFamily="18" charset="0"/>
              </a:rPr>
              <a:t>Критерии </a:t>
            </a:r>
            <a:r>
              <a:rPr lang="ru-RU" sz="2800" b="1" dirty="0">
                <a:solidFill>
                  <a:srgbClr val="00000A"/>
                </a:solidFill>
                <a:ea typeface="Times New Roman" panose="02020603050405020304" pitchFamily="18" charset="0"/>
              </a:rPr>
              <a:t>оценивания работы:</a:t>
            </a:r>
            <a:endParaRPr lang="ru-RU" sz="2800" b="1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b="1" dirty="0">
                <a:solidFill>
                  <a:srgbClr val="00000A"/>
                </a:solidFill>
                <a:ea typeface="Times New Roman" panose="02020603050405020304" pitchFamily="18" charset="0"/>
              </a:rPr>
              <a:t>1. Законченность </a:t>
            </a:r>
            <a:r>
              <a:rPr lang="ru-RU" sz="2800" b="1" dirty="0" smtClean="0">
                <a:solidFill>
                  <a:srgbClr val="00000A"/>
                </a:solidFill>
                <a:ea typeface="Times New Roman" panose="02020603050405020304" pitchFamily="18" charset="0"/>
              </a:rPr>
              <a:t>работы</a:t>
            </a:r>
            <a:r>
              <a:rPr lang="en-US" sz="2800" b="1" dirty="0" smtClean="0">
                <a:solidFill>
                  <a:srgbClr val="00000A"/>
                </a:solidFill>
                <a:ea typeface="Times New Roman" panose="02020603050405020304" pitchFamily="18" charset="0"/>
              </a:rPr>
              <a:t>;</a:t>
            </a:r>
            <a:endParaRPr lang="ru-RU" sz="2800" b="1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b="1" dirty="0">
                <a:solidFill>
                  <a:srgbClr val="00000A"/>
                </a:solidFill>
                <a:ea typeface="Times New Roman" panose="02020603050405020304" pitchFamily="18" charset="0"/>
              </a:rPr>
              <a:t>2. </a:t>
            </a:r>
            <a:r>
              <a:rPr lang="ru-RU" sz="2800" b="1" dirty="0" smtClean="0">
                <a:solidFill>
                  <a:srgbClr val="00000A"/>
                </a:solidFill>
                <a:ea typeface="Times New Roman" panose="02020603050405020304" pitchFamily="18" charset="0"/>
              </a:rPr>
              <a:t>Аккуратность</a:t>
            </a:r>
            <a:r>
              <a:rPr lang="en-US" sz="2800" b="1" dirty="0" smtClean="0">
                <a:solidFill>
                  <a:srgbClr val="00000A"/>
                </a:solidFill>
                <a:ea typeface="Times New Roman" panose="02020603050405020304" pitchFamily="18" charset="0"/>
              </a:rPr>
              <a:t>;</a:t>
            </a:r>
            <a:endParaRPr lang="ru-RU" sz="2800" b="1" dirty="0"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b="1" dirty="0">
                <a:solidFill>
                  <a:srgbClr val="00000A"/>
                </a:solidFill>
                <a:ea typeface="Times New Roman" panose="02020603050405020304" pitchFamily="18" charset="0"/>
              </a:rPr>
              <a:t>3. Проявление творчества</a:t>
            </a:r>
            <a:r>
              <a:rPr lang="ru-RU" sz="2800" b="1" dirty="0" smtClean="0">
                <a:solidFill>
                  <a:srgbClr val="00000A"/>
                </a:solidFill>
                <a:ea typeface="Times New Roman" panose="02020603050405020304" pitchFamily="18" charset="0"/>
              </a:rPr>
              <a:t>.</a:t>
            </a:r>
            <a:endParaRPr lang="ru-RU" sz="2800" b="1" dirty="0">
              <a:ea typeface="Times New Roman" panose="02020603050405020304" pitchFamily="18" charset="0"/>
            </a:endParaRPr>
          </a:p>
        </p:txBody>
      </p:sp>
      <p:pic>
        <p:nvPicPr>
          <p:cNvPr id="2050" name="Picture 2" descr="https://kartinkin.net/uploads/posts/2022-12/1670266806_60-kartinkin-net-p-gzhelskaya-rospis-kartinki-vkontakte-65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4903" y="149704"/>
            <a:ext cx="5320396" cy="5789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3671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" y="-1"/>
            <a:ext cx="12222480" cy="6875145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421735" y="1303851"/>
            <a:ext cx="5889048" cy="558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 какими росписями вы знакомы?</a:t>
            </a:r>
            <a:endParaRPr lang="ru-RU" sz="2400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421735" y="2597753"/>
            <a:ext cx="9095823" cy="558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Какие вы помните орнаменты </a:t>
            </a:r>
            <a:r>
              <a:rPr lang="ru-RU" sz="2800" dirty="0" err="1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каргопольской</a:t>
            </a:r>
            <a:r>
              <a:rPr lang="ru-RU" sz="28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росписи?</a:t>
            </a:r>
            <a:endParaRPr lang="ru-RU" sz="2400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21735" y="3891591"/>
            <a:ext cx="8434104" cy="558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ru-RU" sz="28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Какие цвета используют в </a:t>
            </a:r>
            <a:r>
              <a:rPr lang="ru-RU" sz="2800" dirty="0" err="1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каргопольской</a:t>
            </a:r>
            <a:r>
              <a:rPr lang="ru-RU" sz="28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 росписи?</a:t>
            </a:r>
            <a:endParaRPr lang="ru-RU" sz="2400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1245140" y="826850"/>
            <a:ext cx="25605" cy="5404443"/>
          </a:xfrm>
          <a:prstGeom prst="line">
            <a:avLst/>
          </a:prstGeom>
          <a:ln w="57150">
            <a:solidFill>
              <a:srgbClr val="0300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1421735" y="1963779"/>
            <a:ext cx="575766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Хохломская, </a:t>
            </a:r>
            <a:r>
              <a:rPr lang="ru-RU" sz="28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каргопольская</a:t>
            </a:r>
            <a:r>
              <a:rPr lang="ru-RU" sz="2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роспись.</a:t>
            </a:r>
            <a:endParaRPr lang="ru-RU" sz="280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421735" y="3252758"/>
            <a:ext cx="57205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Солнце, земля, древо жизни, зерно.</a:t>
            </a:r>
            <a:endParaRPr lang="ru-RU" sz="2800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318143" y="4565947"/>
            <a:ext cx="1010952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120" marR="65405">
              <a:spcAft>
                <a:spcPts val="0"/>
              </a:spcAft>
              <a:tabLst>
                <a:tab pos="164465" algn="l"/>
              </a:tabLst>
            </a:pPr>
            <a:r>
              <a:rPr lang="ru-RU" sz="2800" dirty="0">
                <a:ea typeface="Times New Roman" panose="02020603050405020304" pitchFamily="18" charset="0"/>
              </a:rPr>
              <a:t>Красный, белый, синий, желтый, черный, зеленый, коричневый цвета.</a:t>
            </a:r>
            <a:endParaRPr lang="ru-RU" sz="2400" dirty="0">
              <a:effectLst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0764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5" grpId="0"/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" y="-1"/>
            <a:ext cx="12222480" cy="6875145"/>
          </a:xfrm>
          <a:prstGeom prst="rect">
            <a:avLst/>
          </a:prstGeom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1245140" y="826850"/>
            <a:ext cx="25605" cy="5404443"/>
          </a:xfrm>
          <a:prstGeom prst="line">
            <a:avLst/>
          </a:prstGeom>
          <a:ln w="57150">
            <a:solidFill>
              <a:srgbClr val="0300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1608307" y="1883299"/>
            <a:ext cx="410183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120" marR="64135">
              <a:spcAft>
                <a:spcPts val="0"/>
              </a:spcAft>
              <a:tabLst>
                <a:tab pos="194945" algn="l"/>
              </a:tabLst>
            </a:pPr>
            <a:r>
              <a:rPr lang="ru-RU" sz="2800" b="1" dirty="0" smtClean="0">
                <a:ea typeface="Times New Roman" panose="02020603050405020304" pitchFamily="18" charset="0"/>
              </a:rPr>
              <a:t>Отгадайте загадку:</a:t>
            </a:r>
          </a:p>
          <a:p>
            <a:pPr marL="71120" marR="64135">
              <a:spcAft>
                <a:spcPts val="0"/>
              </a:spcAft>
              <a:tabLst>
                <a:tab pos="194945" algn="l"/>
              </a:tabLst>
            </a:pPr>
            <a:r>
              <a:rPr lang="ru-RU" sz="28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Снежно-белая посуда,</a:t>
            </a:r>
            <a:endParaRPr lang="ru-RU" sz="28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120" marR="64135">
              <a:spcAft>
                <a:spcPts val="0"/>
              </a:spcAft>
              <a:tabLst>
                <a:tab pos="194945" algn="l"/>
              </a:tabLst>
            </a:pPr>
            <a:r>
              <a:rPr lang="ru-RU" sz="28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Расскажи-ка</a:t>
            </a: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: ты </a:t>
            </a:r>
            <a:r>
              <a:rPr lang="ru-RU" sz="28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откуда?</a:t>
            </a:r>
            <a:endParaRPr lang="ru-RU" sz="28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120" marR="64135">
              <a:spcAft>
                <a:spcPts val="0"/>
              </a:spcAft>
              <a:tabLst>
                <a:tab pos="194945" algn="l"/>
              </a:tabLst>
            </a:pPr>
            <a:r>
              <a:rPr lang="ru-RU" sz="28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Видно</a:t>
            </a: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с Севера </a:t>
            </a:r>
            <a:r>
              <a:rPr lang="ru-RU" sz="28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пришла</a:t>
            </a:r>
            <a:endParaRPr lang="ru-RU" sz="28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120" marR="64135">
              <a:spcAft>
                <a:spcPts val="0"/>
              </a:spcAft>
              <a:tabLst>
                <a:tab pos="194945" algn="l"/>
              </a:tabLst>
            </a:pPr>
            <a:r>
              <a:rPr lang="ru-RU" sz="28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цветами </a:t>
            </a:r>
            <a:r>
              <a:rPr lang="ru-RU" sz="28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расцвела:</a:t>
            </a:r>
            <a:endParaRPr lang="ru-RU" sz="28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120" marR="64135">
              <a:spcAft>
                <a:spcPts val="0"/>
              </a:spcAft>
              <a:tabLst>
                <a:tab pos="194945" algn="l"/>
              </a:tabLst>
            </a:pPr>
            <a:r>
              <a:rPr lang="ru-RU" sz="28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Голубыми</a:t>
            </a: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синими,</a:t>
            </a:r>
            <a:endParaRPr lang="ru-RU" sz="2800" dirty="0"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1120" marR="64135">
              <a:spcAft>
                <a:spcPts val="0"/>
              </a:spcAft>
              <a:tabLst>
                <a:tab pos="194945" algn="l"/>
              </a:tabLst>
            </a:pPr>
            <a:r>
              <a:rPr lang="ru-RU" sz="28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Нежными</a:t>
            </a: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, красивыми.</a:t>
            </a:r>
            <a:endParaRPr lang="ru-RU" sz="2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08307" y="1256949"/>
            <a:ext cx="549958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1120" marR="64135">
              <a:spcAft>
                <a:spcPts val="0"/>
              </a:spcAft>
              <a:tabLst>
                <a:tab pos="194945" algn="l"/>
              </a:tabLst>
            </a:pPr>
            <a:r>
              <a:rPr lang="ru-RU" sz="2800" dirty="0" smtClean="0">
                <a:ea typeface="Times New Roman" panose="02020603050405020304" pitchFamily="18" charset="0"/>
              </a:rPr>
              <a:t>С </a:t>
            </a:r>
            <a:r>
              <a:rPr lang="ru-RU" sz="2800" dirty="0">
                <a:ea typeface="Times New Roman" panose="02020603050405020304" pitchFamily="18" charset="0"/>
              </a:rPr>
              <a:t>какой росписью </a:t>
            </a:r>
            <a:r>
              <a:rPr lang="ru-RU" sz="2800" dirty="0" smtClean="0">
                <a:ea typeface="Times New Roman" panose="02020603050405020304" pitchFamily="18" charset="0"/>
              </a:rPr>
              <a:t>познакомимся</a:t>
            </a:r>
            <a:r>
              <a:rPr lang="ru-RU" sz="2800" dirty="0">
                <a:ea typeface="Times New Roman" panose="02020603050405020304" pitchFamily="18" charset="0"/>
              </a:rPr>
              <a:t>?</a:t>
            </a:r>
            <a:endParaRPr lang="ru-RU" sz="2400" dirty="0">
              <a:effectLst/>
              <a:ea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08307" y="5094972"/>
            <a:ext cx="239475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1120" marR="65405">
              <a:spcAft>
                <a:spcPts val="0"/>
              </a:spcAft>
              <a:tabLst>
                <a:tab pos="164465" algn="l"/>
              </a:tabLst>
            </a:pPr>
            <a:r>
              <a:rPr lang="ru-RU" sz="2800" b="1" dirty="0" smtClean="0">
                <a:ea typeface="Times New Roman" panose="02020603050405020304" pitchFamily="18" charset="0"/>
              </a:rPr>
              <a:t>Ответ: гжель</a:t>
            </a:r>
            <a:r>
              <a:rPr lang="ru-RU" sz="2800" b="1" dirty="0">
                <a:ea typeface="Times New Roman" panose="02020603050405020304" pitchFamily="18" charset="0"/>
              </a:rPr>
              <a:t>.</a:t>
            </a:r>
            <a:endParaRPr lang="ru-RU" sz="2400" b="1" dirty="0">
              <a:effectLst/>
              <a:ea typeface="Times New Roman" panose="02020603050405020304" pitchFamily="18" charset="0"/>
            </a:endParaRPr>
          </a:p>
        </p:txBody>
      </p:sp>
      <p:pic>
        <p:nvPicPr>
          <p:cNvPr id="2058" name="Picture 10" descr="https://flomaster.club/uploads/posts/2021-11/thumbs/1636039686_49-flomaster-club-p-gzhel-prostie-uzori-krasivii-risunok-6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0240" y="1216424"/>
            <a:ext cx="4981657" cy="5014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52340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" y="-1"/>
            <a:ext cx="12222480" cy="6875145"/>
          </a:xfrm>
          <a:prstGeom prst="rect">
            <a:avLst/>
          </a:prstGeom>
        </p:spPr>
      </p:pic>
      <p:cxnSp>
        <p:nvCxnSpPr>
          <p:cNvPr id="12" name="Прямая соединительная линия 11"/>
          <p:cNvCxnSpPr/>
          <p:nvPr/>
        </p:nvCxnSpPr>
        <p:spPr>
          <a:xfrm flipH="1">
            <a:off x="1182105" y="2383276"/>
            <a:ext cx="14786" cy="2451371"/>
          </a:xfrm>
          <a:prstGeom prst="line">
            <a:avLst/>
          </a:prstGeom>
          <a:ln w="57150">
            <a:solidFill>
              <a:srgbClr val="0300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8" name="Picture 10" descr="https://flomaster.club/uploads/posts/2021-11/thumbs/1636039686_49-flomaster-club-p-gzhel-prostie-uzori-krasivii-risunok-62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3221" y="1140146"/>
            <a:ext cx="4834647" cy="4866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356523" y="2247556"/>
            <a:ext cx="11836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1120" marR="65405">
              <a:spcAft>
                <a:spcPts val="0"/>
              </a:spcAft>
              <a:tabLst>
                <a:tab pos="164465" algn="l"/>
              </a:tabLst>
            </a:pPr>
            <a:r>
              <a:rPr lang="ru-RU" sz="2800" b="1" dirty="0">
                <a:ea typeface="Times New Roman" panose="02020603050405020304" pitchFamily="18" charset="0"/>
              </a:rPr>
              <a:t>Тема:</a:t>
            </a:r>
            <a:endParaRPr lang="ru-RU" sz="2400" b="1" dirty="0">
              <a:ea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56523" y="2770995"/>
            <a:ext cx="341606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«Гжельская роспись»</a:t>
            </a:r>
            <a:endParaRPr lang="ru-RU" sz="2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418430" y="3294215"/>
            <a:ext cx="1059842" cy="558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ea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2400" b="1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18430" y="3852958"/>
            <a:ext cx="4917693" cy="5587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1. Узнать о гжельской росписи;</a:t>
            </a:r>
            <a:endParaRPr lang="ru-RU" sz="2400" dirty="0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420922" y="4407777"/>
            <a:ext cx="342497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ea typeface="Calibri" panose="020F0502020204030204" pitchFamily="34" charset="0"/>
                <a:cs typeface="Times New Roman" panose="02020603050405020304" pitchFamily="18" charset="0"/>
              </a:rPr>
              <a:t>2. Выполнить </a:t>
            </a:r>
            <a:r>
              <a:rPr lang="ru-RU" sz="28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работу.</a:t>
            </a:r>
            <a:endParaRPr lang="ru-RU" sz="28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418430" y="3884557"/>
            <a:ext cx="16243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1. Узнать </a:t>
            </a:r>
            <a:endParaRPr lang="ru-RU" sz="28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418430" y="4407777"/>
            <a:ext cx="23035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>
                <a:ea typeface="Calibri" panose="020F0502020204030204" pitchFamily="34" charset="0"/>
                <a:cs typeface="Times New Roman" panose="02020603050405020304" pitchFamily="18" charset="0"/>
              </a:rPr>
              <a:t>2. Выполнить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86511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" y="-1"/>
            <a:ext cx="12222480" cy="6875145"/>
          </a:xfrm>
          <a:prstGeom prst="rect">
            <a:avLst/>
          </a:prstGeom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1138136" y="2978192"/>
            <a:ext cx="9729" cy="2765205"/>
          </a:xfrm>
          <a:prstGeom prst="line">
            <a:avLst/>
          </a:prstGeom>
          <a:ln w="57150">
            <a:solidFill>
              <a:srgbClr val="0300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1290872" y="990100"/>
            <a:ext cx="26759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Что </a:t>
            </a: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такое быль?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290872" y="1415419"/>
            <a:ext cx="9555468" cy="10833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b="1" dirty="0">
                <a:ea typeface="Calibri" panose="020F0502020204030204" pitchFamily="34" charset="0"/>
                <a:cs typeface="Times New Roman" panose="02020603050405020304" pitchFamily="18" charset="0"/>
              </a:rPr>
              <a:t>Это произведение о событии, случае, который мог произойти на самом деле. </a:t>
            </a:r>
            <a:endParaRPr lang="ru-RU" sz="2400" b="1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90872" y="3021966"/>
            <a:ext cx="1054768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Давным-давно это было. В некотором царстве, в российском государстве, недалеко от Москвы, средь дремучих лесов стояла деревушка Гжель. Жили там смелые и умные, добрые и работящие люди. Издавна делали они посуду из белой глины. Даже название деревни связано было со словом «жечь», ведь изделия из глины обязательно подвергали обжигу в печи при высокой температуре. </a:t>
            </a:r>
            <a:endParaRPr lang="ru-RU" sz="2800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1147865" y="1133078"/>
            <a:ext cx="0" cy="1316943"/>
          </a:xfrm>
          <a:prstGeom prst="line">
            <a:avLst/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84171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" y="-1"/>
            <a:ext cx="12222480" cy="6875145"/>
          </a:xfrm>
          <a:prstGeom prst="rect">
            <a:avLst/>
          </a:prstGeom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1069713" y="2270923"/>
            <a:ext cx="10160" cy="3023731"/>
          </a:xfrm>
          <a:prstGeom prst="line">
            <a:avLst/>
          </a:prstGeom>
          <a:ln w="57150">
            <a:solidFill>
              <a:srgbClr val="0300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1380246" y="2154138"/>
            <a:ext cx="8038074" cy="3257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И вот собрались они однажды и стали думать, как бы им лучше мастерство свое показать, всех людей порадовать да свой край прославить. </a:t>
            </a:r>
            <a:endParaRPr lang="ru-RU" sz="2800" dirty="0" smtClean="0">
              <a:solidFill>
                <a:srgbClr val="000000"/>
              </a:solidFill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Думали-думали </a:t>
            </a: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и придумали. Решили лепить посуду такую, какой свет не </a:t>
            </a:r>
            <a:r>
              <a:rPr lang="ru-RU" sz="2800" dirty="0" smtClean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видывал.</a:t>
            </a:r>
            <a:r>
              <a:rPr lang="ru-RU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Стал каждый мастер своё умение показывать.</a:t>
            </a:r>
            <a:endParaRPr lang="ru-RU" sz="2800" dirty="0"/>
          </a:p>
        </p:txBody>
      </p:sp>
      <p:pic>
        <p:nvPicPr>
          <p:cNvPr id="1028" name="Picture 4" descr="https://kartinkin.net/pics/uploads/posts/2022-08/1660042145_14-kartinkin-net-p-fon-dlya-prezentatsii-gzhel-krasivo-1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911640" y="1127340"/>
            <a:ext cx="5614108" cy="4620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243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" y="-1"/>
            <a:ext cx="12222480" cy="6875145"/>
          </a:xfrm>
          <a:prstGeom prst="rect">
            <a:avLst/>
          </a:prstGeom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1118743" y="2111356"/>
            <a:ext cx="9729" cy="2765205"/>
          </a:xfrm>
          <a:prstGeom prst="line">
            <a:avLst/>
          </a:prstGeom>
          <a:ln w="57150">
            <a:solidFill>
              <a:srgbClr val="0300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https://cdn.monetnik.ru/storage/market-lot/48/98/237048/868343_big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49" t="5953" r="12486" b="7202"/>
          <a:stretch/>
        </p:blipFill>
        <p:spPr bwMode="auto">
          <a:xfrm>
            <a:off x="6775649" y="1143478"/>
            <a:ext cx="4995203" cy="4588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611919" y="2704511"/>
            <a:ext cx="4742582" cy="15788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Один слепил чайник: носик в виде головки петушка, а на крышке – курочка красуется.</a:t>
            </a:r>
            <a:endParaRPr lang="ru-RU" sz="2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464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" y="-1"/>
            <a:ext cx="12222480" cy="6875145"/>
          </a:xfrm>
          <a:prstGeom prst="rect">
            <a:avLst/>
          </a:prstGeom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1183856" y="2120800"/>
            <a:ext cx="9729" cy="2765205"/>
          </a:xfrm>
          <a:prstGeom prst="line">
            <a:avLst/>
          </a:prstGeom>
          <a:ln w="57150">
            <a:solidFill>
              <a:srgbClr val="0300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Прямоугольник 3"/>
          <p:cNvSpPr/>
          <p:nvPr/>
        </p:nvSpPr>
        <p:spPr>
          <a:xfrm>
            <a:off x="1598698" y="2810904"/>
            <a:ext cx="606374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Другой мастер посмотрел, подивился, но чайник лепить не стал. </a:t>
            </a:r>
            <a:r>
              <a:rPr lang="ru-RU" sz="2800" dirty="0" smtClean="0">
                <a:solidFill>
                  <a:srgbClr val="000000"/>
                </a:solidFill>
                <a:ea typeface="Times New Roman" panose="02020603050405020304" pitchFamily="18" charset="0"/>
              </a:rPr>
              <a:t>Увидел </a:t>
            </a: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</a:rPr>
              <a:t>он на улице бычка, да и вылепил его.</a:t>
            </a:r>
            <a:endParaRPr lang="ru-RU" sz="2800" dirty="0"/>
          </a:p>
        </p:txBody>
      </p:sp>
      <p:pic>
        <p:nvPicPr>
          <p:cNvPr id="5122" name="Picture 2" descr="https://cdn1.ozone.ru/s3/multimedia-0/602618686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32" t="18102" r="16361"/>
          <a:stretch/>
        </p:blipFill>
        <p:spPr bwMode="auto">
          <a:xfrm>
            <a:off x="7662440" y="1317698"/>
            <a:ext cx="3426107" cy="43714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480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0480" y="-1"/>
            <a:ext cx="12222480" cy="6875145"/>
          </a:xfrm>
          <a:prstGeom prst="rect">
            <a:avLst/>
          </a:prstGeom>
        </p:spPr>
      </p:pic>
      <p:cxnSp>
        <p:nvCxnSpPr>
          <p:cNvPr id="12" name="Прямая соединительная линия 11"/>
          <p:cNvCxnSpPr/>
          <p:nvPr/>
        </p:nvCxnSpPr>
        <p:spPr>
          <a:xfrm>
            <a:off x="1008390" y="1956121"/>
            <a:ext cx="0" cy="3288699"/>
          </a:xfrm>
          <a:prstGeom prst="line">
            <a:avLst/>
          </a:prstGeom>
          <a:ln w="57150">
            <a:solidFill>
              <a:srgbClr val="03009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Прямоугольник 4"/>
          <p:cNvSpPr/>
          <p:nvPr/>
        </p:nvSpPr>
        <p:spPr>
          <a:xfrm>
            <a:off x="1269336" y="2081729"/>
            <a:ext cx="6184760" cy="30654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rgbClr val="000000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Третий мастер подивился красоте такой, а сам ещё лучше придумал. Слепил он сахарницу в виде рыбки сказочной. Улыбается рыбка, хвостом помахивает, плавничками потряхивает. Дивная получилась сахарница.</a:t>
            </a:r>
            <a:endParaRPr lang="ru-RU" sz="2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s://cdn2.static1-sima-land.com/items/511485/0/700-nw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9" t="7936" r="2089" b="7484"/>
          <a:stretch/>
        </p:blipFill>
        <p:spPr bwMode="auto">
          <a:xfrm>
            <a:off x="7454096" y="1430641"/>
            <a:ext cx="4444679" cy="3990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231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693</Words>
  <Application>Microsoft Office PowerPoint</Application>
  <PresentationFormat>Широкоэкранный</PresentationFormat>
  <Paragraphs>60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Даша</dc:creator>
  <cp:lastModifiedBy>Даша</cp:lastModifiedBy>
  <cp:revision>36</cp:revision>
  <dcterms:created xsi:type="dcterms:W3CDTF">2022-11-12T17:11:34Z</dcterms:created>
  <dcterms:modified xsi:type="dcterms:W3CDTF">2023-01-30T17:43:18Z</dcterms:modified>
</cp:coreProperties>
</file>