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7" r:id="rId2"/>
    <p:sldId id="273" r:id="rId3"/>
    <p:sldId id="278" r:id="rId4"/>
    <p:sldId id="282" r:id="rId5"/>
    <p:sldId id="279" r:id="rId6"/>
    <p:sldId id="256" r:id="rId7"/>
    <p:sldId id="257" r:id="rId8"/>
    <p:sldId id="274" r:id="rId9"/>
    <p:sldId id="258" r:id="rId10"/>
    <p:sldId id="271" r:id="rId11"/>
    <p:sldId id="260" r:id="rId12"/>
    <p:sldId id="283" r:id="rId13"/>
    <p:sldId id="284" r:id="rId14"/>
    <p:sldId id="262" r:id="rId15"/>
    <p:sldId id="261" r:id="rId16"/>
    <p:sldId id="265" r:id="rId17"/>
    <p:sldId id="263" r:id="rId18"/>
    <p:sldId id="267" r:id="rId19"/>
    <p:sldId id="285" r:id="rId20"/>
    <p:sldId id="28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38B7"/>
    <a:srgbClr val="CC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7.xml"/><Relationship Id="rId2" Type="http://schemas.openxmlformats.org/officeDocument/2006/relationships/slide" Target="../slides/slide11.xml"/><Relationship Id="rId1" Type="http://schemas.openxmlformats.org/officeDocument/2006/relationships/slide" Target="../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4E10B5D-BFAB-4048-AD01-07DD751B328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C7B815-957F-4628-8A21-3F01AC1BF04A}">
      <dgm:prSet phldrT="[Текст]" custT="1"/>
      <dgm:spPr/>
      <dgm:t>
        <a:bodyPr/>
        <a:lstStyle/>
        <a:p>
          <a:r>
            <a:rPr lang="ru-RU" sz="2800" dirty="0" smtClean="0"/>
            <a:t>Иррациональные уравнения</a:t>
          </a:r>
          <a:endParaRPr lang="ru-RU" sz="2800" dirty="0"/>
        </a:p>
      </dgm:t>
    </dgm:pt>
    <dgm:pt modelId="{CDD83B41-FC5F-4B34-B73A-F1033290F309}" type="parTrans" cxnId="{B4F45B51-53DC-4BDE-BDBE-15B4CA1D273E}">
      <dgm:prSet/>
      <dgm:spPr/>
      <dgm:t>
        <a:bodyPr/>
        <a:lstStyle/>
        <a:p>
          <a:endParaRPr lang="ru-RU" sz="2000"/>
        </a:p>
      </dgm:t>
    </dgm:pt>
    <dgm:pt modelId="{F7A296DD-29DE-4223-B61F-8DC125E96106}" type="sibTrans" cxnId="{B4F45B51-53DC-4BDE-BDBE-15B4CA1D273E}">
      <dgm:prSet/>
      <dgm:spPr/>
      <dgm:t>
        <a:bodyPr/>
        <a:lstStyle/>
        <a:p>
          <a:endParaRPr lang="ru-RU" sz="2000"/>
        </a:p>
      </dgm:t>
    </dgm:pt>
    <dgm:pt modelId="{1358C0CB-55B4-4C68-BF0B-E48C30A640A2}">
      <dgm:prSet phldrT="[Текст]" custT="1"/>
      <dgm:spPr/>
      <dgm:t>
        <a:bodyPr/>
        <a:lstStyle/>
        <a:p>
          <a:r>
            <a:rPr lang="ru-RU" sz="2800" dirty="0" smtClean="0">
              <a:hlinkClick xmlns:r="http://schemas.openxmlformats.org/officeDocument/2006/relationships" r:id="rId1" action="ppaction://hlinksldjump"/>
            </a:rPr>
            <a:t>Определение</a:t>
          </a:r>
          <a:r>
            <a:rPr lang="ru-RU" sz="2800" dirty="0" smtClean="0"/>
            <a:t> </a:t>
          </a:r>
          <a:endParaRPr lang="ru-RU" sz="2800" dirty="0"/>
        </a:p>
      </dgm:t>
    </dgm:pt>
    <dgm:pt modelId="{D7600D99-ED4B-4BCD-9673-78A0DB5D6A10}" type="parTrans" cxnId="{EB040B47-162D-4B4D-BD20-56A4F32F29E1}">
      <dgm:prSet/>
      <dgm:spPr/>
      <dgm:t>
        <a:bodyPr/>
        <a:lstStyle/>
        <a:p>
          <a:endParaRPr lang="ru-RU" sz="2000"/>
        </a:p>
      </dgm:t>
    </dgm:pt>
    <dgm:pt modelId="{7DFC5DA6-67EF-4D01-8E62-C7678EEF6143}" type="sibTrans" cxnId="{EB040B47-162D-4B4D-BD20-56A4F32F29E1}">
      <dgm:prSet/>
      <dgm:spPr/>
      <dgm:t>
        <a:bodyPr/>
        <a:lstStyle/>
        <a:p>
          <a:endParaRPr lang="ru-RU" sz="2000"/>
        </a:p>
      </dgm:t>
    </dgm:pt>
    <dgm:pt modelId="{6192B3A8-CF37-486D-8EFA-0F72F2898895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800" dirty="0" smtClean="0"/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dirty="0" smtClean="0">
              <a:hlinkClick xmlns:r="http://schemas.openxmlformats.org/officeDocument/2006/relationships" r:id="rId2" action="ppaction://hlinksldjump"/>
            </a:rPr>
            <a:t>Простейшие уравнения</a:t>
          </a:r>
          <a:endParaRPr lang="ru-RU" sz="2800" dirty="0" smtClean="0"/>
        </a:p>
        <a:p>
          <a:pPr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dirty="0"/>
        </a:p>
      </dgm:t>
    </dgm:pt>
    <dgm:pt modelId="{44069D7D-640C-4BE3-ABB7-959C8C05C63B}" type="parTrans" cxnId="{BA6DDF90-EC23-4A21-A407-853F36786111}">
      <dgm:prSet/>
      <dgm:spPr/>
      <dgm:t>
        <a:bodyPr/>
        <a:lstStyle/>
        <a:p>
          <a:endParaRPr lang="ru-RU" sz="2000"/>
        </a:p>
      </dgm:t>
    </dgm:pt>
    <dgm:pt modelId="{E8429AC4-E6C4-4345-BA15-FB2A33C2C2A1}" type="sibTrans" cxnId="{BA6DDF90-EC23-4A21-A407-853F36786111}">
      <dgm:prSet/>
      <dgm:spPr/>
      <dgm:t>
        <a:bodyPr/>
        <a:lstStyle/>
        <a:p>
          <a:endParaRPr lang="ru-RU" sz="2000"/>
        </a:p>
      </dgm:t>
    </dgm:pt>
    <dgm:pt modelId="{81579A39-37EB-4DD7-B810-72470A4D6C1D}">
      <dgm:prSet phldrT="[Текст]" custT="1"/>
      <dgm:spPr/>
      <dgm:t>
        <a:bodyPr/>
        <a:lstStyle/>
        <a:p>
          <a:r>
            <a:rPr lang="ru-RU" sz="2800" dirty="0" smtClean="0">
              <a:hlinkClick xmlns:r="http://schemas.openxmlformats.org/officeDocument/2006/relationships" r:id="rId3" action="ppaction://hlinksldjump"/>
            </a:rPr>
            <a:t>Сложные уравнения</a:t>
          </a:r>
          <a:endParaRPr lang="ru-RU" sz="2800" dirty="0"/>
        </a:p>
      </dgm:t>
    </dgm:pt>
    <dgm:pt modelId="{DF4F858D-BC29-419A-8CC3-18C840DF0E5C}" type="parTrans" cxnId="{21D15B93-7542-4211-A530-0E7B6F2AF3C4}">
      <dgm:prSet/>
      <dgm:spPr/>
      <dgm:t>
        <a:bodyPr/>
        <a:lstStyle/>
        <a:p>
          <a:endParaRPr lang="ru-RU" sz="2000"/>
        </a:p>
      </dgm:t>
    </dgm:pt>
    <dgm:pt modelId="{2C04586D-240F-4614-BD2A-C2EE056F410E}" type="sibTrans" cxnId="{21D15B93-7542-4211-A530-0E7B6F2AF3C4}">
      <dgm:prSet/>
      <dgm:spPr/>
      <dgm:t>
        <a:bodyPr/>
        <a:lstStyle/>
        <a:p>
          <a:endParaRPr lang="ru-RU" sz="2000"/>
        </a:p>
      </dgm:t>
    </dgm:pt>
    <dgm:pt modelId="{0D46381D-F912-4756-98FE-2A30420E27E6}" type="pres">
      <dgm:prSet presAssocID="{A4E10B5D-BFAB-4048-AD01-07DD751B328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656C7EF-7CF6-49B4-BA4C-1B278F6DBB50}" type="pres">
      <dgm:prSet presAssocID="{36C7B815-957F-4628-8A21-3F01AC1BF04A}" presName="hierRoot1" presStyleCnt="0">
        <dgm:presLayoutVars>
          <dgm:hierBranch val="init"/>
        </dgm:presLayoutVars>
      </dgm:prSet>
      <dgm:spPr/>
    </dgm:pt>
    <dgm:pt modelId="{18BA5159-340C-4FFF-B1AB-0F0A10EA025D}" type="pres">
      <dgm:prSet presAssocID="{36C7B815-957F-4628-8A21-3F01AC1BF04A}" presName="rootComposite1" presStyleCnt="0"/>
      <dgm:spPr/>
    </dgm:pt>
    <dgm:pt modelId="{4E6C5962-91E3-4ED3-AD0E-3DA0C7891475}" type="pres">
      <dgm:prSet presAssocID="{36C7B815-957F-4628-8A21-3F01AC1BF04A}" presName="rootText1" presStyleLbl="node0" presStyleIdx="0" presStyleCnt="1" custScaleX="176352" custScaleY="1144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A368763-BBAD-438D-A1F4-834272879968}" type="pres">
      <dgm:prSet presAssocID="{36C7B815-957F-4628-8A21-3F01AC1BF04A}" presName="rootConnector1" presStyleLbl="node1" presStyleIdx="0" presStyleCnt="0"/>
      <dgm:spPr/>
      <dgm:t>
        <a:bodyPr/>
        <a:lstStyle/>
        <a:p>
          <a:endParaRPr lang="ru-RU"/>
        </a:p>
      </dgm:t>
    </dgm:pt>
    <dgm:pt modelId="{00985E7B-FF12-485A-A185-44DA11CAE982}" type="pres">
      <dgm:prSet presAssocID="{36C7B815-957F-4628-8A21-3F01AC1BF04A}" presName="hierChild2" presStyleCnt="0"/>
      <dgm:spPr/>
    </dgm:pt>
    <dgm:pt modelId="{F9DC11AD-398D-4D85-859D-E9E179B2ACD1}" type="pres">
      <dgm:prSet presAssocID="{D7600D99-ED4B-4BCD-9673-78A0DB5D6A10}" presName="Name37" presStyleLbl="parChTrans1D2" presStyleIdx="0" presStyleCnt="3"/>
      <dgm:spPr/>
      <dgm:t>
        <a:bodyPr/>
        <a:lstStyle/>
        <a:p>
          <a:endParaRPr lang="ru-RU"/>
        </a:p>
      </dgm:t>
    </dgm:pt>
    <dgm:pt modelId="{51D23787-3FDE-47FB-BB07-7360C1D7BA95}" type="pres">
      <dgm:prSet presAssocID="{1358C0CB-55B4-4C68-BF0B-E48C30A640A2}" presName="hierRoot2" presStyleCnt="0">
        <dgm:presLayoutVars>
          <dgm:hierBranch val="init"/>
        </dgm:presLayoutVars>
      </dgm:prSet>
      <dgm:spPr/>
    </dgm:pt>
    <dgm:pt modelId="{7FA94AD1-A720-42E5-85BE-665C916C27CF}" type="pres">
      <dgm:prSet presAssocID="{1358C0CB-55B4-4C68-BF0B-E48C30A640A2}" presName="rootComposite" presStyleCnt="0"/>
      <dgm:spPr/>
    </dgm:pt>
    <dgm:pt modelId="{23192469-A6F1-4CEE-A0F5-BDA3133D1757}" type="pres">
      <dgm:prSet presAssocID="{1358C0CB-55B4-4C68-BF0B-E48C30A640A2}" presName="rootText" presStyleLbl="node2" presStyleIdx="0" presStyleCnt="3" custLinFactNeighborX="-23" custLinFactNeighborY="34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1ECC6A-7E92-48D3-A058-910DF9FC06A9}" type="pres">
      <dgm:prSet presAssocID="{1358C0CB-55B4-4C68-BF0B-E48C30A640A2}" presName="rootConnector" presStyleLbl="node2" presStyleIdx="0" presStyleCnt="3"/>
      <dgm:spPr/>
      <dgm:t>
        <a:bodyPr/>
        <a:lstStyle/>
        <a:p>
          <a:endParaRPr lang="ru-RU"/>
        </a:p>
      </dgm:t>
    </dgm:pt>
    <dgm:pt modelId="{FBDDCC02-0E46-419A-87F2-11781FEBE5E7}" type="pres">
      <dgm:prSet presAssocID="{1358C0CB-55B4-4C68-BF0B-E48C30A640A2}" presName="hierChild4" presStyleCnt="0"/>
      <dgm:spPr/>
    </dgm:pt>
    <dgm:pt modelId="{C7C3F4E5-2B71-41C6-B2D9-BD1B79CB2FF7}" type="pres">
      <dgm:prSet presAssocID="{1358C0CB-55B4-4C68-BF0B-E48C30A640A2}" presName="hierChild5" presStyleCnt="0"/>
      <dgm:spPr/>
    </dgm:pt>
    <dgm:pt modelId="{0CDB4C64-6F8A-4A61-BEE0-D04D9765A78A}" type="pres">
      <dgm:prSet presAssocID="{44069D7D-640C-4BE3-ABB7-959C8C05C63B}" presName="Name37" presStyleLbl="parChTrans1D2" presStyleIdx="1" presStyleCnt="3"/>
      <dgm:spPr/>
      <dgm:t>
        <a:bodyPr/>
        <a:lstStyle/>
        <a:p>
          <a:endParaRPr lang="ru-RU"/>
        </a:p>
      </dgm:t>
    </dgm:pt>
    <dgm:pt modelId="{07DFCB28-E2E0-4765-B597-90601A3CA91A}" type="pres">
      <dgm:prSet presAssocID="{6192B3A8-CF37-486D-8EFA-0F72F2898895}" presName="hierRoot2" presStyleCnt="0">
        <dgm:presLayoutVars>
          <dgm:hierBranch val="init"/>
        </dgm:presLayoutVars>
      </dgm:prSet>
      <dgm:spPr/>
    </dgm:pt>
    <dgm:pt modelId="{07AE22CE-669E-4092-AA19-E38EE571FA0E}" type="pres">
      <dgm:prSet presAssocID="{6192B3A8-CF37-486D-8EFA-0F72F2898895}" presName="rootComposite" presStyleCnt="0"/>
      <dgm:spPr/>
    </dgm:pt>
    <dgm:pt modelId="{5350C0C0-A2F1-4D38-BA0C-36E374C555EA}" type="pres">
      <dgm:prSet presAssocID="{6192B3A8-CF37-486D-8EFA-0F72F2898895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D12BB30-8F6C-47EC-858D-2BF7F0F14669}" type="pres">
      <dgm:prSet presAssocID="{6192B3A8-CF37-486D-8EFA-0F72F2898895}" presName="rootConnector" presStyleLbl="node2" presStyleIdx="1" presStyleCnt="3"/>
      <dgm:spPr/>
      <dgm:t>
        <a:bodyPr/>
        <a:lstStyle/>
        <a:p>
          <a:endParaRPr lang="ru-RU"/>
        </a:p>
      </dgm:t>
    </dgm:pt>
    <dgm:pt modelId="{C59481F2-1BCB-4160-9631-39D12A6EA198}" type="pres">
      <dgm:prSet presAssocID="{6192B3A8-CF37-486D-8EFA-0F72F2898895}" presName="hierChild4" presStyleCnt="0"/>
      <dgm:spPr/>
    </dgm:pt>
    <dgm:pt modelId="{9213D905-28FA-4046-B9DF-15321AB6E048}" type="pres">
      <dgm:prSet presAssocID="{6192B3A8-CF37-486D-8EFA-0F72F2898895}" presName="hierChild5" presStyleCnt="0"/>
      <dgm:spPr/>
    </dgm:pt>
    <dgm:pt modelId="{00F08AE2-188D-4EAF-AEB0-1D68E41485B3}" type="pres">
      <dgm:prSet presAssocID="{DF4F858D-BC29-419A-8CC3-18C840DF0E5C}" presName="Name37" presStyleLbl="parChTrans1D2" presStyleIdx="2" presStyleCnt="3"/>
      <dgm:spPr/>
      <dgm:t>
        <a:bodyPr/>
        <a:lstStyle/>
        <a:p>
          <a:endParaRPr lang="ru-RU"/>
        </a:p>
      </dgm:t>
    </dgm:pt>
    <dgm:pt modelId="{18667973-A9D9-4A7D-81B1-25D9B450236B}" type="pres">
      <dgm:prSet presAssocID="{81579A39-37EB-4DD7-B810-72470A4D6C1D}" presName="hierRoot2" presStyleCnt="0">
        <dgm:presLayoutVars>
          <dgm:hierBranch val="init"/>
        </dgm:presLayoutVars>
      </dgm:prSet>
      <dgm:spPr/>
    </dgm:pt>
    <dgm:pt modelId="{7596B491-A1AD-4152-BAC4-715860E1086D}" type="pres">
      <dgm:prSet presAssocID="{81579A39-37EB-4DD7-B810-72470A4D6C1D}" presName="rootComposite" presStyleCnt="0"/>
      <dgm:spPr/>
    </dgm:pt>
    <dgm:pt modelId="{B1AC7CB2-8B9D-4E73-93CD-788861DC3FF0}" type="pres">
      <dgm:prSet presAssocID="{81579A39-37EB-4DD7-B810-72470A4D6C1D}" presName="rootText" presStyleLbl="node2" presStyleIdx="2" presStyleCnt="3" custLinFactNeighborX="-1341" custLinFactNeighborY="34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452A665-DB9B-4BBE-A1AC-85C385FA9A8A}" type="pres">
      <dgm:prSet presAssocID="{81579A39-37EB-4DD7-B810-72470A4D6C1D}" presName="rootConnector" presStyleLbl="node2" presStyleIdx="2" presStyleCnt="3"/>
      <dgm:spPr/>
      <dgm:t>
        <a:bodyPr/>
        <a:lstStyle/>
        <a:p>
          <a:endParaRPr lang="ru-RU"/>
        </a:p>
      </dgm:t>
    </dgm:pt>
    <dgm:pt modelId="{5583C802-EB79-408A-BFBE-CBA31831F172}" type="pres">
      <dgm:prSet presAssocID="{81579A39-37EB-4DD7-B810-72470A4D6C1D}" presName="hierChild4" presStyleCnt="0"/>
      <dgm:spPr/>
    </dgm:pt>
    <dgm:pt modelId="{07311F0C-CC50-4DAB-BD7F-0157DA7BDC58}" type="pres">
      <dgm:prSet presAssocID="{81579A39-37EB-4DD7-B810-72470A4D6C1D}" presName="hierChild5" presStyleCnt="0"/>
      <dgm:spPr/>
    </dgm:pt>
    <dgm:pt modelId="{1736C945-99C0-41CB-9EA5-907EDAD44BAA}" type="pres">
      <dgm:prSet presAssocID="{36C7B815-957F-4628-8A21-3F01AC1BF04A}" presName="hierChild3" presStyleCnt="0"/>
      <dgm:spPr/>
    </dgm:pt>
  </dgm:ptLst>
  <dgm:cxnLst>
    <dgm:cxn modelId="{72AA1995-F0C6-44E6-99A2-92715FA7BC83}" type="presOf" srcId="{81579A39-37EB-4DD7-B810-72470A4D6C1D}" destId="{8452A665-DB9B-4BBE-A1AC-85C385FA9A8A}" srcOrd="1" destOrd="0" presId="urn:microsoft.com/office/officeart/2005/8/layout/orgChart1"/>
    <dgm:cxn modelId="{DA8AB6D4-F917-44DC-9163-1E6F8854E28E}" type="presOf" srcId="{D7600D99-ED4B-4BCD-9673-78A0DB5D6A10}" destId="{F9DC11AD-398D-4D85-859D-E9E179B2ACD1}" srcOrd="0" destOrd="0" presId="urn:microsoft.com/office/officeart/2005/8/layout/orgChart1"/>
    <dgm:cxn modelId="{B4F45B51-53DC-4BDE-BDBE-15B4CA1D273E}" srcId="{A4E10B5D-BFAB-4048-AD01-07DD751B328C}" destId="{36C7B815-957F-4628-8A21-3F01AC1BF04A}" srcOrd="0" destOrd="0" parTransId="{CDD83B41-FC5F-4B34-B73A-F1033290F309}" sibTransId="{F7A296DD-29DE-4223-B61F-8DC125E96106}"/>
    <dgm:cxn modelId="{4AF28823-D6A5-4293-B880-327B7C9D88A7}" type="presOf" srcId="{6192B3A8-CF37-486D-8EFA-0F72F2898895}" destId="{4D12BB30-8F6C-47EC-858D-2BF7F0F14669}" srcOrd="1" destOrd="0" presId="urn:microsoft.com/office/officeart/2005/8/layout/orgChart1"/>
    <dgm:cxn modelId="{20E476D3-AF36-4084-9AA1-A5AADB9AB40E}" type="presOf" srcId="{36C7B815-957F-4628-8A21-3F01AC1BF04A}" destId="{4E6C5962-91E3-4ED3-AD0E-3DA0C7891475}" srcOrd="0" destOrd="0" presId="urn:microsoft.com/office/officeart/2005/8/layout/orgChart1"/>
    <dgm:cxn modelId="{075F6F94-24A6-4480-90E5-FE4EA5E93E6C}" type="presOf" srcId="{6192B3A8-CF37-486D-8EFA-0F72F2898895}" destId="{5350C0C0-A2F1-4D38-BA0C-36E374C555EA}" srcOrd="0" destOrd="0" presId="urn:microsoft.com/office/officeart/2005/8/layout/orgChart1"/>
    <dgm:cxn modelId="{BA6DDF90-EC23-4A21-A407-853F36786111}" srcId="{36C7B815-957F-4628-8A21-3F01AC1BF04A}" destId="{6192B3A8-CF37-486D-8EFA-0F72F2898895}" srcOrd="1" destOrd="0" parTransId="{44069D7D-640C-4BE3-ABB7-959C8C05C63B}" sibTransId="{E8429AC4-E6C4-4345-BA15-FB2A33C2C2A1}"/>
    <dgm:cxn modelId="{8CDD9348-FD5A-4E49-A600-DD404B901F6E}" type="presOf" srcId="{36C7B815-957F-4628-8A21-3F01AC1BF04A}" destId="{CA368763-BBAD-438D-A1F4-834272879968}" srcOrd="1" destOrd="0" presId="urn:microsoft.com/office/officeart/2005/8/layout/orgChart1"/>
    <dgm:cxn modelId="{73E7EA68-6ADC-4181-99F8-FDE41660900F}" type="presOf" srcId="{DF4F858D-BC29-419A-8CC3-18C840DF0E5C}" destId="{00F08AE2-188D-4EAF-AEB0-1D68E41485B3}" srcOrd="0" destOrd="0" presId="urn:microsoft.com/office/officeart/2005/8/layout/orgChart1"/>
    <dgm:cxn modelId="{EB040B47-162D-4B4D-BD20-56A4F32F29E1}" srcId="{36C7B815-957F-4628-8A21-3F01AC1BF04A}" destId="{1358C0CB-55B4-4C68-BF0B-E48C30A640A2}" srcOrd="0" destOrd="0" parTransId="{D7600D99-ED4B-4BCD-9673-78A0DB5D6A10}" sibTransId="{7DFC5DA6-67EF-4D01-8E62-C7678EEF6143}"/>
    <dgm:cxn modelId="{D02476B4-27BF-48A3-A903-5D00170597CF}" type="presOf" srcId="{1358C0CB-55B4-4C68-BF0B-E48C30A640A2}" destId="{861ECC6A-7E92-48D3-A058-910DF9FC06A9}" srcOrd="1" destOrd="0" presId="urn:microsoft.com/office/officeart/2005/8/layout/orgChart1"/>
    <dgm:cxn modelId="{80E86F7D-B583-4779-A995-211B6CBE15DE}" type="presOf" srcId="{A4E10B5D-BFAB-4048-AD01-07DD751B328C}" destId="{0D46381D-F912-4756-98FE-2A30420E27E6}" srcOrd="0" destOrd="0" presId="urn:microsoft.com/office/officeart/2005/8/layout/orgChart1"/>
    <dgm:cxn modelId="{A3421163-7E75-4AC7-8929-96E9A519E007}" type="presOf" srcId="{44069D7D-640C-4BE3-ABB7-959C8C05C63B}" destId="{0CDB4C64-6F8A-4A61-BEE0-D04D9765A78A}" srcOrd="0" destOrd="0" presId="urn:microsoft.com/office/officeart/2005/8/layout/orgChart1"/>
    <dgm:cxn modelId="{318BA9B8-84E1-471F-9C55-65F74D94D388}" type="presOf" srcId="{1358C0CB-55B4-4C68-BF0B-E48C30A640A2}" destId="{23192469-A6F1-4CEE-A0F5-BDA3133D1757}" srcOrd="0" destOrd="0" presId="urn:microsoft.com/office/officeart/2005/8/layout/orgChart1"/>
    <dgm:cxn modelId="{21D15B93-7542-4211-A530-0E7B6F2AF3C4}" srcId="{36C7B815-957F-4628-8A21-3F01AC1BF04A}" destId="{81579A39-37EB-4DD7-B810-72470A4D6C1D}" srcOrd="2" destOrd="0" parTransId="{DF4F858D-BC29-419A-8CC3-18C840DF0E5C}" sibTransId="{2C04586D-240F-4614-BD2A-C2EE056F410E}"/>
    <dgm:cxn modelId="{D9066C6F-ADB8-4729-9DCF-640F10909F23}" type="presOf" srcId="{81579A39-37EB-4DD7-B810-72470A4D6C1D}" destId="{B1AC7CB2-8B9D-4E73-93CD-788861DC3FF0}" srcOrd="0" destOrd="0" presId="urn:microsoft.com/office/officeart/2005/8/layout/orgChart1"/>
    <dgm:cxn modelId="{8C4C377E-2B67-4A42-BC77-3333865887A3}" type="presParOf" srcId="{0D46381D-F912-4756-98FE-2A30420E27E6}" destId="{F656C7EF-7CF6-49B4-BA4C-1B278F6DBB50}" srcOrd="0" destOrd="0" presId="urn:microsoft.com/office/officeart/2005/8/layout/orgChart1"/>
    <dgm:cxn modelId="{AB7C5D1B-A961-4C10-AAC0-FC194A0D6226}" type="presParOf" srcId="{F656C7EF-7CF6-49B4-BA4C-1B278F6DBB50}" destId="{18BA5159-340C-4FFF-B1AB-0F0A10EA025D}" srcOrd="0" destOrd="0" presId="urn:microsoft.com/office/officeart/2005/8/layout/orgChart1"/>
    <dgm:cxn modelId="{E011D3D9-613D-42B9-AC41-8AA2B547C49B}" type="presParOf" srcId="{18BA5159-340C-4FFF-B1AB-0F0A10EA025D}" destId="{4E6C5962-91E3-4ED3-AD0E-3DA0C7891475}" srcOrd="0" destOrd="0" presId="urn:microsoft.com/office/officeart/2005/8/layout/orgChart1"/>
    <dgm:cxn modelId="{D692C5D9-DC59-4BAE-B3C4-C9380B847E4A}" type="presParOf" srcId="{18BA5159-340C-4FFF-B1AB-0F0A10EA025D}" destId="{CA368763-BBAD-438D-A1F4-834272879968}" srcOrd="1" destOrd="0" presId="urn:microsoft.com/office/officeart/2005/8/layout/orgChart1"/>
    <dgm:cxn modelId="{C98D0B8D-6533-4761-BA40-3929A76CC844}" type="presParOf" srcId="{F656C7EF-7CF6-49B4-BA4C-1B278F6DBB50}" destId="{00985E7B-FF12-485A-A185-44DA11CAE982}" srcOrd="1" destOrd="0" presId="urn:microsoft.com/office/officeart/2005/8/layout/orgChart1"/>
    <dgm:cxn modelId="{4AB5479A-8A95-41F8-9B0C-979E205F9B8D}" type="presParOf" srcId="{00985E7B-FF12-485A-A185-44DA11CAE982}" destId="{F9DC11AD-398D-4D85-859D-E9E179B2ACD1}" srcOrd="0" destOrd="0" presId="urn:microsoft.com/office/officeart/2005/8/layout/orgChart1"/>
    <dgm:cxn modelId="{B0FDA4D4-62C9-4513-B41D-8C9335629D9C}" type="presParOf" srcId="{00985E7B-FF12-485A-A185-44DA11CAE982}" destId="{51D23787-3FDE-47FB-BB07-7360C1D7BA95}" srcOrd="1" destOrd="0" presId="urn:microsoft.com/office/officeart/2005/8/layout/orgChart1"/>
    <dgm:cxn modelId="{5309E044-4DC1-4B43-AC99-5209786BBEA5}" type="presParOf" srcId="{51D23787-3FDE-47FB-BB07-7360C1D7BA95}" destId="{7FA94AD1-A720-42E5-85BE-665C916C27CF}" srcOrd="0" destOrd="0" presId="urn:microsoft.com/office/officeart/2005/8/layout/orgChart1"/>
    <dgm:cxn modelId="{EC267200-3D68-4E4D-AB31-F25662F49440}" type="presParOf" srcId="{7FA94AD1-A720-42E5-85BE-665C916C27CF}" destId="{23192469-A6F1-4CEE-A0F5-BDA3133D1757}" srcOrd="0" destOrd="0" presId="urn:microsoft.com/office/officeart/2005/8/layout/orgChart1"/>
    <dgm:cxn modelId="{31AF9773-EF6D-40FF-BA2F-AC30BBB57BC9}" type="presParOf" srcId="{7FA94AD1-A720-42E5-85BE-665C916C27CF}" destId="{861ECC6A-7E92-48D3-A058-910DF9FC06A9}" srcOrd="1" destOrd="0" presId="urn:microsoft.com/office/officeart/2005/8/layout/orgChart1"/>
    <dgm:cxn modelId="{143B7C74-E1DD-4CB5-9A73-A054FEDC49CF}" type="presParOf" srcId="{51D23787-3FDE-47FB-BB07-7360C1D7BA95}" destId="{FBDDCC02-0E46-419A-87F2-11781FEBE5E7}" srcOrd="1" destOrd="0" presId="urn:microsoft.com/office/officeart/2005/8/layout/orgChart1"/>
    <dgm:cxn modelId="{99817F73-232B-48FE-9E04-C2752C5CE2B1}" type="presParOf" srcId="{51D23787-3FDE-47FB-BB07-7360C1D7BA95}" destId="{C7C3F4E5-2B71-41C6-B2D9-BD1B79CB2FF7}" srcOrd="2" destOrd="0" presId="urn:microsoft.com/office/officeart/2005/8/layout/orgChart1"/>
    <dgm:cxn modelId="{786B1B1F-0F13-448F-93D4-9DCDF6E673AA}" type="presParOf" srcId="{00985E7B-FF12-485A-A185-44DA11CAE982}" destId="{0CDB4C64-6F8A-4A61-BEE0-D04D9765A78A}" srcOrd="2" destOrd="0" presId="urn:microsoft.com/office/officeart/2005/8/layout/orgChart1"/>
    <dgm:cxn modelId="{0B7B0181-050A-4566-8911-672041027504}" type="presParOf" srcId="{00985E7B-FF12-485A-A185-44DA11CAE982}" destId="{07DFCB28-E2E0-4765-B597-90601A3CA91A}" srcOrd="3" destOrd="0" presId="urn:microsoft.com/office/officeart/2005/8/layout/orgChart1"/>
    <dgm:cxn modelId="{5E7DD4BC-DCDE-4DB9-A018-119770F7CBC6}" type="presParOf" srcId="{07DFCB28-E2E0-4765-B597-90601A3CA91A}" destId="{07AE22CE-669E-4092-AA19-E38EE571FA0E}" srcOrd="0" destOrd="0" presId="urn:microsoft.com/office/officeart/2005/8/layout/orgChart1"/>
    <dgm:cxn modelId="{BA7993E4-9365-40BE-BFC8-EB3F947686E3}" type="presParOf" srcId="{07AE22CE-669E-4092-AA19-E38EE571FA0E}" destId="{5350C0C0-A2F1-4D38-BA0C-36E374C555EA}" srcOrd="0" destOrd="0" presId="urn:microsoft.com/office/officeart/2005/8/layout/orgChart1"/>
    <dgm:cxn modelId="{1A57DF94-58B7-4812-AED0-39B3133BC4C1}" type="presParOf" srcId="{07AE22CE-669E-4092-AA19-E38EE571FA0E}" destId="{4D12BB30-8F6C-47EC-858D-2BF7F0F14669}" srcOrd="1" destOrd="0" presId="urn:microsoft.com/office/officeart/2005/8/layout/orgChart1"/>
    <dgm:cxn modelId="{8D0D0C47-608C-44A4-BF6D-30F75F39469F}" type="presParOf" srcId="{07DFCB28-E2E0-4765-B597-90601A3CA91A}" destId="{C59481F2-1BCB-4160-9631-39D12A6EA198}" srcOrd="1" destOrd="0" presId="urn:microsoft.com/office/officeart/2005/8/layout/orgChart1"/>
    <dgm:cxn modelId="{DAF033F7-9F17-421E-B8AB-D1DC5E231650}" type="presParOf" srcId="{07DFCB28-E2E0-4765-B597-90601A3CA91A}" destId="{9213D905-28FA-4046-B9DF-15321AB6E048}" srcOrd="2" destOrd="0" presId="urn:microsoft.com/office/officeart/2005/8/layout/orgChart1"/>
    <dgm:cxn modelId="{66E2BA38-E4E7-4B36-9D63-B2F62A2B6D32}" type="presParOf" srcId="{00985E7B-FF12-485A-A185-44DA11CAE982}" destId="{00F08AE2-188D-4EAF-AEB0-1D68E41485B3}" srcOrd="4" destOrd="0" presId="urn:microsoft.com/office/officeart/2005/8/layout/orgChart1"/>
    <dgm:cxn modelId="{11664180-EDF8-4D4F-8AD8-D2C28139202F}" type="presParOf" srcId="{00985E7B-FF12-485A-A185-44DA11CAE982}" destId="{18667973-A9D9-4A7D-81B1-25D9B450236B}" srcOrd="5" destOrd="0" presId="urn:microsoft.com/office/officeart/2005/8/layout/orgChart1"/>
    <dgm:cxn modelId="{F40099DC-8CAB-4D38-802B-E3CA1BD6FEC0}" type="presParOf" srcId="{18667973-A9D9-4A7D-81B1-25D9B450236B}" destId="{7596B491-A1AD-4152-BAC4-715860E1086D}" srcOrd="0" destOrd="0" presId="urn:microsoft.com/office/officeart/2005/8/layout/orgChart1"/>
    <dgm:cxn modelId="{3BB90C17-D14C-4C5F-944B-D3BBB1849AD4}" type="presParOf" srcId="{7596B491-A1AD-4152-BAC4-715860E1086D}" destId="{B1AC7CB2-8B9D-4E73-93CD-788861DC3FF0}" srcOrd="0" destOrd="0" presId="urn:microsoft.com/office/officeart/2005/8/layout/orgChart1"/>
    <dgm:cxn modelId="{FEBB865F-EA29-483E-A20C-FEF1D968849C}" type="presParOf" srcId="{7596B491-A1AD-4152-BAC4-715860E1086D}" destId="{8452A665-DB9B-4BBE-A1AC-85C385FA9A8A}" srcOrd="1" destOrd="0" presId="urn:microsoft.com/office/officeart/2005/8/layout/orgChart1"/>
    <dgm:cxn modelId="{39CFBEF8-63CE-4A91-BB0A-B872698BCA84}" type="presParOf" srcId="{18667973-A9D9-4A7D-81B1-25D9B450236B}" destId="{5583C802-EB79-408A-BFBE-CBA31831F172}" srcOrd="1" destOrd="0" presId="urn:microsoft.com/office/officeart/2005/8/layout/orgChart1"/>
    <dgm:cxn modelId="{686549B7-F181-477B-91AB-A0B3865E9AAE}" type="presParOf" srcId="{18667973-A9D9-4A7D-81B1-25D9B450236B}" destId="{07311F0C-CC50-4DAB-BD7F-0157DA7BDC58}" srcOrd="2" destOrd="0" presId="urn:microsoft.com/office/officeart/2005/8/layout/orgChart1"/>
    <dgm:cxn modelId="{9418F83F-F995-4015-B8BA-252E99FF79B7}" type="presParOf" srcId="{F656C7EF-7CF6-49B4-BA4C-1B278F6DBB50}" destId="{1736C945-99C0-41CB-9EA5-907EDAD44BAA}" srcOrd="2" destOrd="0" presId="urn:microsoft.com/office/officeart/2005/8/layout/orgChar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0F08AE2-188D-4EAF-AEB0-1D68E41485B3}">
      <dsp:nvSpPr>
        <dsp:cNvPr id="0" name=""/>
        <dsp:cNvSpPr/>
      </dsp:nvSpPr>
      <dsp:spPr>
        <a:xfrm>
          <a:off x="4093368" y="2192671"/>
          <a:ext cx="2863991" cy="54363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2325"/>
              </a:lnTo>
              <a:lnTo>
                <a:pt x="2863991" y="292325"/>
              </a:lnTo>
              <a:lnTo>
                <a:pt x="2863991" y="543638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DB4C64-6F8A-4A61-BEE0-D04D9765A78A}">
      <dsp:nvSpPr>
        <dsp:cNvPr id="0" name=""/>
        <dsp:cNvSpPr/>
      </dsp:nvSpPr>
      <dsp:spPr>
        <a:xfrm>
          <a:off x="4047648" y="2192671"/>
          <a:ext cx="91440" cy="50262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2626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DC11AD-398D-4D85-859D-E9E179B2ACD1}">
      <dsp:nvSpPr>
        <dsp:cNvPr id="0" name=""/>
        <dsp:cNvSpPr/>
      </dsp:nvSpPr>
      <dsp:spPr>
        <a:xfrm>
          <a:off x="1196730" y="2192671"/>
          <a:ext cx="2896637" cy="543638"/>
        </a:xfrm>
        <a:custGeom>
          <a:avLst/>
          <a:gdLst/>
          <a:ahLst/>
          <a:cxnLst/>
          <a:rect l="0" t="0" r="0" b="0"/>
          <a:pathLst>
            <a:path>
              <a:moveTo>
                <a:pt x="2896637" y="0"/>
              </a:moveTo>
              <a:lnTo>
                <a:pt x="2896637" y="292325"/>
              </a:lnTo>
              <a:lnTo>
                <a:pt x="0" y="292325"/>
              </a:lnTo>
              <a:lnTo>
                <a:pt x="0" y="543638"/>
              </a:lnTo>
            </a:path>
          </a:pathLst>
        </a:custGeom>
        <a:noFill/>
        <a:ln w="285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E6C5962-91E3-4ED3-AD0E-3DA0C7891475}">
      <dsp:nvSpPr>
        <dsp:cNvPr id="0" name=""/>
        <dsp:cNvSpPr/>
      </dsp:nvSpPr>
      <dsp:spPr>
        <a:xfrm>
          <a:off x="1982910" y="822845"/>
          <a:ext cx="4220916" cy="13698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Иррациональные уравнения</a:t>
          </a:r>
          <a:endParaRPr lang="ru-RU" sz="2800" kern="1200" dirty="0"/>
        </a:p>
      </dsp:txBody>
      <dsp:txXfrm>
        <a:off x="1982910" y="822845"/>
        <a:ext cx="4220916" cy="1369825"/>
      </dsp:txXfrm>
    </dsp:sp>
    <dsp:sp modelId="{23192469-A6F1-4CEE-A0F5-BDA3133D1757}">
      <dsp:nvSpPr>
        <dsp:cNvPr id="0" name=""/>
        <dsp:cNvSpPr/>
      </dsp:nvSpPr>
      <dsp:spPr>
        <a:xfrm>
          <a:off x="0" y="2736310"/>
          <a:ext cx="2393461" cy="11967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hlinkClick xmlns:r="http://schemas.openxmlformats.org/officeDocument/2006/relationships" r:id="" action="ppaction://hlinksldjump"/>
            </a:rPr>
            <a:t>Определение</a:t>
          </a:r>
          <a:r>
            <a:rPr lang="ru-RU" sz="2800" kern="1200" dirty="0" smtClean="0"/>
            <a:t> </a:t>
          </a:r>
          <a:endParaRPr lang="ru-RU" sz="2800" kern="1200" dirty="0"/>
        </a:p>
      </dsp:txBody>
      <dsp:txXfrm>
        <a:off x="0" y="2736310"/>
        <a:ext cx="2393461" cy="1196730"/>
      </dsp:txXfrm>
    </dsp:sp>
    <dsp:sp modelId="{5350C0C0-A2F1-4D38-BA0C-36E374C555EA}">
      <dsp:nvSpPr>
        <dsp:cNvPr id="0" name=""/>
        <dsp:cNvSpPr/>
      </dsp:nvSpPr>
      <dsp:spPr>
        <a:xfrm>
          <a:off x="2896637" y="2695298"/>
          <a:ext cx="2393461" cy="11967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800" kern="1200" dirty="0" smtClean="0"/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800" kern="1200" dirty="0" smtClean="0">
              <a:hlinkClick xmlns:r="http://schemas.openxmlformats.org/officeDocument/2006/relationships" r:id="" action="ppaction://hlinksldjump"/>
            </a:rPr>
            <a:t>Простейшие уравнения</a:t>
          </a:r>
          <a:endParaRPr lang="ru-RU" sz="2800" kern="1200" dirty="0" smtClean="0"/>
        </a:p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2896637" y="2695298"/>
        <a:ext cx="2393461" cy="1196730"/>
      </dsp:txXfrm>
    </dsp:sp>
    <dsp:sp modelId="{B1AC7CB2-8B9D-4E73-93CD-788861DC3FF0}">
      <dsp:nvSpPr>
        <dsp:cNvPr id="0" name=""/>
        <dsp:cNvSpPr/>
      </dsp:nvSpPr>
      <dsp:spPr>
        <a:xfrm>
          <a:off x="5760629" y="2736310"/>
          <a:ext cx="2393461" cy="11967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hlinkClick xmlns:r="http://schemas.openxmlformats.org/officeDocument/2006/relationships" r:id="" action="ppaction://hlinksldjump"/>
            </a:rPr>
            <a:t>Сложные уравнения</a:t>
          </a:r>
          <a:endParaRPr lang="ru-RU" sz="2800" kern="1200" dirty="0"/>
        </a:p>
      </dsp:txBody>
      <dsp:txXfrm>
        <a:off x="5760629" y="2736310"/>
        <a:ext cx="2393461" cy="11967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7" Type="http://schemas.openxmlformats.org/officeDocument/2006/relationships/image" Target="../media/image23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Relationship Id="rId4" Type="http://schemas.openxmlformats.org/officeDocument/2006/relationships/image" Target="../media/image27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8A1F0-F2AB-429A-8AB0-A0CCDE04120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AD35-47C4-46B4-85D4-5784B7395B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214678" y="-24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8A1F0-F2AB-429A-8AB0-A0CCDE04120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AD35-47C4-46B4-85D4-5784B7395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8A1F0-F2AB-429A-8AB0-A0CCDE04120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AD35-47C4-46B4-85D4-5784B7395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8A1F0-F2AB-429A-8AB0-A0CCDE04120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AD35-47C4-46B4-85D4-5784B7395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8A1F0-F2AB-429A-8AB0-A0CCDE04120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AD35-47C4-46B4-85D4-5784B7395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8A1F0-F2AB-429A-8AB0-A0CCDE04120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AD35-47C4-46B4-85D4-5784B7395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8A1F0-F2AB-429A-8AB0-A0CCDE04120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AD35-47C4-46B4-85D4-5784B7395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8A1F0-F2AB-429A-8AB0-A0CCDE04120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AD35-47C4-46B4-85D4-5784B7395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8A1F0-F2AB-429A-8AB0-A0CCDE04120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AD35-47C4-46B4-85D4-5784B7395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4854602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0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8A1F0-F2AB-429A-8AB0-A0CCDE04120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AD35-47C4-46B4-85D4-5784B7395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8A1F0-F2AB-429A-8AB0-A0CCDE04120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1AD35-47C4-46B4-85D4-5784B7395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831863"/>
            <a:ext cx="7715304" cy="5311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8A1F0-F2AB-429A-8AB0-A0CCDE041204}" type="datetimeFigureOut">
              <a:rPr lang="ru-RU" smtClean="0"/>
              <a:pPr/>
              <a:t>09.12.2018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1AD35-47C4-46B4-85D4-5784B7395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slide" Target="slide15.xml"/><Relationship Id="rId7" Type="http://schemas.openxmlformats.org/officeDocument/2006/relationships/slide" Target="slide17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2.bin"/><Relationship Id="rId5" Type="http://schemas.openxmlformats.org/officeDocument/2006/relationships/slide" Target="slide14.xml"/><Relationship Id="rId4" Type="http://schemas.openxmlformats.org/officeDocument/2006/relationships/oleObject" Target="../embeddings/oleObject11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Relationship Id="rId9" Type="http://schemas.openxmlformats.org/officeDocument/2006/relationships/oleObject" Target="../embeddings/oleObject20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24.bin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26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3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30.bin"/><Relationship Id="rId5" Type="http://schemas.openxmlformats.org/officeDocument/2006/relationships/oleObject" Target="../embeddings/oleObject29.bin"/><Relationship Id="rId4" Type="http://schemas.openxmlformats.org/officeDocument/2006/relationships/oleObject" Target="../embeddings/oleObject28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34.bin"/><Relationship Id="rId4" Type="http://schemas.openxmlformats.org/officeDocument/2006/relationships/oleObject" Target="../embeddings/oleObject33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12" Type="http://schemas.openxmlformats.org/officeDocument/2006/relationships/image" Target="../media/image48.png"/><Relationship Id="rId17" Type="http://schemas.openxmlformats.org/officeDocument/2006/relationships/image" Target="../media/image53.png"/><Relationship Id="rId2" Type="http://schemas.openxmlformats.org/officeDocument/2006/relationships/image" Target="../media/image38.png"/><Relationship Id="rId16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11" Type="http://schemas.openxmlformats.org/officeDocument/2006/relationships/image" Target="../media/image47.png"/><Relationship Id="rId5" Type="http://schemas.openxmlformats.org/officeDocument/2006/relationships/image" Target="../media/image41.png"/><Relationship Id="rId15" Type="http://schemas.openxmlformats.org/officeDocument/2006/relationships/image" Target="../media/image51.png"/><Relationship Id="rId10" Type="http://schemas.openxmlformats.org/officeDocument/2006/relationships/image" Target="../media/image46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Relationship Id="rId1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Урок по алгебре « Иррациональные уравнения» в 10 классе .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9155" name="Picture 3" descr="C:\Documents and Settings\Я\Рабочий стол\c5119ed71378c337395bd69d7b814e53_w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2719194"/>
            <a:ext cx="4000502" cy="3312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Идея решения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4221088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Главный способ избавиться от корня и получить рациональное уравнение – возведение обеих частей уравнения в одну и ту же степень, которую имеет корень, содержащий неизвестное.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71600" y="2060848"/>
            <a:ext cx="76328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Основная идея решения иррационального уравнения состоит в сведении его к рациональному алгебраическому уравнению, которое либо равносильно исходному иррациональному уравнению, либо является его следствием.</a:t>
            </a:r>
          </a:p>
        </p:txBody>
      </p:sp>
      <p:sp>
        <p:nvSpPr>
          <p:cNvPr id="6" name="Управляющая кнопка: назад 5">
            <a:hlinkClick r:id="rId2" action="ppaction://hlinksldjump" highlightClick="1"/>
          </p:cNvPr>
          <p:cNvSpPr/>
          <p:nvPr/>
        </p:nvSpPr>
        <p:spPr>
          <a:xfrm>
            <a:off x="7740352" y="5877272"/>
            <a:ext cx="792088" cy="7200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Простейшие  иррациональные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 уравнения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8" name="Содержимое 7">
            <a:hlinkClick r:id="rId3" action="ppaction://hlinksldjump"/>
          </p:cNvPr>
          <p:cNvGraphicFramePr>
            <a:graphicFrameLocks noChangeAspect="1"/>
          </p:cNvGraphicFramePr>
          <p:nvPr>
            <p:ph sz="half" idx="1"/>
          </p:nvPr>
        </p:nvGraphicFramePr>
        <p:xfrm>
          <a:off x="2125663" y="3363913"/>
          <a:ext cx="889000" cy="254000"/>
        </p:xfrm>
        <a:graphic>
          <a:graphicData uri="http://schemas.openxmlformats.org/presentationml/2006/ole">
            <p:oleObj spid="_x0000_s17412" name="Формула" r:id="rId4" imgW="888840" imgH="253800" progId="Equation.3">
              <p:embed/>
            </p:oleObj>
          </a:graphicData>
        </a:graphic>
      </p:graphicFrame>
      <p:graphicFrame>
        <p:nvGraphicFramePr>
          <p:cNvPr id="5" name="Содержимое 7">
            <a:hlinkClick r:id="rId5" action="ppaction://hlinksldjump"/>
          </p:cNvPr>
          <p:cNvGraphicFramePr>
            <a:graphicFrameLocks noChangeAspect="1"/>
          </p:cNvGraphicFramePr>
          <p:nvPr>
            <p:ph sz="half" idx="2"/>
          </p:nvPr>
        </p:nvGraphicFramePr>
        <p:xfrm>
          <a:off x="901700" y="1989138"/>
          <a:ext cx="3668713" cy="1358900"/>
        </p:xfrm>
        <a:graphic>
          <a:graphicData uri="http://schemas.openxmlformats.org/presentationml/2006/ole">
            <p:oleObj spid="_x0000_s17413" name="Формула" r:id="rId6" imgW="685800" imgH="253800" progId="Equation.3">
              <p:embed/>
            </p:oleObj>
          </a:graphicData>
        </a:graphic>
      </p:graphicFrame>
      <p:graphicFrame>
        <p:nvGraphicFramePr>
          <p:cNvPr id="6" name="Содержимое 7">
            <a:hlinkClick r:id="rId7" action="ppaction://hlinksldjump"/>
          </p:cNvPr>
          <p:cNvGraphicFramePr>
            <a:graphicFrameLocks noChangeAspect="1"/>
          </p:cNvGraphicFramePr>
          <p:nvPr>
            <p:ph sz="half" idx="4294967295"/>
          </p:nvPr>
        </p:nvGraphicFramePr>
        <p:xfrm>
          <a:off x="4589463" y="4868863"/>
          <a:ext cx="4554537" cy="1152525"/>
        </p:xfrm>
        <a:graphic>
          <a:graphicData uri="http://schemas.openxmlformats.org/presentationml/2006/ole">
            <p:oleObj spid="_x0000_s17414" name="Формула" r:id="rId8" imgW="100296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Запомни!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8286808" cy="4714908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C00000"/>
                </a:solidFill>
                <a:latin typeface="Calibri" pitchFamily="34" charset="0"/>
              </a:rPr>
              <a:t>При возведении обеих частей уравнения</a:t>
            </a:r>
          </a:p>
          <a:p>
            <a:pPr algn="ctr">
              <a:buNone/>
            </a:pPr>
            <a:endParaRPr lang="ru-RU" sz="3600" dirty="0" smtClean="0">
              <a:solidFill>
                <a:srgbClr val="00B050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dirty="0" smtClean="0">
                <a:latin typeface="Calibri" pitchFamily="34" charset="0"/>
              </a:rPr>
              <a:t>    • в </a:t>
            </a:r>
            <a:r>
              <a:rPr lang="ru-RU" b="1" dirty="0" smtClean="0">
                <a:solidFill>
                  <a:srgbClr val="C00000"/>
                </a:solidFill>
                <a:latin typeface="Calibri" pitchFamily="34" charset="0"/>
              </a:rPr>
              <a:t>четную</a:t>
            </a:r>
            <a:r>
              <a:rPr lang="ru-RU" dirty="0" smtClean="0">
                <a:latin typeface="Calibri" pitchFamily="34" charset="0"/>
              </a:rPr>
              <a:t> степень (показатель корня – </a:t>
            </a:r>
            <a:r>
              <a:rPr lang="ru-RU" b="1" dirty="0" smtClean="0">
                <a:solidFill>
                  <a:srgbClr val="C00000"/>
                </a:solidFill>
                <a:latin typeface="Calibri" pitchFamily="34" charset="0"/>
              </a:rPr>
              <a:t>четное</a:t>
            </a:r>
            <a:r>
              <a:rPr lang="ru-RU" dirty="0" smtClean="0">
                <a:latin typeface="Calibri" pitchFamily="34" charset="0"/>
              </a:rPr>
              <a:t>   число) – возможно появление постороннего    </a:t>
            </a:r>
          </a:p>
          <a:p>
            <a:pPr>
              <a:buNone/>
            </a:pPr>
            <a:r>
              <a:rPr lang="ru-RU" dirty="0" smtClean="0">
                <a:latin typeface="Calibri" pitchFamily="34" charset="0"/>
              </a:rPr>
              <a:t>      корня    </a:t>
            </a:r>
            <a:r>
              <a:rPr lang="ru-RU" dirty="0" smtClean="0">
                <a:solidFill>
                  <a:srgbClr val="0538B7"/>
                </a:solidFill>
                <a:latin typeface="Calibri" pitchFamily="34" charset="0"/>
              </a:rPr>
              <a:t>(проверка необходима)</a:t>
            </a:r>
          </a:p>
          <a:p>
            <a:pPr>
              <a:buNone/>
            </a:pPr>
            <a:endParaRPr lang="ru-RU" dirty="0" smtClean="0">
              <a:solidFill>
                <a:srgbClr val="7030A0"/>
              </a:solidFill>
              <a:latin typeface="Calibri" pitchFamily="34" charset="0"/>
            </a:endParaRPr>
          </a:p>
          <a:p>
            <a:pPr>
              <a:buNone/>
            </a:pPr>
            <a:endParaRPr lang="ru-RU" dirty="0" smtClean="0">
              <a:latin typeface="Calibri" pitchFamily="34" charset="0"/>
            </a:endParaRPr>
          </a:p>
          <a:p>
            <a:pPr>
              <a:buNone/>
            </a:pPr>
            <a:r>
              <a:rPr lang="ru-RU" dirty="0" smtClean="0">
                <a:latin typeface="Calibri" pitchFamily="34" charset="0"/>
              </a:rPr>
              <a:t>    • в </a:t>
            </a:r>
            <a:r>
              <a:rPr lang="ru-RU" b="1" dirty="0" smtClean="0">
                <a:solidFill>
                  <a:srgbClr val="C00000"/>
                </a:solidFill>
                <a:latin typeface="Calibri" pitchFamily="34" charset="0"/>
              </a:rPr>
              <a:t>нечетную</a:t>
            </a:r>
            <a:r>
              <a:rPr lang="ru-RU" dirty="0" smtClean="0">
                <a:latin typeface="Calibri" pitchFamily="34" charset="0"/>
              </a:rPr>
              <a:t> степень (показатель корня – 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    </a:t>
            </a:r>
            <a:r>
              <a:rPr lang="ru-RU" b="1" dirty="0" smtClean="0">
                <a:solidFill>
                  <a:srgbClr val="C00000"/>
                </a:solidFill>
                <a:latin typeface="Calibri" pitchFamily="34" charset="0"/>
              </a:rPr>
              <a:t>нечетное</a:t>
            </a:r>
            <a:r>
              <a:rPr lang="ru-RU" dirty="0" smtClean="0">
                <a:latin typeface="Calibri" pitchFamily="34" charset="0"/>
              </a:rPr>
              <a:t> число) – получается уравнение, </a:t>
            </a:r>
          </a:p>
          <a:p>
            <a:pPr>
              <a:buNone/>
            </a:pPr>
            <a:r>
              <a:rPr lang="ru-RU" dirty="0" smtClean="0">
                <a:latin typeface="Calibri" pitchFamily="34" charset="0"/>
              </a:rPr>
              <a:t>   равносильное исходному </a:t>
            </a:r>
            <a:r>
              <a:rPr lang="ru-RU" dirty="0" smtClean="0">
                <a:solidFill>
                  <a:srgbClr val="0538B7"/>
                </a:solidFill>
                <a:latin typeface="Calibri" pitchFamily="34" charset="0"/>
              </a:rPr>
              <a:t>(проверка не   нужна)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Запомни!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143116"/>
            <a:ext cx="850112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Calibri" pitchFamily="34" charset="0"/>
              </a:rPr>
              <a:t>Решая иррациональные уравнения с помощью </a:t>
            </a:r>
            <a:r>
              <a:rPr lang="ru-RU" sz="3600" dirty="0" smtClean="0">
                <a:solidFill>
                  <a:srgbClr val="FF0000"/>
                </a:solidFill>
                <a:latin typeface="Calibri" pitchFamily="34" charset="0"/>
              </a:rPr>
              <a:t>равносильных преобразований </a:t>
            </a:r>
            <a:br>
              <a:rPr lang="ru-RU" sz="3600" dirty="0" smtClean="0">
                <a:solidFill>
                  <a:srgbClr val="FF0000"/>
                </a:solidFill>
                <a:latin typeface="Calibri" pitchFamily="34" charset="0"/>
              </a:rPr>
            </a:br>
            <a:r>
              <a:rPr lang="ru-RU" sz="3600" dirty="0" smtClean="0">
                <a:solidFill>
                  <a:srgbClr val="0538B7"/>
                </a:solidFill>
                <a:latin typeface="Calibri" pitchFamily="34" charset="0"/>
              </a:rPr>
              <a:t>(проверка не нужна)</a:t>
            </a:r>
            <a:endParaRPr lang="ru-RU" sz="3600" dirty="0">
              <a:solidFill>
                <a:srgbClr val="0538B7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0538B7"/>
                </a:solidFill>
              </a:rPr>
              <a:t>Решение уравнения</a:t>
            </a:r>
            <a:endParaRPr lang="ru-RU" dirty="0">
              <a:solidFill>
                <a:srgbClr val="0538B7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700808"/>
            <a:ext cx="8867328" cy="4857403"/>
          </a:xfrm>
        </p:spPr>
        <p:txBody>
          <a:bodyPr/>
          <a:lstStyle/>
          <a:p>
            <a:pPr marL="514350" indent="-514350">
              <a:buNone/>
            </a:pPr>
            <a:r>
              <a:rPr lang="ru-RU" dirty="0" smtClean="0"/>
              <a:t>1) а</a:t>
            </a:r>
            <a:r>
              <a:rPr lang="en-US" dirty="0" smtClean="0"/>
              <a:t>&lt;0, </a:t>
            </a:r>
            <a:r>
              <a:rPr lang="ru-RU" dirty="0" smtClean="0"/>
              <a:t>то                   </a:t>
            </a:r>
            <a:r>
              <a:rPr lang="ru-RU" sz="2400" dirty="0" smtClean="0"/>
              <a:t>уравнение корней не имеет</a:t>
            </a:r>
            <a:endParaRPr lang="ru-RU" dirty="0" smtClean="0"/>
          </a:p>
          <a:p>
            <a:pPr marL="514350" indent="-514350">
              <a:buNone/>
            </a:pPr>
            <a:r>
              <a:rPr lang="ru-RU" i="1" dirty="0" smtClean="0"/>
              <a:t>Пример: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2) а=0, то</a:t>
            </a:r>
          </a:p>
          <a:p>
            <a:pPr marL="514350" indent="-514350">
              <a:buNone/>
            </a:pPr>
            <a:r>
              <a:rPr lang="ru-RU" i="1" dirty="0" smtClean="0"/>
              <a:t>Пример: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3) </a:t>
            </a:r>
            <a:r>
              <a:rPr lang="en-US" dirty="0" smtClean="0"/>
              <a:t>a&gt;0</a:t>
            </a:r>
            <a:r>
              <a:rPr lang="ru-RU" dirty="0" smtClean="0"/>
              <a:t>, то </a:t>
            </a:r>
          </a:p>
          <a:p>
            <a:pPr marL="514350" indent="-514350">
              <a:buNone/>
            </a:pPr>
            <a:r>
              <a:rPr lang="ru-RU" i="1" dirty="0" smtClean="0"/>
              <a:t>Пример: </a:t>
            </a:r>
          </a:p>
          <a:p>
            <a:pPr marL="514350" indent="-514350">
              <a:buNone/>
            </a:pPr>
            <a:endParaRPr lang="ru-RU" dirty="0"/>
          </a:p>
        </p:txBody>
      </p:sp>
      <p:graphicFrame>
        <p:nvGraphicFramePr>
          <p:cNvPr id="18434" name="Содержимое 7"/>
          <p:cNvGraphicFramePr>
            <a:graphicFrameLocks noChangeAspect="1"/>
          </p:cNvGraphicFramePr>
          <p:nvPr/>
        </p:nvGraphicFramePr>
        <p:xfrm>
          <a:off x="2123728" y="1700808"/>
          <a:ext cx="1703710" cy="632080"/>
        </p:xfrm>
        <a:graphic>
          <a:graphicData uri="http://schemas.openxmlformats.org/presentationml/2006/ole">
            <p:oleObj spid="_x0000_s18434" name="Формула" r:id="rId3" imgW="685800" imgH="253800" progId="Equation.3">
              <p:embed/>
            </p:oleObj>
          </a:graphicData>
        </a:graphic>
      </p:graphicFrame>
      <p:graphicFrame>
        <p:nvGraphicFramePr>
          <p:cNvPr id="5" name="Содержимое 7"/>
          <p:cNvGraphicFramePr>
            <a:graphicFrameLocks noChangeAspect="1"/>
          </p:cNvGraphicFramePr>
          <p:nvPr/>
        </p:nvGraphicFramePr>
        <p:xfrm>
          <a:off x="2051720" y="4077072"/>
          <a:ext cx="4616450" cy="539750"/>
        </p:xfrm>
        <a:graphic>
          <a:graphicData uri="http://schemas.openxmlformats.org/presentationml/2006/ole">
            <p:oleObj spid="_x0000_s18435" name="Формула" r:id="rId4" imgW="1955520" imgH="228600" progId="Equation.3">
              <p:embed/>
            </p:oleObj>
          </a:graphicData>
        </a:graphic>
      </p:graphicFrame>
      <p:graphicFrame>
        <p:nvGraphicFramePr>
          <p:cNvPr id="6" name="Содержимое 7"/>
          <p:cNvGraphicFramePr>
            <a:graphicFrameLocks noChangeAspect="1"/>
          </p:cNvGraphicFramePr>
          <p:nvPr/>
        </p:nvGraphicFramePr>
        <p:xfrm>
          <a:off x="2123728" y="3429000"/>
          <a:ext cx="3957638" cy="501650"/>
        </p:xfrm>
        <a:graphic>
          <a:graphicData uri="http://schemas.openxmlformats.org/presentationml/2006/ole">
            <p:oleObj spid="_x0000_s18436" name="Формула" r:id="rId5" imgW="1434960" imgH="253800" progId="Equation.3">
              <p:embed/>
            </p:oleObj>
          </a:graphicData>
        </a:graphic>
      </p:graphicFrame>
      <p:graphicFrame>
        <p:nvGraphicFramePr>
          <p:cNvPr id="13" name="Содержимое 7"/>
          <p:cNvGraphicFramePr>
            <a:graphicFrameLocks noChangeAspect="1"/>
          </p:cNvGraphicFramePr>
          <p:nvPr/>
        </p:nvGraphicFramePr>
        <p:xfrm>
          <a:off x="2051720" y="2276872"/>
          <a:ext cx="2133352" cy="591078"/>
        </p:xfrm>
        <a:graphic>
          <a:graphicData uri="http://schemas.openxmlformats.org/presentationml/2006/ole">
            <p:oleObj spid="_x0000_s18440" name="Формула" r:id="rId6" imgW="825480" imgH="228600" progId="Equation.3">
              <p:embed/>
            </p:oleObj>
          </a:graphicData>
        </a:graphic>
      </p:graphicFrame>
      <p:graphicFrame>
        <p:nvGraphicFramePr>
          <p:cNvPr id="14" name="Содержимое 7"/>
          <p:cNvGraphicFramePr>
            <a:graphicFrameLocks noChangeAspect="1"/>
          </p:cNvGraphicFramePr>
          <p:nvPr/>
        </p:nvGraphicFramePr>
        <p:xfrm>
          <a:off x="2123728" y="5157192"/>
          <a:ext cx="5740400" cy="560388"/>
        </p:xfrm>
        <a:graphic>
          <a:graphicData uri="http://schemas.openxmlformats.org/presentationml/2006/ole">
            <p:oleObj spid="_x0000_s18441" name="Формула" r:id="rId7" imgW="2603160" imgH="253800" progId="Equation.3">
              <p:embed/>
            </p:oleObj>
          </a:graphicData>
        </a:graphic>
      </p:graphicFrame>
      <p:graphicFrame>
        <p:nvGraphicFramePr>
          <p:cNvPr id="15" name="Содержимое 7"/>
          <p:cNvGraphicFramePr>
            <a:graphicFrameLocks noChangeAspect="1"/>
          </p:cNvGraphicFramePr>
          <p:nvPr/>
        </p:nvGraphicFramePr>
        <p:xfrm>
          <a:off x="2051720" y="5805264"/>
          <a:ext cx="5345112" cy="531813"/>
        </p:xfrm>
        <a:graphic>
          <a:graphicData uri="http://schemas.openxmlformats.org/presentationml/2006/ole">
            <p:oleObj spid="_x0000_s18442" name="Формула" r:id="rId8" imgW="2298600" imgH="228600" progId="Equation.3">
              <p:embed/>
            </p:oleObj>
          </a:graphicData>
        </a:graphic>
      </p:graphicFrame>
      <p:graphicFrame>
        <p:nvGraphicFramePr>
          <p:cNvPr id="17" name="Содержимое 7"/>
          <p:cNvGraphicFramePr>
            <a:graphicFrameLocks noChangeAspect="1"/>
          </p:cNvGraphicFramePr>
          <p:nvPr/>
        </p:nvGraphicFramePr>
        <p:xfrm>
          <a:off x="6228184" y="260648"/>
          <a:ext cx="2570163" cy="952500"/>
        </p:xfrm>
        <a:graphic>
          <a:graphicData uri="http://schemas.openxmlformats.org/presentationml/2006/ole">
            <p:oleObj spid="_x0000_s18444" name="Формула" r:id="rId9" imgW="685800" imgH="253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0538B7"/>
                </a:solidFill>
              </a:rPr>
              <a:t>Решение уравнения</a:t>
            </a:r>
            <a:endParaRPr lang="ru-RU" dirty="0">
              <a:solidFill>
                <a:srgbClr val="0538B7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07504" y="1916832"/>
            <a:ext cx="4042800" cy="639762"/>
          </a:xfrm>
        </p:spPr>
        <p:txBody>
          <a:bodyPr/>
          <a:lstStyle/>
          <a:p>
            <a:r>
              <a:rPr lang="ru-RU" dirty="0" smtClean="0"/>
              <a:t>1 способ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5004048" y="1988840"/>
            <a:ext cx="4041775" cy="639762"/>
          </a:xfrm>
        </p:spPr>
        <p:txBody>
          <a:bodyPr/>
          <a:lstStyle/>
          <a:p>
            <a:r>
              <a:rPr lang="ru-RU" dirty="0" smtClean="0"/>
              <a:t>2 способ</a:t>
            </a:r>
            <a:endParaRPr lang="ru-RU" dirty="0"/>
          </a:p>
        </p:txBody>
      </p:sp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6012160" y="260648"/>
          <a:ext cx="2915816" cy="833090"/>
        </p:xfrm>
        <a:graphic>
          <a:graphicData uri="http://schemas.openxmlformats.org/presentationml/2006/ole">
            <p:oleObj spid="_x0000_s19459" name="Формула" r:id="rId3" imgW="888840" imgH="253800" progId="Equation.3">
              <p:embed/>
            </p:oleObj>
          </a:graphicData>
        </a:graphic>
      </p:graphicFrame>
      <p:graphicFrame>
        <p:nvGraphicFramePr>
          <p:cNvPr id="19462" name="Object 6"/>
          <p:cNvGraphicFramePr>
            <a:graphicFrameLocks noChangeAspect="1"/>
          </p:cNvGraphicFramePr>
          <p:nvPr/>
        </p:nvGraphicFramePr>
        <p:xfrm>
          <a:off x="241300" y="2708275"/>
          <a:ext cx="3289300" cy="3889375"/>
        </p:xfrm>
        <a:graphic>
          <a:graphicData uri="http://schemas.openxmlformats.org/presentationml/2006/ole">
            <p:oleObj spid="_x0000_s19462" name="Формула" r:id="rId4" imgW="2082600" imgH="2438280" progId="Equation.3">
              <p:embed/>
            </p:oleObj>
          </a:graphicData>
        </a:graphic>
      </p:graphicFrame>
      <p:graphicFrame>
        <p:nvGraphicFramePr>
          <p:cNvPr id="12" name="Object 6"/>
          <p:cNvGraphicFramePr>
            <a:graphicFrameLocks noChangeAspect="1"/>
          </p:cNvGraphicFramePr>
          <p:nvPr/>
        </p:nvGraphicFramePr>
        <p:xfrm>
          <a:off x="3716338" y="2781300"/>
          <a:ext cx="5441950" cy="2808288"/>
        </p:xfrm>
        <a:graphic>
          <a:graphicData uri="http://schemas.openxmlformats.org/presentationml/2006/ole">
            <p:oleObj spid="_x0000_s19463" name="Формула" r:id="rId5" imgW="2387520" imgH="1218960" progId="Equation.3">
              <p:embed/>
            </p:oleObj>
          </a:graphicData>
        </a:graphic>
      </p:graphicFrame>
      <p:graphicFrame>
        <p:nvGraphicFramePr>
          <p:cNvPr id="10" name="Object 6"/>
          <p:cNvGraphicFramePr>
            <a:graphicFrameLocks noChangeAspect="1"/>
          </p:cNvGraphicFramePr>
          <p:nvPr/>
        </p:nvGraphicFramePr>
        <p:xfrm>
          <a:off x="2339752" y="1412776"/>
          <a:ext cx="3203489" cy="720080"/>
        </p:xfrm>
        <a:graphic>
          <a:graphicData uri="http://schemas.openxmlformats.org/presentationml/2006/ole">
            <p:oleObj spid="_x0000_s19464" name="Формула" r:id="rId6" imgW="102852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Вывод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Уравнение вида                        решается:</a:t>
            </a:r>
          </a:p>
          <a:p>
            <a:pPr marL="514350" indent="-514350">
              <a:buAutoNum type="arabicParenR"/>
            </a:pPr>
            <a:r>
              <a:rPr lang="ru-RU" dirty="0" smtClean="0"/>
              <a:t>Возведением в квадрат обеих частей </a:t>
            </a:r>
          </a:p>
          <a:p>
            <a:pPr marL="514350" indent="-514350">
              <a:buNone/>
            </a:pPr>
            <a:r>
              <a:rPr lang="ru-RU" dirty="0" smtClean="0"/>
              <a:t>     равенства с последующей проверкой;</a:t>
            </a:r>
          </a:p>
          <a:p>
            <a:pPr marL="514350" indent="-514350">
              <a:buAutoNum type="arabicParenR"/>
            </a:pPr>
            <a:r>
              <a:rPr lang="ru-RU" dirty="0" smtClean="0"/>
              <a:t>Осуществляется переход к системе </a:t>
            </a:r>
          </a:p>
          <a:p>
            <a:pPr marL="514350" indent="-514350">
              <a:buNone/>
            </a:pPr>
            <a:r>
              <a:rPr lang="ru-RU" dirty="0" smtClean="0"/>
              <a:t>     равносильной данному уравнению, т.е. </a:t>
            </a:r>
            <a:endParaRPr lang="ru-RU" dirty="0"/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3635896" y="1484784"/>
          <a:ext cx="2520281" cy="720080"/>
        </p:xfrm>
        <a:graphic>
          <a:graphicData uri="http://schemas.openxmlformats.org/presentationml/2006/ole">
            <p:oleObj spid="_x0000_s22531" name="Формула" r:id="rId3" imgW="888840" imgH="253800" progId="Equation.3">
              <p:embed/>
            </p:oleObj>
          </a:graphicData>
        </a:graphic>
      </p:graphicFrame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1259632" y="4581128"/>
          <a:ext cx="6754668" cy="1512168"/>
        </p:xfrm>
        <a:graphic>
          <a:graphicData uri="http://schemas.openxmlformats.org/presentationml/2006/ole">
            <p:oleObj spid="_x0000_s22532" name="Формула" r:id="rId4" imgW="2260440" imgH="5079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Решение уравнения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67544" y="2132856"/>
            <a:ext cx="4042800" cy="639762"/>
          </a:xfrm>
        </p:spPr>
        <p:txBody>
          <a:bodyPr/>
          <a:lstStyle/>
          <a:p>
            <a:r>
              <a:rPr lang="ru-RU" dirty="0" smtClean="0"/>
              <a:t>1 способ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4644008" y="2132856"/>
            <a:ext cx="4041775" cy="639762"/>
          </a:xfrm>
        </p:spPr>
        <p:txBody>
          <a:bodyPr/>
          <a:lstStyle/>
          <a:p>
            <a:pPr algn="r"/>
            <a:r>
              <a:rPr lang="ru-RU" dirty="0" smtClean="0"/>
              <a:t>2 способ</a:t>
            </a:r>
            <a:endParaRPr lang="ru-RU" dirty="0"/>
          </a:p>
        </p:txBody>
      </p:sp>
      <p:graphicFrame>
        <p:nvGraphicFramePr>
          <p:cNvPr id="20482" name="Содержимое 7"/>
          <p:cNvGraphicFramePr>
            <a:graphicFrameLocks noChangeAspect="1"/>
          </p:cNvGraphicFramePr>
          <p:nvPr/>
        </p:nvGraphicFramePr>
        <p:xfrm>
          <a:off x="6012160" y="332656"/>
          <a:ext cx="2843116" cy="720080"/>
        </p:xfrm>
        <a:graphic>
          <a:graphicData uri="http://schemas.openxmlformats.org/presentationml/2006/ole">
            <p:oleObj spid="_x0000_s20482" name="Формула" r:id="rId3" imgW="1002960" imgH="253800" progId="Equation.3">
              <p:embed/>
            </p:oleObj>
          </a:graphicData>
        </a:graphic>
      </p:graphicFrame>
      <p:graphicFrame>
        <p:nvGraphicFramePr>
          <p:cNvPr id="7" name="Содержимое 7"/>
          <p:cNvGraphicFramePr>
            <a:graphicFrameLocks noChangeAspect="1"/>
          </p:cNvGraphicFramePr>
          <p:nvPr/>
        </p:nvGraphicFramePr>
        <p:xfrm>
          <a:off x="2987824" y="1556792"/>
          <a:ext cx="2284561" cy="528932"/>
        </p:xfrm>
        <a:graphic>
          <a:graphicData uri="http://schemas.openxmlformats.org/presentationml/2006/ole">
            <p:oleObj spid="_x0000_s20483" name="Формула" r:id="rId4" imgW="990360" imgH="228600" progId="Equation.3">
              <p:embed/>
            </p:oleObj>
          </a:graphicData>
        </a:graphic>
      </p:graphicFrame>
      <p:graphicFrame>
        <p:nvGraphicFramePr>
          <p:cNvPr id="8" name="Содержимое 7"/>
          <p:cNvGraphicFramePr>
            <a:graphicFrameLocks noChangeAspect="1"/>
          </p:cNvGraphicFramePr>
          <p:nvPr/>
        </p:nvGraphicFramePr>
        <p:xfrm>
          <a:off x="539552" y="2852936"/>
          <a:ext cx="3217863" cy="3211512"/>
        </p:xfrm>
        <a:graphic>
          <a:graphicData uri="http://schemas.openxmlformats.org/presentationml/2006/ole">
            <p:oleObj spid="_x0000_s20484" name="Формула" r:id="rId5" imgW="1625400" imgH="1612800" progId="Equation.3">
              <p:embed/>
            </p:oleObj>
          </a:graphicData>
        </a:graphic>
      </p:graphicFrame>
      <p:graphicFrame>
        <p:nvGraphicFramePr>
          <p:cNvPr id="12" name="Содержимое 7"/>
          <p:cNvGraphicFramePr>
            <a:graphicFrameLocks noChangeAspect="1"/>
          </p:cNvGraphicFramePr>
          <p:nvPr/>
        </p:nvGraphicFramePr>
        <p:xfrm>
          <a:off x="4860032" y="2852936"/>
          <a:ext cx="3997325" cy="2830512"/>
        </p:xfrm>
        <a:graphic>
          <a:graphicData uri="http://schemas.openxmlformats.org/presentationml/2006/ole">
            <p:oleObj spid="_x0000_s20485" name="Формула" r:id="rId6" imgW="2019240" imgH="1422360" progId="Equation.3">
              <p:embed/>
            </p:oleObj>
          </a:graphicData>
        </a:graphic>
      </p:graphicFrame>
      <p:graphicFrame>
        <p:nvGraphicFramePr>
          <p:cNvPr id="13" name="Содержимое 7"/>
          <p:cNvGraphicFramePr>
            <a:graphicFrameLocks noChangeAspect="1"/>
          </p:cNvGraphicFramePr>
          <p:nvPr/>
        </p:nvGraphicFramePr>
        <p:xfrm>
          <a:off x="5004048" y="2924944"/>
          <a:ext cx="3997325" cy="1870075"/>
        </p:xfrm>
        <a:graphic>
          <a:graphicData uri="http://schemas.openxmlformats.org/presentationml/2006/ole">
            <p:oleObj spid="_x0000_s20486" name="Формула" r:id="rId7" imgW="2019240" imgH="939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Вывод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500141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Уравнение вида                        решается:</a:t>
            </a:r>
          </a:p>
          <a:p>
            <a:pPr marL="514350" indent="-514350">
              <a:buAutoNum type="arabicParenR"/>
            </a:pPr>
            <a:r>
              <a:rPr lang="ru-RU" dirty="0" smtClean="0"/>
              <a:t>Возведением в квадрат обеих частей </a:t>
            </a:r>
          </a:p>
          <a:p>
            <a:pPr marL="514350" indent="-514350">
              <a:buNone/>
            </a:pPr>
            <a:r>
              <a:rPr lang="ru-RU" dirty="0" smtClean="0"/>
              <a:t>     равенства с последующей проверкой;</a:t>
            </a:r>
          </a:p>
          <a:p>
            <a:pPr marL="514350" indent="-514350">
              <a:buAutoNum type="arabicParenR"/>
            </a:pPr>
            <a:r>
              <a:rPr lang="ru-RU" dirty="0" smtClean="0"/>
              <a:t>Осуществляется переход к системе равносильной данному уравнению, т.е. </a:t>
            </a:r>
            <a:endParaRPr lang="ru-RU" dirty="0"/>
          </a:p>
        </p:txBody>
      </p:sp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3923928" y="1484784"/>
          <a:ext cx="2192338" cy="555625"/>
        </p:xfrm>
        <a:graphic>
          <a:graphicData uri="http://schemas.openxmlformats.org/presentationml/2006/ole">
            <p:oleObj spid="_x0000_s23554" name="Формула" r:id="rId3" imgW="1002960" imgH="253800" progId="Equation.3">
              <p:embed/>
            </p:oleObj>
          </a:graphicData>
        </a:graphic>
      </p:graphicFrame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2411760" y="4365104"/>
          <a:ext cx="4538806" cy="1008112"/>
        </p:xfrm>
        <a:graphic>
          <a:graphicData uri="http://schemas.openxmlformats.org/presentationml/2006/ole">
            <p:oleObj spid="_x0000_s23556" name="Формула" r:id="rId4" imgW="2070000" imgH="457200" progId="Equation.3">
              <p:embed/>
            </p:oleObj>
          </a:graphicData>
        </a:graphic>
      </p:graphicFrame>
      <p:graphicFrame>
        <p:nvGraphicFramePr>
          <p:cNvPr id="23557" name="Object 5"/>
          <p:cNvGraphicFramePr>
            <a:graphicFrameLocks noChangeAspect="1"/>
          </p:cNvGraphicFramePr>
          <p:nvPr/>
        </p:nvGraphicFramePr>
        <p:xfrm>
          <a:off x="2555776" y="5445224"/>
          <a:ext cx="4538805" cy="1008112"/>
        </p:xfrm>
        <a:graphic>
          <a:graphicData uri="http://schemas.openxmlformats.org/presentationml/2006/ole">
            <p:oleObj spid="_x0000_s23557" name="Формула" r:id="rId5" imgW="2070000" imgH="4572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4857750" y="4000500"/>
            <a:ext cx="3643313" cy="2643188"/>
          </a:xfrm>
          <a:prstGeom prst="rect">
            <a:avLst/>
          </a:prstGeom>
          <a:solidFill>
            <a:schemeClr val="accent5">
              <a:lumMod val="20000"/>
              <a:lumOff val="80000"/>
              <a:alpha val="9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71500" y="4000500"/>
            <a:ext cx="3643313" cy="2643188"/>
          </a:xfrm>
          <a:prstGeom prst="rect">
            <a:avLst/>
          </a:prstGeom>
          <a:solidFill>
            <a:schemeClr val="accent6">
              <a:lumMod val="20000"/>
              <a:lumOff val="80000"/>
              <a:alpha val="9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857750" y="1143000"/>
            <a:ext cx="3643313" cy="2643188"/>
          </a:xfrm>
          <a:prstGeom prst="rect">
            <a:avLst/>
          </a:prstGeom>
          <a:solidFill>
            <a:schemeClr val="accent2">
              <a:lumMod val="20000"/>
              <a:lumOff val="80000"/>
              <a:alpha val="9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71500" y="1143000"/>
            <a:ext cx="3643313" cy="2643188"/>
          </a:xfrm>
          <a:prstGeom prst="rect">
            <a:avLst/>
          </a:prstGeom>
          <a:solidFill>
            <a:schemeClr val="accent1">
              <a:lumMod val="20000"/>
              <a:lumOff val="80000"/>
              <a:alpha val="9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1536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3" y="1785938"/>
            <a:ext cx="22860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1536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5" y="1785938"/>
            <a:ext cx="25717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15371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4643438"/>
            <a:ext cx="2333625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15373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5" y="4643438"/>
            <a:ext cx="23050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15375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3" y="2571750"/>
            <a:ext cx="21526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15377" name="Picture 1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88" y="3071813"/>
            <a:ext cx="19526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15379" name="Picture 1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" y="5500688"/>
            <a:ext cx="19431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8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15381" name="Picture 15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88" y="5500688"/>
            <a:ext cx="20193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Прямоугольник 23"/>
          <p:cNvSpPr/>
          <p:nvPr/>
        </p:nvSpPr>
        <p:spPr>
          <a:xfrm>
            <a:off x="571472" y="285728"/>
            <a:ext cx="7365158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 pitchFamily="34" charset="0"/>
              </a:rPr>
              <a:t>Самостоятельная</a:t>
            </a:r>
            <a:r>
              <a:rPr lang="ru-RU" sz="4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 работа</a:t>
            </a:r>
          </a:p>
        </p:txBody>
      </p:sp>
      <p:sp>
        <p:nvSpPr>
          <p:cNvPr id="25" name="Овал 24"/>
          <p:cNvSpPr/>
          <p:nvPr/>
        </p:nvSpPr>
        <p:spPr>
          <a:xfrm>
            <a:off x="357188" y="857250"/>
            <a:ext cx="714375" cy="714375"/>
          </a:xfrm>
          <a:prstGeom prst="ellipse">
            <a:avLst/>
          </a:prstGeom>
          <a:solidFill>
            <a:srgbClr val="FFA7E8"/>
          </a:solidFill>
          <a:ln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chemeClr val="tx1"/>
                </a:solidFill>
              </a:rPr>
              <a:t>I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214313" y="3786188"/>
            <a:ext cx="714375" cy="714375"/>
          </a:xfrm>
          <a:prstGeom prst="ellipse">
            <a:avLst/>
          </a:prstGeom>
          <a:solidFill>
            <a:srgbClr val="FFA7E8"/>
          </a:solidFill>
          <a:ln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</a:rPr>
              <a:t>III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4500563" y="928688"/>
            <a:ext cx="714375" cy="714375"/>
          </a:xfrm>
          <a:prstGeom prst="ellipse">
            <a:avLst/>
          </a:prstGeom>
          <a:solidFill>
            <a:srgbClr val="FFA7E8"/>
          </a:solidFill>
          <a:ln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chemeClr val="tx1"/>
                </a:solidFill>
              </a:rPr>
              <a:t>II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4500563" y="3786188"/>
            <a:ext cx="714375" cy="714375"/>
          </a:xfrm>
          <a:prstGeom prst="ellipse">
            <a:avLst/>
          </a:prstGeom>
          <a:solidFill>
            <a:srgbClr val="FFA7E8"/>
          </a:solidFill>
          <a:ln>
            <a:solidFill>
              <a:srgbClr val="CC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tx1"/>
                </a:solidFill>
              </a:rPr>
              <a:t>IV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5387" name="Rectangle 1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22545" name="Picture 1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8000" contrast="62000"/>
          </a:blip>
          <a:srcRect/>
          <a:stretch>
            <a:fillRect/>
          </a:stretch>
        </p:blipFill>
        <p:spPr bwMode="auto">
          <a:xfrm>
            <a:off x="3500438" y="1428750"/>
            <a:ext cx="50006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89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15390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22549" name="Picture 21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88" y="2428875"/>
            <a:ext cx="928687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92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22551" name="Picture 23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63" y="4500563"/>
            <a:ext cx="67627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94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22553" name="Picture 25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63" y="5357813"/>
            <a:ext cx="67627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96" name="Rectangle 27"/>
          <p:cNvSpPr>
            <a:spLocks noChangeArrowheads="1"/>
          </p:cNvSpPr>
          <p:nvPr/>
        </p:nvSpPr>
        <p:spPr bwMode="auto">
          <a:xfrm>
            <a:off x="0" y="127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9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22556" name="Picture 28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75" y="4500563"/>
            <a:ext cx="79057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99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22558" name="Picture 30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6688" y="5357813"/>
            <a:ext cx="33337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01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22560" name="Picture 32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63" y="2928938"/>
            <a:ext cx="79057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403" name="Rectangle 3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pic>
        <p:nvPicPr>
          <p:cNvPr id="22562" name="Picture 34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38" y="2214563"/>
            <a:ext cx="242887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571744"/>
            <a:ext cx="21526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2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2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Повторение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Среди пар уравнений найдите пары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равносильных: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2033588" y="2781300"/>
          <a:ext cx="5435600" cy="3168650"/>
        </p:xfrm>
        <a:graphic>
          <a:graphicData uri="http://schemas.openxmlformats.org/presentationml/2006/ole">
            <p:oleObj spid="_x0000_s3073" name="Формула" r:id="rId3" imgW="1917360" imgH="101592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Домашнее задание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Calibri" pitchFamily="34" charset="0"/>
              </a:rPr>
              <a:t>Домашнее задание: </a:t>
            </a:r>
          </a:p>
          <a:p>
            <a:r>
              <a:rPr lang="ru-RU" dirty="0" smtClean="0">
                <a:latin typeface="Calibri" pitchFamily="34" charset="0"/>
              </a:rPr>
              <a:t>§9, № 152(2), №153(2), №154</a:t>
            </a:r>
            <a:br>
              <a:rPr lang="ru-RU" dirty="0" smtClean="0">
                <a:latin typeface="Calibri" pitchFamily="34" charset="0"/>
              </a:rPr>
            </a:br>
            <a:endParaRPr lang="ru-RU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Повторение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0538B7"/>
                </a:solidFill>
              </a:rPr>
              <a:t>Определите, какое из двух уравнений </a:t>
            </a:r>
          </a:p>
          <a:p>
            <a:pPr algn="ctr">
              <a:buNone/>
            </a:pPr>
            <a:r>
              <a:rPr lang="ru-RU" dirty="0" smtClean="0">
                <a:solidFill>
                  <a:srgbClr val="0538B7"/>
                </a:solidFill>
              </a:rPr>
              <a:t>является следствие другого:</a:t>
            </a:r>
            <a:endParaRPr lang="ru-RU" dirty="0">
              <a:solidFill>
                <a:srgbClr val="0538B7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2195513" y="2636838"/>
          <a:ext cx="4897437" cy="3744912"/>
        </p:xfrm>
        <a:graphic>
          <a:graphicData uri="http://schemas.openxmlformats.org/presentationml/2006/ole">
            <p:oleObj spid="_x0000_s32770" name="Формула" r:id="rId3" imgW="1726920" imgH="1320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Повторение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3300"/>
                </a:solidFill>
                <a:latin typeface="Calibri" pitchFamily="34" charset="0"/>
              </a:rPr>
              <a:t>Арифметическим квадратным корнем</a:t>
            </a:r>
            <a:r>
              <a:rPr lang="ru-RU" dirty="0" smtClean="0">
                <a:latin typeface="Calibri" pitchFamily="34" charset="0"/>
              </a:rPr>
              <a:t> из 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числа </a:t>
            </a:r>
            <a:r>
              <a:rPr lang="ru-RU" dirty="0" smtClean="0">
                <a:solidFill>
                  <a:srgbClr val="FF3300"/>
                </a:solidFill>
                <a:latin typeface="Calibri" pitchFamily="34" charset="0"/>
              </a:rPr>
              <a:t>а</a:t>
            </a:r>
            <a:r>
              <a:rPr lang="ru-RU" dirty="0" smtClean="0">
                <a:latin typeface="Calibri" pitchFamily="34" charset="0"/>
              </a:rPr>
              <a:t> называется неотрицательное число </a:t>
            </a:r>
            <a:r>
              <a:rPr lang="en-US" dirty="0" smtClean="0">
                <a:solidFill>
                  <a:srgbClr val="FF3300"/>
                </a:solidFill>
                <a:latin typeface="Calibri" pitchFamily="34" charset="0"/>
              </a:rPr>
              <a:t>b</a:t>
            </a:r>
            <a:r>
              <a:rPr lang="en-US" dirty="0" smtClean="0">
                <a:latin typeface="Calibri" pitchFamily="34" charset="0"/>
              </a:rPr>
              <a:t>,</a:t>
            </a:r>
            <a:r>
              <a:rPr lang="ru-RU" dirty="0" smtClean="0">
                <a:latin typeface="Calibri" pitchFamily="34" charset="0"/>
              </a:rPr>
              <a:t> квадрат которого равен </a:t>
            </a:r>
            <a:r>
              <a:rPr lang="ru-RU" dirty="0" smtClean="0">
                <a:solidFill>
                  <a:srgbClr val="FF3300"/>
                </a:solidFill>
                <a:latin typeface="Calibri" pitchFamily="34" charset="0"/>
              </a:rPr>
              <a:t>а</a:t>
            </a:r>
            <a:endParaRPr lang="ru-RU" dirty="0"/>
          </a:p>
        </p:txBody>
      </p:sp>
      <p:grpSp>
        <p:nvGrpSpPr>
          <p:cNvPr id="4" name="Group 14"/>
          <p:cNvGrpSpPr>
            <a:grpSpLocks/>
          </p:cNvGrpSpPr>
          <p:nvPr/>
        </p:nvGrpSpPr>
        <p:grpSpPr bwMode="auto">
          <a:xfrm>
            <a:off x="1066800" y="3143490"/>
            <a:ext cx="7391400" cy="2908060"/>
            <a:chOff x="624" y="466"/>
            <a:chExt cx="4656" cy="1762"/>
          </a:xfrm>
        </p:grpSpPr>
        <p:sp>
          <p:nvSpPr>
            <p:cNvPr id="5" name="Text Box 5"/>
            <p:cNvSpPr txBox="1">
              <a:spLocks noChangeArrowheads="1"/>
            </p:cNvSpPr>
            <p:nvPr/>
          </p:nvSpPr>
          <p:spPr bwMode="auto">
            <a:xfrm>
              <a:off x="624" y="720"/>
              <a:ext cx="4656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endParaRPr lang="ru-RU"/>
            </a:p>
          </p:txBody>
        </p:sp>
        <p:graphicFrame>
          <p:nvGraphicFramePr>
            <p:cNvPr id="6" name="Object 10"/>
            <p:cNvGraphicFramePr>
              <a:graphicFrameLocks noChangeAspect="1"/>
            </p:cNvGraphicFramePr>
            <p:nvPr/>
          </p:nvGraphicFramePr>
          <p:xfrm>
            <a:off x="2844" y="2092"/>
            <a:ext cx="72" cy="136"/>
          </p:xfrm>
          <a:graphic>
            <a:graphicData uri="http://schemas.openxmlformats.org/presentationml/2006/ole">
              <p:oleObj spid="_x0000_s43010" name="Формула" r:id="rId3" imgW="114120" imgH="215640" progId="Equation.3">
                <p:embed/>
              </p:oleObj>
            </a:graphicData>
          </a:graphic>
        </p:graphicFrame>
        <p:graphicFrame>
          <p:nvGraphicFramePr>
            <p:cNvPr id="7" name="Object 11"/>
            <p:cNvGraphicFramePr>
              <a:graphicFrameLocks noChangeAspect="1"/>
            </p:cNvGraphicFramePr>
            <p:nvPr/>
          </p:nvGraphicFramePr>
          <p:xfrm>
            <a:off x="627" y="466"/>
            <a:ext cx="1980" cy="957"/>
          </p:xfrm>
          <a:graphic>
            <a:graphicData uri="http://schemas.openxmlformats.org/presentationml/2006/ole">
              <p:oleObj spid="_x0000_s43011" name="Формула" r:id="rId4" imgW="469800" imgH="228600" progId="Equation.3">
                <p:embed/>
              </p:oleObj>
            </a:graphicData>
          </a:graphic>
        </p:graphicFrame>
      </p:grpSp>
      <p:sp>
        <p:nvSpPr>
          <p:cNvPr id="8" name="Прямоугольник 7"/>
          <p:cNvSpPr/>
          <p:nvPr/>
        </p:nvSpPr>
        <p:spPr>
          <a:xfrm>
            <a:off x="1214414" y="4786322"/>
            <a:ext cx="69294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 smtClean="0"/>
              <a:t>, </a:t>
            </a:r>
            <a:r>
              <a:rPr lang="ru-RU" sz="3200" i="1" dirty="0" smtClean="0">
                <a:latin typeface="Calibri" pitchFamily="34" charset="0"/>
              </a:rPr>
              <a:t>где </a:t>
            </a:r>
            <a:r>
              <a:rPr lang="en-US" sz="7200" i="1" dirty="0" smtClean="0">
                <a:latin typeface="Calibri" pitchFamily="34" charset="0"/>
              </a:rPr>
              <a:t>b </a:t>
            </a:r>
            <a:r>
              <a:rPr lang="en-US" sz="7200" i="1" dirty="0" smtClean="0">
                <a:latin typeface="Calibri" pitchFamily="34" charset="0"/>
                <a:cs typeface="Arial" charset="0"/>
              </a:rPr>
              <a:t>≥ 0</a:t>
            </a:r>
            <a:r>
              <a:rPr lang="ru-RU" sz="3200" i="1" dirty="0" smtClean="0">
                <a:latin typeface="Calibri" pitchFamily="34" charset="0"/>
                <a:cs typeface="Arial" charset="0"/>
              </a:rPr>
              <a:t>,  если </a:t>
            </a:r>
            <a:r>
              <a:rPr lang="en-US" sz="7200" i="1" dirty="0" smtClean="0">
                <a:latin typeface="Calibri" pitchFamily="34" charset="0"/>
                <a:cs typeface="Arial" charset="0"/>
              </a:rPr>
              <a:t>a=b</a:t>
            </a:r>
            <a:r>
              <a:rPr lang="en-US" sz="7200" i="1" baseline="30000" dirty="0" smtClean="0">
                <a:latin typeface="Calibri" pitchFamily="34" charset="0"/>
                <a:cs typeface="Arial" charset="0"/>
              </a:rPr>
              <a:t>2</a:t>
            </a:r>
            <a:endParaRPr lang="en-US" sz="7200" i="1" dirty="0">
              <a:latin typeface="Calibri" pitchFamily="34" charset="0"/>
              <a:cs typeface="Arial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85786" y="571480"/>
            <a:ext cx="771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Что общего в этих уравнениях?</a:t>
            </a:r>
            <a:endParaRPr lang="ru-RU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2071670" y="1857364"/>
            <a:ext cx="4706938" cy="1262063"/>
            <a:chOff x="1104" y="806"/>
            <a:chExt cx="2965" cy="795"/>
          </a:xfrm>
        </p:grpSpPr>
        <p:sp>
          <p:nvSpPr>
            <p:cNvPr id="7" name="Rectangle 21"/>
            <p:cNvSpPr>
              <a:spLocks noChangeArrowheads="1"/>
            </p:cNvSpPr>
            <p:nvPr/>
          </p:nvSpPr>
          <p:spPr bwMode="auto">
            <a:xfrm>
              <a:off x="1104" y="1066"/>
              <a:ext cx="661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ru-RU" sz="1000" dirty="0">
                  <a:cs typeface="Times New Roman" pitchFamily="18" charset="0"/>
                </a:rPr>
                <a:t> </a:t>
              </a:r>
              <a:r>
                <a:rPr lang="ru-RU" sz="4800" dirty="0"/>
                <a:t>у </a:t>
              </a:r>
              <a:r>
                <a:rPr lang="ru-RU" sz="4800" dirty="0">
                  <a:cs typeface="Times New Roman" pitchFamily="18" charset="0"/>
                </a:rPr>
                <a:t>+</a:t>
              </a:r>
              <a:endParaRPr lang="ru-RU" sz="4800" dirty="0"/>
            </a:p>
          </p:txBody>
        </p:sp>
        <p:graphicFrame>
          <p:nvGraphicFramePr>
            <p:cNvPr id="8" name="Object 20"/>
            <p:cNvGraphicFramePr>
              <a:graphicFrameLocks noChangeAspect="1"/>
            </p:cNvGraphicFramePr>
            <p:nvPr/>
          </p:nvGraphicFramePr>
          <p:xfrm>
            <a:off x="1728" y="806"/>
            <a:ext cx="1536" cy="795"/>
          </p:xfrm>
          <a:graphic>
            <a:graphicData uri="http://schemas.openxmlformats.org/presentationml/2006/ole">
              <p:oleObj spid="_x0000_s37890" name="Формула" r:id="rId3" imgW="533169" imgH="279279" progId="Equation.3">
                <p:embed/>
              </p:oleObj>
            </a:graphicData>
          </a:graphic>
        </p:graphicFrame>
        <p:sp>
          <p:nvSpPr>
            <p:cNvPr id="9" name="Rectangle 22"/>
            <p:cNvSpPr>
              <a:spLocks noChangeArrowheads="1"/>
            </p:cNvSpPr>
            <p:nvPr/>
          </p:nvSpPr>
          <p:spPr bwMode="auto">
            <a:xfrm>
              <a:off x="3408" y="1056"/>
              <a:ext cx="661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ru-RU" sz="4800">
                  <a:cs typeface="Times New Roman" pitchFamily="18" charset="0"/>
                </a:rPr>
                <a:t>=2</a:t>
              </a:r>
              <a:r>
                <a:rPr lang="ru-RU" sz="4800"/>
                <a:t> </a:t>
              </a:r>
            </a:p>
          </p:txBody>
        </p:sp>
      </p:grpSp>
      <p:grpSp>
        <p:nvGrpSpPr>
          <p:cNvPr id="11" name="Group 12"/>
          <p:cNvGrpSpPr>
            <a:grpSpLocks/>
          </p:cNvGrpSpPr>
          <p:nvPr/>
        </p:nvGrpSpPr>
        <p:grpSpPr bwMode="auto">
          <a:xfrm>
            <a:off x="1676400" y="3048000"/>
            <a:ext cx="5400675" cy="1103313"/>
            <a:chOff x="410" y="1443"/>
            <a:chExt cx="3402" cy="647"/>
          </a:xfrm>
        </p:grpSpPr>
        <p:graphicFrame>
          <p:nvGraphicFramePr>
            <p:cNvPr id="12" name="Object 7"/>
            <p:cNvGraphicFramePr>
              <a:graphicFrameLocks noChangeAspect="1"/>
            </p:cNvGraphicFramePr>
            <p:nvPr/>
          </p:nvGraphicFramePr>
          <p:xfrm>
            <a:off x="410" y="1443"/>
            <a:ext cx="2566" cy="647"/>
          </p:xfrm>
          <a:graphic>
            <a:graphicData uri="http://schemas.openxmlformats.org/presentationml/2006/ole">
              <p:oleObj spid="_x0000_s37892" name="Формула" r:id="rId4" imgW="431613" imgH="228501" progId="Equation.3">
                <p:embed/>
              </p:oleObj>
            </a:graphicData>
          </a:graphic>
        </p:graphicFrame>
        <p:sp>
          <p:nvSpPr>
            <p:cNvPr id="13" name="Rectangle 9"/>
            <p:cNvSpPr>
              <a:spLocks noChangeArrowheads="1"/>
            </p:cNvSpPr>
            <p:nvPr/>
          </p:nvSpPr>
          <p:spPr bwMode="auto">
            <a:xfrm>
              <a:off x="2784" y="1488"/>
              <a:ext cx="1028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/>
              <a:r>
                <a:rPr lang="ru-RU" sz="2400" dirty="0">
                  <a:cs typeface="Times New Roman" pitchFamily="18" charset="0"/>
                </a:rPr>
                <a:t>=</a:t>
              </a:r>
              <a:r>
                <a:rPr lang="ru-RU" sz="2400" dirty="0"/>
                <a:t>   </a:t>
              </a:r>
              <a:r>
                <a:rPr lang="ru-RU" sz="4800" dirty="0">
                  <a:cs typeface="Times New Roman" pitchFamily="18" charset="0"/>
                </a:rPr>
                <a:t>х-1</a:t>
              </a:r>
              <a:r>
                <a:rPr lang="ru-RU" sz="4800" dirty="0"/>
                <a:t> </a:t>
              </a:r>
            </a:p>
          </p:txBody>
        </p:sp>
      </p:grpSp>
      <p:graphicFrame>
        <p:nvGraphicFramePr>
          <p:cNvPr id="15" name="Object 14"/>
          <p:cNvGraphicFramePr>
            <a:graphicFrameLocks noChangeAspect="1"/>
          </p:cNvGraphicFramePr>
          <p:nvPr/>
        </p:nvGraphicFramePr>
        <p:xfrm>
          <a:off x="1905000" y="4648200"/>
          <a:ext cx="2590800" cy="1109662"/>
        </p:xfrm>
        <a:graphic>
          <a:graphicData uri="http://schemas.openxmlformats.org/presentationml/2006/ole">
            <p:oleObj spid="_x0000_s37894" name="Формула" r:id="rId5" imgW="533169" imgH="228501" progId="Equation.3">
              <p:embed/>
            </p:oleObj>
          </a:graphicData>
        </a:graphic>
      </p:graphicFrame>
      <p:graphicFrame>
        <p:nvGraphicFramePr>
          <p:cNvPr id="16" name="Object 13"/>
          <p:cNvGraphicFramePr>
            <a:graphicFrameLocks noChangeAspect="1"/>
          </p:cNvGraphicFramePr>
          <p:nvPr/>
        </p:nvGraphicFramePr>
        <p:xfrm>
          <a:off x="5638800" y="4648200"/>
          <a:ext cx="1219200" cy="1169988"/>
        </p:xfrm>
        <a:graphic>
          <a:graphicData uri="http://schemas.openxmlformats.org/presentationml/2006/ole">
            <p:oleObj spid="_x0000_s37895" name="Формула" r:id="rId6" imgW="241300" imgH="228600" progId="Equation.3">
              <p:embed/>
            </p:oleObj>
          </a:graphicData>
        </a:graphic>
      </p:graphicFrame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4343400" y="4968875"/>
            <a:ext cx="1404938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4800" dirty="0">
                <a:cs typeface="Times New Roman" pitchFamily="18" charset="0"/>
              </a:rPr>
              <a:t>=2 +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Иррациональные уравнения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Определение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rgbClr val="0538B7"/>
                </a:solidFill>
                <a:latin typeface="Times New Roman" pitchFamily="18" charset="0"/>
                <a:cs typeface="Times New Roman" pitchFamily="18" charset="0"/>
              </a:rPr>
              <a:t>Иррациональными </a:t>
            </a:r>
            <a:r>
              <a:rPr lang="ru-RU" b="1" dirty="0">
                <a:solidFill>
                  <a:srgbClr val="0538B7"/>
                </a:solidFill>
                <a:latin typeface="Times New Roman" pitchFamily="18" charset="0"/>
                <a:cs typeface="Times New Roman" pitchFamily="18" charset="0"/>
              </a:rPr>
              <a:t>называются </a:t>
            </a:r>
            <a:endParaRPr lang="ru-RU" b="1" dirty="0" smtClean="0">
              <a:solidFill>
                <a:srgbClr val="0538B7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538B7"/>
                </a:solidFill>
                <a:latin typeface="Times New Roman" pitchFamily="18" charset="0"/>
                <a:cs typeface="Times New Roman" pitchFamily="18" charset="0"/>
              </a:rPr>
              <a:t>уравнения</a:t>
            </a:r>
            <a:r>
              <a:rPr lang="ru-RU" b="1" dirty="0">
                <a:solidFill>
                  <a:srgbClr val="0538B7"/>
                </a:solidFill>
                <a:latin typeface="Times New Roman" pitchFamily="18" charset="0"/>
                <a:cs typeface="Times New Roman" pitchFamily="18" charset="0"/>
              </a:rPr>
              <a:t>, в которых переменная </a:t>
            </a:r>
            <a:endParaRPr lang="ru-RU" b="1" dirty="0" smtClean="0">
              <a:solidFill>
                <a:srgbClr val="0538B7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538B7"/>
                </a:solidFill>
                <a:latin typeface="Times New Roman" pitchFamily="18" charset="0"/>
                <a:cs typeface="Times New Roman" pitchFamily="18" charset="0"/>
              </a:rPr>
              <a:t>содержится </a:t>
            </a:r>
            <a:r>
              <a:rPr lang="ru-RU" b="1" dirty="0">
                <a:solidFill>
                  <a:srgbClr val="0538B7"/>
                </a:solidFill>
                <a:latin typeface="Times New Roman" pitchFamily="18" charset="0"/>
                <a:cs typeface="Times New Roman" pitchFamily="18" charset="0"/>
              </a:rPr>
              <a:t>под знаком </a:t>
            </a:r>
            <a:r>
              <a:rPr lang="ru-RU" b="1" dirty="0" smtClean="0">
                <a:solidFill>
                  <a:srgbClr val="0538B7"/>
                </a:solidFill>
                <a:latin typeface="Times New Roman" pitchFamily="18" charset="0"/>
                <a:cs typeface="Times New Roman" pitchFamily="18" charset="0"/>
              </a:rPr>
              <a:t>корня (радикала).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Примеры: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/>
          </a:p>
          <a:p>
            <a:endParaRPr lang="ru-RU" dirty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475656" y="4581128"/>
          <a:ext cx="6731000" cy="1209675"/>
        </p:xfrm>
        <a:graphic>
          <a:graphicData uri="http://schemas.openxmlformats.org/presentationml/2006/ole">
            <p:oleObj spid="_x0000_s1027" name="Формула" r:id="rId3" imgW="1714320" imgH="3045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План изучения темы 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11560" y="1052736"/>
          <a:ext cx="8186737" cy="4714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14290"/>
            <a:ext cx="7786742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538B7"/>
                </a:solidFill>
              </a:rPr>
              <a:t>Какие из уравнений не являются иррациональными</a:t>
            </a:r>
            <a:r>
              <a:rPr lang="ru-RU" dirty="0" smtClean="0"/>
              <a:t>?</a:t>
            </a:r>
            <a:endParaRPr lang="ru-RU" dirty="0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>
            <p:ph idx="1"/>
          </p:nvPr>
        </p:nvGraphicFramePr>
        <p:xfrm>
          <a:off x="2411413" y="1700213"/>
          <a:ext cx="3884612" cy="4557712"/>
        </p:xfrm>
        <a:graphic>
          <a:graphicData uri="http://schemas.openxmlformats.org/presentationml/2006/ole">
            <p:oleObj spid="_x0000_s2051" name="Формула" r:id="rId3" imgW="1320480" imgH="15490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992</TotalTime>
  <Words>319</Words>
  <Application>Microsoft Office PowerPoint</Application>
  <PresentationFormat>Экран (4:3)</PresentationFormat>
  <Paragraphs>79</Paragraphs>
  <Slides>20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Тема1</vt:lpstr>
      <vt:lpstr>Формула</vt:lpstr>
      <vt:lpstr>Слайд 1</vt:lpstr>
      <vt:lpstr>Повторение </vt:lpstr>
      <vt:lpstr>Повторение </vt:lpstr>
      <vt:lpstr>Повторение </vt:lpstr>
      <vt:lpstr>Слайд 5</vt:lpstr>
      <vt:lpstr>Иррациональные уравнения</vt:lpstr>
      <vt:lpstr>Определение </vt:lpstr>
      <vt:lpstr>План изучения темы </vt:lpstr>
      <vt:lpstr>Какие из уравнений не являются иррациональными?</vt:lpstr>
      <vt:lpstr>Идея решения</vt:lpstr>
      <vt:lpstr>Простейшие  иррациональные  уравнения</vt:lpstr>
      <vt:lpstr>Запомни!</vt:lpstr>
      <vt:lpstr>               Запомни!</vt:lpstr>
      <vt:lpstr>Решение уравнения</vt:lpstr>
      <vt:lpstr>Решение уравнения</vt:lpstr>
      <vt:lpstr>Вывод </vt:lpstr>
      <vt:lpstr>Решение уравнения</vt:lpstr>
      <vt:lpstr>Вывод </vt:lpstr>
      <vt:lpstr>Слайд 19</vt:lpstr>
      <vt:lpstr>Домашнее задание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Иррациональные уравнения</dc:title>
  <dc:creator>Пользователь</dc:creator>
  <cp:lastModifiedBy>I_PC</cp:lastModifiedBy>
  <cp:revision>75</cp:revision>
  <dcterms:created xsi:type="dcterms:W3CDTF">2010-10-26T17:23:02Z</dcterms:created>
  <dcterms:modified xsi:type="dcterms:W3CDTF">2018-12-09T18:56:48Z</dcterms:modified>
</cp:coreProperties>
</file>