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85" r:id="rId9"/>
    <p:sldId id="262" r:id="rId10"/>
    <p:sldId id="264" r:id="rId11"/>
    <p:sldId id="265" r:id="rId12"/>
    <p:sldId id="266" r:id="rId13"/>
    <p:sldId id="267" r:id="rId14"/>
    <p:sldId id="268" r:id="rId15"/>
    <p:sldId id="269" r:id="rId16"/>
    <p:sldId id="281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84" r:id="rId25"/>
    <p:sldId id="277" r:id="rId26"/>
    <p:sldId id="278" r:id="rId27"/>
    <p:sldId id="279" r:id="rId28"/>
    <p:sldId id="286" r:id="rId29"/>
    <p:sldId id="280" r:id="rId3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68369"/>
    <a:srgbClr val="F5D7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81" autoAdjust="0"/>
    <p:restoredTop sz="94660"/>
  </p:normalViewPr>
  <p:slideViewPr>
    <p:cSldViewPr snapToGrid="0">
      <p:cViewPr varScale="1">
        <p:scale>
          <a:sx n="79" d="100"/>
          <a:sy n="79" d="100"/>
        </p:scale>
        <p:origin x="864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410C32-4A16-444F-A38B-E4DF3C2C54AE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77B860-94F0-4A04-BEC1-F6597C516F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05799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77B860-94F0-4A04-BEC1-F6597C516F22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81906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082C6-E06F-4022-ABE8-35A69FF9AC86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C18FE-A649-4C7A-B370-8D5B54F417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2566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082C6-E06F-4022-ABE8-35A69FF9AC86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C18FE-A649-4C7A-B370-8D5B54F417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572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082C6-E06F-4022-ABE8-35A69FF9AC86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C18FE-A649-4C7A-B370-8D5B54F417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50031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082C6-E06F-4022-ABE8-35A69FF9AC86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C18FE-A649-4C7A-B370-8D5B54F417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22903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082C6-E06F-4022-ABE8-35A69FF9AC86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C18FE-A649-4C7A-B370-8D5B54F417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85350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082C6-E06F-4022-ABE8-35A69FF9AC86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C18FE-A649-4C7A-B370-8D5B54F417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95937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082C6-E06F-4022-ABE8-35A69FF9AC86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C18FE-A649-4C7A-B370-8D5B54F417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9774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082C6-E06F-4022-ABE8-35A69FF9AC86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C18FE-A649-4C7A-B370-8D5B54F417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0831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082C6-E06F-4022-ABE8-35A69FF9AC86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C18FE-A649-4C7A-B370-8D5B54F417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57846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082C6-E06F-4022-ABE8-35A69FF9AC86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C18FE-A649-4C7A-B370-8D5B54F417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1949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082C6-E06F-4022-ABE8-35A69FF9AC86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C18FE-A649-4C7A-B370-8D5B54F417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0159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8082C6-E06F-4022-ABE8-35A69FF9AC86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1C18FE-A649-4C7A-B370-8D5B54F417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6173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2681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Скругленный прямоугольник 11"/>
          <p:cNvSpPr/>
          <p:nvPr/>
        </p:nvSpPr>
        <p:spPr>
          <a:xfrm>
            <a:off x="247354" y="129539"/>
            <a:ext cx="6080760" cy="659892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8" name="Picture 2" descr="https://dreempics.com/img/picture/Jul/18/b73cdecd1a9e6464436521b0c0e3ccd5/8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"/>
          <a:stretch/>
        </p:blipFill>
        <p:spPr bwMode="auto">
          <a:xfrm>
            <a:off x="509199" y="577225"/>
            <a:ext cx="5556956" cy="5707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Скругленный прямоугольник 12"/>
          <p:cNvSpPr/>
          <p:nvPr/>
        </p:nvSpPr>
        <p:spPr>
          <a:xfrm>
            <a:off x="6575468" y="1554480"/>
            <a:ext cx="5339169" cy="3794760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D6836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6877225" y="2420808"/>
            <a:ext cx="503741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двух лет он был отдан на воспитание деду по матери, в этой семье и прошло почти все детство поэта. </a:t>
            </a:r>
          </a:p>
        </p:txBody>
      </p:sp>
    </p:spTree>
    <p:extLst>
      <p:ext uri="{BB962C8B-B14F-4D97-AF65-F5344CB8AC3E}">
        <p14:creationId xmlns:p14="http://schemas.microsoft.com/office/powerpoint/2010/main" val="3257635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1"/>
          </a:xfrm>
          <a:prstGeom prst="rect">
            <a:avLst/>
          </a:prstGeom>
        </p:spPr>
      </p:pic>
      <p:sp>
        <p:nvSpPr>
          <p:cNvPr id="7" name="Скругленный прямоугольник 6"/>
          <p:cNvSpPr/>
          <p:nvPr/>
        </p:nvSpPr>
        <p:spPr>
          <a:xfrm>
            <a:off x="4724400" y="1082040"/>
            <a:ext cx="7467599" cy="5029200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D6836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2" name="Picture 2" descr="http://dostoyanie.info/wp-content/uploads/2015/12/21-%D0%A1%D0%BF%D0%B0%D1%81-%D0%9A%D0%BB%D0%B5%D0%BF%D0%B8%D0%BA%D0%B8_%D0%B0%D0%BF%D1%80%D0%B5%D0%BB%D1%8C_201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8259" y="1378067"/>
            <a:ext cx="6659880" cy="4437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Скругленный прямоугольник 7"/>
          <p:cNvSpPr/>
          <p:nvPr/>
        </p:nvSpPr>
        <p:spPr>
          <a:xfrm>
            <a:off x="314028" y="2053865"/>
            <a:ext cx="4006512" cy="2468880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5D7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31013" y="2644170"/>
            <a:ext cx="417254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Учился в закрытой церковно-приходской школе. </a:t>
            </a:r>
          </a:p>
        </p:txBody>
      </p:sp>
    </p:spTree>
    <p:extLst>
      <p:ext uri="{BB962C8B-B14F-4D97-AF65-F5344CB8AC3E}">
        <p14:creationId xmlns:p14="http://schemas.microsoft.com/office/powerpoint/2010/main" val="1732072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Скругленный прямоугольник 5"/>
          <p:cNvSpPr/>
          <p:nvPr/>
        </p:nvSpPr>
        <p:spPr>
          <a:xfrm>
            <a:off x="247354" y="129539"/>
            <a:ext cx="6080760" cy="659892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100" name="Picture 4" descr="https://avatars.mds.yandex.net/get-zen_doc/4365012/pub_6138bc0f9303c760375669a2_6138beecff34b90c32b61c17/scale_1200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" r="28"/>
          <a:stretch/>
        </p:blipFill>
        <p:spPr bwMode="auto">
          <a:xfrm>
            <a:off x="498814" y="714850"/>
            <a:ext cx="5577840" cy="5428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Скругленный прямоугольник 6"/>
          <p:cNvSpPr/>
          <p:nvPr/>
        </p:nvSpPr>
        <p:spPr>
          <a:xfrm>
            <a:off x="6518849" y="1554479"/>
            <a:ext cx="5616532" cy="3794760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D6836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629871" y="2213059"/>
            <a:ext cx="5394489" cy="24776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Сережа очень любил природу. Часами он мог сидеть у реки, смотреть на небо, на деревья и чувствовать силу и нежность окружающей природы.</a:t>
            </a:r>
          </a:p>
        </p:txBody>
      </p:sp>
    </p:spTree>
    <p:extLst>
      <p:ext uri="{BB962C8B-B14F-4D97-AF65-F5344CB8AC3E}">
        <p14:creationId xmlns:p14="http://schemas.microsoft.com/office/powerpoint/2010/main" val="1195824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3639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4" name="Группа 3"/>
          <p:cNvGrpSpPr/>
          <p:nvPr/>
        </p:nvGrpSpPr>
        <p:grpSpPr>
          <a:xfrm>
            <a:off x="5947114" y="129540"/>
            <a:ext cx="6080760" cy="6598920"/>
            <a:chOff x="28136" y="106680"/>
            <a:chExt cx="6080760" cy="6598920"/>
          </a:xfrm>
        </p:grpSpPr>
        <p:sp>
          <p:nvSpPr>
            <p:cNvPr id="2" name="Скругленный прямоугольник 1"/>
            <p:cNvSpPr/>
            <p:nvPr/>
          </p:nvSpPr>
          <p:spPr>
            <a:xfrm>
              <a:off x="28136" y="106680"/>
              <a:ext cx="6080760" cy="6598920"/>
            </a:xfrm>
            <a:prstGeom prst="roundRect">
              <a:avLst/>
            </a:prstGeom>
            <a:solidFill>
              <a:schemeClr val="bg1"/>
            </a:solidFill>
            <a:ln w="57150">
              <a:solidFill>
                <a:srgbClr val="D683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" name="Прямоугольник 2"/>
            <p:cNvSpPr/>
            <p:nvPr/>
          </p:nvSpPr>
          <p:spPr>
            <a:xfrm>
              <a:off x="403119" y="718852"/>
              <a:ext cx="5604929" cy="1523494"/>
            </a:xfrm>
            <a:prstGeom prst="rect">
              <a:avLst/>
            </a:prstGeom>
            <a:ln w="57150">
              <a:noFill/>
            </a:ln>
          </p:spPr>
          <p:txBody>
            <a:bodyPr wrap="square">
              <a:spAutoFit/>
            </a:bodyPr>
            <a:lstStyle/>
            <a:p>
              <a:r>
                <a:rPr lang="ru-RU" sz="3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В </a:t>
              </a:r>
              <a:r>
                <a:rPr lang="ru-RU" sz="3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1914 г. его имя появляется на страницах журналов. </a:t>
              </a:r>
            </a:p>
            <a:p>
              <a:pPr>
                <a:spcAft>
                  <a:spcPts val="0"/>
                </a:spcAft>
              </a:pPr>
              <a:endParaRPr lang="ru-RU" sz="3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6146" name="Picture 2" descr="https://img01litfund.ru/images/lots/90s1/cache/90s1-194-2175-3-VB280206_m_600x600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DF8FC"/>
              </a:clrFrom>
              <a:clrTo>
                <a:srgbClr val="FDF8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250" y="358140"/>
            <a:ext cx="4226390" cy="6169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322097" y="3195889"/>
            <a:ext cx="5464316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свою короткую бурную жизнь С.А. Есенин успел создать не только великолепные лирические стихотворения, но и масштабные </a:t>
            </a: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произведения.</a:t>
            </a:r>
            <a:endParaRPr lang="ru-RU" sz="3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322097" y="2019909"/>
            <a:ext cx="5534622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1916 г. выходит в свет первая его книга - «Радуница»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9803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1" cy="6858000"/>
          </a:xfrm>
          <a:prstGeom prst="rect">
            <a:avLst/>
          </a:prstGeom>
        </p:spPr>
      </p:pic>
      <p:pic>
        <p:nvPicPr>
          <p:cNvPr id="8194" name="Picture 2" descr="https://libsmr.ru/img/virtualexhibition/esenin/part_2/19/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" r="54" b="55"/>
          <a:stretch/>
        </p:blipFill>
        <p:spPr bwMode="auto">
          <a:xfrm>
            <a:off x="4548529" y="415813"/>
            <a:ext cx="2993647" cy="4342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s://catalogue.immateriel.fr/resources/a1/a9/e7eee342d19514e8ee76d6c2881847a772ae35332ad10a45141b25d0f194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" t="6" r="144" b="26"/>
          <a:stretch/>
        </p:blipFill>
        <p:spPr bwMode="auto">
          <a:xfrm>
            <a:off x="8839200" y="467360"/>
            <a:ext cx="2865120" cy="4287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https://sun9-60.userapi.com/vAXHKsjorXhXRwY4sHQenOvn5TJ80CB4FPrpSQ/WdK5ZHXKYEU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183" y="403378"/>
            <a:ext cx="2739815" cy="4389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кругленный прямоугольник 5"/>
          <p:cNvSpPr/>
          <p:nvPr/>
        </p:nvSpPr>
        <p:spPr>
          <a:xfrm>
            <a:off x="291414" y="4964776"/>
            <a:ext cx="3143984" cy="1304294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D6836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315434" y="5196274"/>
            <a:ext cx="3179000" cy="5693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«Пугачев» </a:t>
            </a: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1921)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152891" y="4958825"/>
            <a:ext cx="3784921" cy="1304294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D6836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211927" y="5197878"/>
            <a:ext cx="3768146" cy="10464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«Баллада 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двадцати </a:t>
            </a:r>
            <a:endParaRPr lang="ru-RU" sz="3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шести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1924)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8710099" y="4958825"/>
            <a:ext cx="3143984" cy="1304294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D6836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8763172" y="5196274"/>
            <a:ext cx="3090911" cy="10464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«Анна </a:t>
            </a:r>
            <a:r>
              <a:rPr lang="ru-RU" sz="3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Снегина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endParaRPr lang="ru-RU" sz="3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1925)</a:t>
            </a:r>
          </a:p>
        </p:txBody>
      </p:sp>
    </p:spTree>
    <p:extLst>
      <p:ext uri="{BB962C8B-B14F-4D97-AF65-F5344CB8AC3E}">
        <p14:creationId xmlns:p14="http://schemas.microsoft.com/office/powerpoint/2010/main" val="2615352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/>
          <a:srcRect l="2" t="47" r="120" b="64"/>
          <a:stretch/>
        </p:blipFill>
        <p:spPr>
          <a:xfrm>
            <a:off x="383283" y="116109"/>
            <a:ext cx="4691637" cy="662578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/>
          <a:srcRect l="103" t="54" r="25" b="53"/>
          <a:stretch/>
        </p:blipFill>
        <p:spPr>
          <a:xfrm>
            <a:off x="6096000" y="1417320"/>
            <a:ext cx="4901702" cy="4669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8245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2" name="Группа 1"/>
          <p:cNvGrpSpPr/>
          <p:nvPr/>
        </p:nvGrpSpPr>
        <p:grpSpPr>
          <a:xfrm>
            <a:off x="155914" y="129540"/>
            <a:ext cx="6080760" cy="6598920"/>
            <a:chOff x="5947114" y="129540"/>
            <a:chExt cx="6080760" cy="6598920"/>
          </a:xfrm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5947114" y="129540"/>
              <a:ext cx="6080760" cy="6598920"/>
            </a:xfrm>
            <a:prstGeom prst="roundRect">
              <a:avLst/>
            </a:prstGeom>
            <a:solidFill>
              <a:schemeClr val="bg1"/>
            </a:solidFill>
            <a:ln w="57150">
              <a:solidFill>
                <a:srgbClr val="D683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pic>
          <p:nvPicPr>
            <p:cNvPr id="9218" name="Picture 2" descr="https://forum.na-svyazi.ru/uploads/201906/post-306508-1561634428-256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3295" y="666235"/>
              <a:ext cx="5588398" cy="55255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9" name="Скругленный прямоугольник 8"/>
          <p:cNvSpPr/>
          <p:nvPr/>
        </p:nvSpPr>
        <p:spPr>
          <a:xfrm>
            <a:off x="7040880" y="2461260"/>
            <a:ext cx="4663440" cy="2369820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D6836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518325" y="3122950"/>
            <a:ext cx="3708550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Задворки</a:t>
            </a: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место 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дворами, позади изб.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518325" y="3129320"/>
            <a:ext cx="1884362" cy="5693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Задворки</a:t>
            </a:r>
            <a:endParaRPr lang="ru-RU" sz="3100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flipH="1">
            <a:off x="8534400" y="3129320"/>
            <a:ext cx="66675" cy="1888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2857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Скругленный прямоугольник 6"/>
          <p:cNvSpPr/>
          <p:nvPr/>
        </p:nvSpPr>
        <p:spPr>
          <a:xfrm>
            <a:off x="6518849" y="2301239"/>
            <a:ext cx="5616532" cy="2087881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D6836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155886" y="2821959"/>
            <a:ext cx="5226849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Разухабистая</a:t>
            </a: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весёлая, задорная, </a:t>
            </a: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бойкая</a:t>
            </a:r>
            <a:r>
              <a:rPr lang="en-US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247354" y="426719"/>
            <a:ext cx="6080760" cy="6080761"/>
            <a:chOff x="247354" y="426719"/>
            <a:chExt cx="6080760" cy="6080761"/>
          </a:xfrm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247354" y="426719"/>
              <a:ext cx="6080760" cy="608076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242" name="Picture 2" descr="https://cf2.ppt-online.org/files2/slide/m/mecPoXZGtjRUMIqSBa2QHuvOCpYnTgVEys9lN6DAh/slide-8.jp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" t="90" r="79"/>
            <a:stretch/>
          </p:blipFill>
          <p:spPr bwMode="auto">
            <a:xfrm>
              <a:off x="367592" y="995910"/>
              <a:ext cx="5840284" cy="49423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Прямоугольник 1"/>
          <p:cNvSpPr/>
          <p:nvPr/>
        </p:nvSpPr>
        <p:spPr>
          <a:xfrm>
            <a:off x="7155886" y="2827058"/>
            <a:ext cx="2590094" cy="5693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Разухабистая</a:t>
            </a:r>
            <a:endParaRPr lang="ru-RU" sz="3100" dirty="0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H="1">
            <a:off x="8315325" y="2821959"/>
            <a:ext cx="66675" cy="1888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951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4" name="Группа 3"/>
          <p:cNvGrpSpPr/>
          <p:nvPr/>
        </p:nvGrpSpPr>
        <p:grpSpPr>
          <a:xfrm>
            <a:off x="389594" y="220980"/>
            <a:ext cx="6080760" cy="6598920"/>
            <a:chOff x="389594" y="220980"/>
            <a:chExt cx="6080760" cy="6598920"/>
          </a:xfrm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389594" y="220980"/>
              <a:ext cx="6080760" cy="6598920"/>
            </a:xfrm>
            <a:prstGeom prst="roundRect">
              <a:avLst/>
            </a:prstGeom>
            <a:solidFill>
              <a:schemeClr val="bg1"/>
            </a:solidFill>
            <a:ln w="57150">
              <a:solidFill>
                <a:srgbClr val="D683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pic>
          <p:nvPicPr>
            <p:cNvPr id="11268" name="Picture 4" descr="https://www.jigsawplanet.com/kido4444/WINTER?rc=fac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7367" y="727832"/>
              <a:ext cx="5585214" cy="55852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7" name="Скругленный прямоугольник 6"/>
          <p:cNvSpPr/>
          <p:nvPr/>
        </p:nvSpPr>
        <p:spPr>
          <a:xfrm>
            <a:off x="7098753" y="2553857"/>
            <a:ext cx="4663440" cy="2369820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D6836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7597801" y="3215547"/>
            <a:ext cx="3665343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Гурьба 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шумливая группа людей.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597801" y="3215547"/>
            <a:ext cx="1508042" cy="5693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Гурьба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H="1">
            <a:off x="8848725" y="3240108"/>
            <a:ext cx="66675" cy="1888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8747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9334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Скругленный прямоугольник 6"/>
          <p:cNvSpPr/>
          <p:nvPr/>
        </p:nvSpPr>
        <p:spPr>
          <a:xfrm>
            <a:off x="7054709" y="2231019"/>
            <a:ext cx="4720169" cy="2395959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D6836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177955" y="2905778"/>
            <a:ext cx="4473675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Опостылеть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надоесть, надоевший, надоедать. </a:t>
            </a:r>
          </a:p>
        </p:txBody>
      </p:sp>
      <p:grpSp>
        <p:nvGrpSpPr>
          <p:cNvPr id="2" name="Группа 1"/>
          <p:cNvGrpSpPr/>
          <p:nvPr/>
        </p:nvGrpSpPr>
        <p:grpSpPr>
          <a:xfrm>
            <a:off x="247354" y="129539"/>
            <a:ext cx="6080760" cy="6598920"/>
            <a:chOff x="247354" y="129539"/>
            <a:chExt cx="6080760" cy="6598920"/>
          </a:xfrm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247354" y="129539"/>
              <a:ext cx="6080760" cy="659892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2292" name="Picture 4" descr="https://nukadeti.ru/content/images/essence/tale/6713/2737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9212" y="668926"/>
              <a:ext cx="5545922" cy="55570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" name="Прямоугольник 2"/>
          <p:cNvSpPr/>
          <p:nvPr/>
        </p:nvSpPr>
        <p:spPr>
          <a:xfrm>
            <a:off x="7177955" y="2905778"/>
            <a:ext cx="2409634" cy="5693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Опостылеть</a:t>
            </a:r>
            <a:endParaRPr lang="ru-RU" sz="3100" dirty="0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H="1">
            <a:off x="8543925" y="2905778"/>
            <a:ext cx="66675" cy="1888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5025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Скругленный прямоугольник 5"/>
          <p:cNvSpPr/>
          <p:nvPr/>
        </p:nvSpPr>
        <p:spPr>
          <a:xfrm>
            <a:off x="6992275" y="2438311"/>
            <a:ext cx="4582807" cy="2369820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D6836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572000" y="3100001"/>
            <a:ext cx="3503990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Галдеть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громко говорить, орать.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7572000" y="3113902"/>
            <a:ext cx="1610313" cy="5693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Галдеть</a:t>
            </a:r>
            <a:endParaRPr lang="ru-RU" sz="3100" dirty="0"/>
          </a:p>
        </p:txBody>
      </p:sp>
      <p:grpSp>
        <p:nvGrpSpPr>
          <p:cNvPr id="4" name="Группа 3"/>
          <p:cNvGrpSpPr/>
          <p:nvPr/>
        </p:nvGrpSpPr>
        <p:grpSpPr>
          <a:xfrm>
            <a:off x="294598" y="129540"/>
            <a:ext cx="6308755" cy="6598920"/>
            <a:chOff x="294598" y="129540"/>
            <a:chExt cx="6308755" cy="6598920"/>
          </a:xfrm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294598" y="129540"/>
              <a:ext cx="6080760" cy="6598920"/>
            </a:xfrm>
            <a:prstGeom prst="roundRect">
              <a:avLst/>
            </a:prstGeom>
            <a:solidFill>
              <a:schemeClr val="bg1"/>
            </a:solidFill>
            <a:ln w="57150">
              <a:solidFill>
                <a:srgbClr val="D683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pic>
          <p:nvPicPr>
            <p:cNvPr id="1026" name="Picture 2" descr="https://sun9-59.userapi.com/impg/UZVncqg8syZzamrrdxA24P8owHi2lO9BxquIZw/wqOri3OYLI0.jpg?size=640x640&amp;quality=95&amp;sign=c38c960d54983db37e148a79b03c606e&amp;type=album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353" y="541094"/>
              <a:ext cx="6096000" cy="60960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cxnSp>
        <p:nvCxnSpPr>
          <p:cNvPr id="9" name="Прямая соединительная линия 8"/>
          <p:cNvCxnSpPr/>
          <p:nvPr/>
        </p:nvCxnSpPr>
        <p:spPr>
          <a:xfrm flipH="1">
            <a:off x="8608997" y="3100001"/>
            <a:ext cx="66675" cy="1888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594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Скругленный прямоугольник 6"/>
          <p:cNvSpPr/>
          <p:nvPr/>
        </p:nvSpPr>
        <p:spPr>
          <a:xfrm>
            <a:off x="6518849" y="2371932"/>
            <a:ext cx="5616532" cy="1828800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D6836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6686007" y="3001638"/>
            <a:ext cx="5282215" cy="5693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Брести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идти с трудом, тихо.</a:t>
            </a:r>
          </a:p>
        </p:txBody>
      </p:sp>
      <p:grpSp>
        <p:nvGrpSpPr>
          <p:cNvPr id="4" name="Группа 3"/>
          <p:cNvGrpSpPr/>
          <p:nvPr/>
        </p:nvGrpSpPr>
        <p:grpSpPr>
          <a:xfrm>
            <a:off x="247354" y="129539"/>
            <a:ext cx="6080760" cy="6598920"/>
            <a:chOff x="247354" y="129539"/>
            <a:chExt cx="6080760" cy="6598920"/>
          </a:xfrm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247354" y="129539"/>
              <a:ext cx="6080760" cy="659892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5362" name="Picture 2" descr="https://1.bp.blogspot.com/--FhRtWW_lbw/XZYf5Sl6JQI/AAAAAAAAAFw/Ph-mfmmCLd84Q_-Cs32OG8RvVKsuVI-gQCLcBGAsYHQ/s1600/vremya-1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4661" y="510695"/>
              <a:ext cx="5411025" cy="58255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" name="Прямоугольник 2"/>
          <p:cNvSpPr/>
          <p:nvPr/>
        </p:nvSpPr>
        <p:spPr>
          <a:xfrm>
            <a:off x="6686007" y="3001637"/>
            <a:ext cx="1451103" cy="5693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Брести</a:t>
            </a:r>
            <a:endParaRPr lang="ru-RU" sz="3100" dirty="0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H="1">
            <a:off x="7961484" y="3001636"/>
            <a:ext cx="66675" cy="1888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7680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Скругленный прямоугольник 5"/>
          <p:cNvSpPr/>
          <p:nvPr/>
        </p:nvSpPr>
        <p:spPr>
          <a:xfrm>
            <a:off x="190501" y="1336431"/>
            <a:ext cx="6846276" cy="440787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D6836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6386" name="Picture 2" descr="https://i.ucrazy.ru/files/pics/2014.12/1419353594_podborka-ris-73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472" y="1730806"/>
            <a:ext cx="6482334" cy="3619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Скругленный прямоугольник 6"/>
          <p:cNvSpPr/>
          <p:nvPr/>
        </p:nvSpPr>
        <p:spPr>
          <a:xfrm>
            <a:off x="7442087" y="2619918"/>
            <a:ext cx="4535102" cy="191431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D6836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7604759" y="3053856"/>
            <a:ext cx="4209758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Пригорок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небольшой холм, бугор.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604759" y="3053856"/>
            <a:ext cx="1963743" cy="5693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Пригорок</a:t>
            </a:r>
            <a:endParaRPr lang="ru-RU" sz="3100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flipH="1">
            <a:off x="8724900" y="3053856"/>
            <a:ext cx="66675" cy="1888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2030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/>
          <a:srcRect l="2" t="47" r="120" b="64"/>
          <a:stretch/>
        </p:blipFill>
        <p:spPr>
          <a:xfrm>
            <a:off x="383283" y="116109"/>
            <a:ext cx="4691637" cy="662578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/>
          <a:srcRect l="103" t="54" r="25" b="53"/>
          <a:stretch/>
        </p:blipFill>
        <p:spPr>
          <a:xfrm>
            <a:off x="6096000" y="1417320"/>
            <a:ext cx="4901702" cy="4669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7243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1"/>
          </a:xfrm>
          <a:prstGeom prst="rect">
            <a:avLst/>
          </a:prstGeom>
        </p:spPr>
      </p:pic>
      <p:grpSp>
        <p:nvGrpSpPr>
          <p:cNvPr id="5" name="Группа 4"/>
          <p:cNvGrpSpPr/>
          <p:nvPr/>
        </p:nvGrpSpPr>
        <p:grpSpPr>
          <a:xfrm>
            <a:off x="462578" y="1570891"/>
            <a:ext cx="6477484" cy="4062643"/>
            <a:chOff x="462578" y="1570891"/>
            <a:chExt cx="6477484" cy="4062643"/>
          </a:xfrm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462578" y="1570891"/>
              <a:ext cx="6477484" cy="4062643"/>
            </a:xfrm>
            <a:prstGeom prst="roundRect">
              <a:avLst/>
            </a:prstGeom>
            <a:solidFill>
              <a:schemeClr val="bg1"/>
            </a:solidFill>
            <a:ln w="57150">
              <a:solidFill>
                <a:srgbClr val="D683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" name="Прямоугольник 1"/>
            <p:cNvSpPr/>
            <p:nvPr/>
          </p:nvSpPr>
          <p:spPr>
            <a:xfrm>
              <a:off x="705334" y="2363411"/>
              <a:ext cx="5991972" cy="247760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514350" indent="-514350">
                <a:buAutoNum type="arabicPeriod"/>
              </a:pPr>
              <a:r>
                <a:rPr lang="ru-RU" sz="3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Работай </a:t>
              </a:r>
              <a:r>
                <a:rPr lang="ru-RU" sz="3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дружно, по плану. </a:t>
              </a:r>
              <a:endPara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sz="3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ru-RU" sz="3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. Умей выслушивать другого. </a:t>
              </a:r>
              <a:endPara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sz="3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r>
                <a:rPr lang="ru-RU" sz="3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. Уважай мнение другого. </a:t>
              </a:r>
              <a:endPara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sz="3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r>
                <a:rPr lang="ru-RU" sz="3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. Не согласен с мнением другого – доказывай свою точку зрения. </a:t>
              </a:r>
            </a:p>
          </p:txBody>
        </p:sp>
      </p:grp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9616" t="25071" r="46794" b="7892"/>
          <a:stretch/>
        </p:blipFill>
        <p:spPr>
          <a:xfrm>
            <a:off x="6438039" y="1570891"/>
            <a:ext cx="5586620" cy="4832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28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1"/>
          </a:xfrm>
          <a:prstGeom prst="rect">
            <a:avLst/>
          </a:prstGeom>
        </p:spPr>
      </p:pic>
      <p:grpSp>
        <p:nvGrpSpPr>
          <p:cNvPr id="5" name="Группа 4"/>
          <p:cNvGrpSpPr/>
          <p:nvPr/>
        </p:nvGrpSpPr>
        <p:grpSpPr>
          <a:xfrm>
            <a:off x="4905375" y="1091565"/>
            <a:ext cx="6929119" cy="4666550"/>
            <a:chOff x="4905375" y="1091565"/>
            <a:chExt cx="6929119" cy="4666550"/>
          </a:xfrm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4905375" y="1091565"/>
              <a:ext cx="6929119" cy="4666550"/>
            </a:xfrm>
            <a:prstGeom prst="roundRect">
              <a:avLst/>
            </a:prstGeom>
            <a:solidFill>
              <a:schemeClr val="bg1"/>
            </a:solidFill>
            <a:ln w="57150">
              <a:solidFill>
                <a:srgbClr val="D683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" name="Прямоугольник 1"/>
            <p:cNvSpPr/>
            <p:nvPr/>
          </p:nvSpPr>
          <p:spPr>
            <a:xfrm>
              <a:off x="5361303" y="1901346"/>
              <a:ext cx="6017261" cy="30469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3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1. Сказал </a:t>
              </a:r>
              <a:r>
                <a:rPr lang="ru-RU" sz="3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имя автора и название стихотворения (1 балл) </a:t>
              </a:r>
              <a:endPara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sz="3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ru-RU" sz="3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. Читал, соблюдая ударение, паузы, знаки препинания (2 балла) </a:t>
              </a:r>
              <a:endPara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sz="3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r>
                <a:rPr lang="ru-RU" sz="3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. Читал громко (1 балл) </a:t>
              </a:r>
              <a:endPara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sz="3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r>
                <a:rPr lang="ru-RU" sz="3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. Читал целыми словами (1 балл)</a:t>
              </a:r>
            </a:p>
          </p:txBody>
        </p:sp>
      </p:grp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7949" t="18490" r="55000" b="7208"/>
          <a:stretch/>
        </p:blipFill>
        <p:spPr>
          <a:xfrm>
            <a:off x="344511" y="830849"/>
            <a:ext cx="3567725" cy="5512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1229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1"/>
          </a:xfrm>
          <a:prstGeom prst="rect">
            <a:avLst/>
          </a:prstGeom>
        </p:spPr>
      </p:pic>
      <p:grpSp>
        <p:nvGrpSpPr>
          <p:cNvPr id="6" name="Группа 5"/>
          <p:cNvGrpSpPr/>
          <p:nvPr/>
        </p:nvGrpSpPr>
        <p:grpSpPr>
          <a:xfrm>
            <a:off x="5864860" y="2143124"/>
            <a:ext cx="4962524" cy="2971800"/>
            <a:chOff x="5864860" y="2143124"/>
            <a:chExt cx="4962524" cy="2971800"/>
          </a:xfrm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5864860" y="2143124"/>
              <a:ext cx="4962524" cy="2971800"/>
            </a:xfrm>
            <a:prstGeom prst="roundRect">
              <a:avLst/>
            </a:prstGeom>
            <a:solidFill>
              <a:schemeClr val="bg1"/>
            </a:solidFill>
            <a:ln w="57150">
              <a:solidFill>
                <a:srgbClr val="D683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" name="Прямоугольник 1"/>
            <p:cNvSpPr/>
            <p:nvPr/>
          </p:nvSpPr>
          <p:spPr>
            <a:xfrm>
              <a:off x="6371589" y="2628750"/>
              <a:ext cx="3949065" cy="200054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3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Сегодня я узнал… </a:t>
              </a:r>
              <a:endPara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sz="3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Было </a:t>
              </a:r>
              <a:r>
                <a:rPr lang="ru-RU" sz="3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интересно… </a:t>
              </a:r>
              <a:endPara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sz="3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Было </a:t>
              </a:r>
              <a:r>
                <a:rPr lang="ru-RU" sz="3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трудно… </a:t>
              </a:r>
              <a:endPara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sz="3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У </a:t>
              </a:r>
              <a:r>
                <a:rPr lang="ru-RU" sz="3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меня получилось …</a:t>
              </a:r>
            </a:p>
          </p:txBody>
        </p:sp>
      </p:grp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1666" t="9601" r="66438" b="9710"/>
          <a:stretch/>
        </p:blipFill>
        <p:spPr>
          <a:xfrm>
            <a:off x="1459683" y="515217"/>
            <a:ext cx="2874573" cy="5958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6719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25510" y="1730033"/>
            <a:ext cx="360579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Цели урока: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5510" y="2752800"/>
            <a:ext cx="11540979" cy="15234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Мы сегодня познакомимся с произведением «Бабушкины сказки» и узнаем подробнее о жизни и творчестве Сергея Есенина.</a:t>
            </a:r>
          </a:p>
          <a:p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Будем учиться анализировать и выразительно читать.</a:t>
            </a:r>
          </a:p>
        </p:txBody>
      </p:sp>
    </p:spTree>
    <p:extLst>
      <p:ext uri="{BB962C8B-B14F-4D97-AF65-F5344CB8AC3E}">
        <p14:creationId xmlns:p14="http://schemas.microsoft.com/office/powerpoint/2010/main" val="1561220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Скругленный прямоугольник 6"/>
          <p:cNvSpPr/>
          <p:nvPr/>
        </p:nvSpPr>
        <p:spPr>
          <a:xfrm>
            <a:off x="497712" y="370390"/>
            <a:ext cx="11206608" cy="5937813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D6836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4677" t="8505" r="74105" b="64174"/>
          <a:stretch/>
        </p:blipFill>
        <p:spPr>
          <a:xfrm rot="20446301">
            <a:off x="4309560" y="796956"/>
            <a:ext cx="1458150" cy="199739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0883" t="22255" r="37921" b="72289"/>
          <a:stretch/>
        </p:blipFill>
        <p:spPr>
          <a:xfrm>
            <a:off x="6150558" y="2050984"/>
            <a:ext cx="5189332" cy="510551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3858" t="50757" r="62482" b="45079"/>
          <a:stretch/>
        </p:blipFill>
        <p:spPr>
          <a:xfrm>
            <a:off x="6367299" y="4773784"/>
            <a:ext cx="5211076" cy="51584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4677" t="8505" r="74105" b="64174"/>
          <a:stretch/>
        </p:blipFill>
        <p:spPr>
          <a:xfrm rot="4307003">
            <a:off x="4509449" y="3554084"/>
            <a:ext cx="1590568" cy="217877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1667" t="11880" r="29231" b="9259"/>
          <a:stretch/>
        </p:blipFill>
        <p:spPr>
          <a:xfrm>
            <a:off x="709137" y="887136"/>
            <a:ext cx="3217575" cy="4904320"/>
          </a:xfrm>
          <a:prstGeom prst="rect">
            <a:avLst/>
          </a:prstGeom>
        </p:spPr>
      </p:pic>
      <p:cxnSp>
        <p:nvCxnSpPr>
          <p:cNvPr id="14" name="Прямая соединительная линия 13"/>
          <p:cNvCxnSpPr/>
          <p:nvPr/>
        </p:nvCxnSpPr>
        <p:spPr>
          <a:xfrm>
            <a:off x="4021328" y="370390"/>
            <a:ext cx="0" cy="5937813"/>
          </a:xfrm>
          <a:prstGeom prst="line">
            <a:avLst/>
          </a:prstGeom>
          <a:ln w="76200">
            <a:solidFill>
              <a:srgbClr val="D683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7847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969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488985" cy="7025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6990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/>
          <a:srcRect l="64" t="60" r="26" b="68"/>
          <a:stretch/>
        </p:blipFill>
        <p:spPr>
          <a:xfrm>
            <a:off x="4693919" y="1524000"/>
            <a:ext cx="7346895" cy="3931920"/>
          </a:xfrm>
          <a:prstGeom prst="rect">
            <a:avLst/>
          </a:prstGeom>
        </p:spPr>
      </p:pic>
      <p:sp>
        <p:nvSpPr>
          <p:cNvPr id="7" name="Скругленный прямоугольник 6"/>
          <p:cNvSpPr/>
          <p:nvPr/>
        </p:nvSpPr>
        <p:spPr>
          <a:xfrm>
            <a:off x="1" y="1756001"/>
            <a:ext cx="4542732" cy="184404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-32939" y="2197590"/>
            <a:ext cx="4657045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2  1 2  21  26  12  10  15  29</a:t>
            </a:r>
          </a:p>
          <a:p>
            <a:pPr algn="ctr"/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19  12  1  9  12  10</a:t>
            </a:r>
            <a:endParaRPr lang="ru-RU" sz="3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30848" y="3885106"/>
            <a:ext cx="4083169" cy="735137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54698" y="3960286"/>
            <a:ext cx="38817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«Бабушкины сказки»</a:t>
            </a:r>
            <a:endParaRPr lang="ru-RU" sz="3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762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5" grpId="0"/>
      <p:bldP spid="8" grpId="0" animBg="1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4" name="Группа 3"/>
          <p:cNvGrpSpPr/>
          <p:nvPr/>
        </p:nvGrpSpPr>
        <p:grpSpPr>
          <a:xfrm>
            <a:off x="567394" y="106680"/>
            <a:ext cx="6080760" cy="6598920"/>
            <a:chOff x="28136" y="106680"/>
            <a:chExt cx="6080760" cy="6598920"/>
          </a:xfrm>
        </p:grpSpPr>
        <p:sp>
          <p:nvSpPr>
            <p:cNvPr id="2" name="Скругленный прямоугольник 1"/>
            <p:cNvSpPr/>
            <p:nvPr/>
          </p:nvSpPr>
          <p:spPr>
            <a:xfrm>
              <a:off x="28136" y="106680"/>
              <a:ext cx="6080760" cy="659892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" name="Прямоугольник 2"/>
            <p:cNvSpPr/>
            <p:nvPr/>
          </p:nvSpPr>
          <p:spPr>
            <a:xfrm>
              <a:off x="410183" y="520511"/>
              <a:ext cx="5604929" cy="58169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ru-RU" sz="31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В этом имени – слово «</a:t>
              </a:r>
              <a:r>
                <a:rPr lang="ru-RU" sz="3100" dirty="0" err="1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есень</a:t>
              </a:r>
              <a:r>
                <a:rPr lang="ru-RU" sz="31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»,</a:t>
              </a:r>
              <a:endParaRPr lang="ru-RU" sz="3100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>
                <a:spcAft>
                  <a:spcPts val="0"/>
                </a:spcAft>
              </a:pPr>
              <a:r>
                <a:rPr lang="ru-RU" sz="31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Осень, ясень, осенний цвет.</a:t>
              </a:r>
              <a:endParaRPr lang="ru-RU" sz="3100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>
                <a:spcAft>
                  <a:spcPts val="0"/>
                </a:spcAft>
              </a:pPr>
              <a:r>
                <a:rPr lang="ru-RU" sz="31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Что-то есть в нем от русских песен</a:t>
              </a:r>
              <a:endParaRPr lang="ru-RU" sz="3100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>
                <a:spcAft>
                  <a:spcPts val="0"/>
                </a:spcAft>
              </a:pPr>
              <a:r>
                <a:rPr lang="ru-RU" sz="31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Поднебесье, тихие веси,</a:t>
              </a:r>
              <a:endParaRPr lang="ru-RU" sz="3100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>
                <a:spcAft>
                  <a:spcPts val="0"/>
                </a:spcAft>
              </a:pPr>
              <a:r>
                <a:rPr lang="ru-RU" sz="31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Сень берёзы</a:t>
              </a:r>
              <a:endParaRPr lang="ru-RU" sz="3100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>
                <a:spcAft>
                  <a:spcPts val="0"/>
                </a:spcAft>
              </a:pPr>
              <a:r>
                <a:rPr lang="ru-RU" sz="31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И синь-рассвет.</a:t>
              </a:r>
              <a:endParaRPr lang="ru-RU" sz="3100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>
                <a:spcAft>
                  <a:spcPts val="0"/>
                </a:spcAft>
              </a:pPr>
              <a:r>
                <a:rPr lang="ru-RU" sz="31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Что-то есть в нем и от весенней</a:t>
              </a:r>
              <a:endParaRPr lang="ru-RU" sz="3100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>
                <a:spcAft>
                  <a:spcPts val="0"/>
                </a:spcAft>
              </a:pPr>
              <a:r>
                <a:rPr lang="ru-RU" sz="31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Грусти, юности, чистоты…</a:t>
              </a:r>
              <a:endParaRPr lang="ru-RU" sz="3100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>
                <a:spcAft>
                  <a:spcPts val="0"/>
                </a:spcAft>
              </a:pPr>
              <a:r>
                <a:rPr lang="ru-RU" sz="31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Только скажут –</a:t>
              </a:r>
              <a:endParaRPr lang="ru-RU" sz="3100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>
                <a:spcAft>
                  <a:spcPts val="0"/>
                </a:spcAft>
              </a:pPr>
              <a:r>
                <a:rPr lang="ru-RU" sz="31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«Сергей Есенин»,</a:t>
              </a:r>
              <a:endParaRPr lang="ru-RU" sz="3100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>
                <a:spcAft>
                  <a:spcPts val="0"/>
                </a:spcAft>
              </a:pPr>
              <a:r>
                <a:rPr lang="ru-RU" sz="3100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Всей России встают черты…</a:t>
              </a:r>
              <a:endParaRPr lang="ru-RU" sz="3100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pic>
        <p:nvPicPr>
          <p:cNvPr id="1026" name="Picture 2" descr="https://free-png.ru/wp-content/uploads/2020/10/Eseni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1031" y="454440"/>
            <a:ext cx="4522889" cy="5949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5736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25510" y="3348965"/>
            <a:ext cx="11540979" cy="15234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П</a:t>
            </a: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ознакомимся 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произведением «Бабушкины сказки» и узнаем подробнее о жизни и творчестве Сергея Есенина.</a:t>
            </a:r>
          </a:p>
          <a:p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Будем учиться анализировать и выразительно читать.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25510" y="2326861"/>
            <a:ext cx="3605795" cy="1494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Цели урока: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400050" y="771239"/>
            <a:ext cx="11466439" cy="1365961"/>
            <a:chOff x="498765" y="693419"/>
            <a:chExt cx="11226509" cy="1365961"/>
          </a:xfrm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498765" y="693419"/>
              <a:ext cx="11226509" cy="1365961"/>
            </a:xfrm>
            <a:prstGeom prst="roundRect">
              <a:avLst/>
            </a:prstGeom>
            <a:solidFill>
              <a:schemeClr val="bg1"/>
            </a:solidFill>
            <a:ln w="57150">
              <a:solidFill>
                <a:srgbClr val="D683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993480" y="960900"/>
              <a:ext cx="1023707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Сергей Есенин «Бабушкины сказки»</a:t>
              </a:r>
              <a:endPara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45518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51022" y="1291883"/>
            <a:ext cx="187583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План: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51022" y="2122880"/>
            <a:ext cx="5883128" cy="34317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Повторим и узнаем новые сведения об авторе.</a:t>
            </a:r>
          </a:p>
          <a:p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Проанализируем стихотворение.               </a:t>
            </a:r>
            <a:endParaRPr lang="ru-RU" sz="3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Будем учиться выразительно читать стихотворение. </a:t>
            </a:r>
          </a:p>
          <a:p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4.Сделаем выводы.</a:t>
            </a:r>
          </a:p>
        </p:txBody>
      </p:sp>
    </p:spTree>
    <p:extLst>
      <p:ext uri="{BB962C8B-B14F-4D97-AF65-F5344CB8AC3E}">
        <p14:creationId xmlns:p14="http://schemas.microsoft.com/office/powerpoint/2010/main" val="280673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Овал 6"/>
          <p:cNvSpPr/>
          <p:nvPr/>
        </p:nvSpPr>
        <p:spPr>
          <a:xfrm>
            <a:off x="2103120" y="2452031"/>
            <a:ext cx="818268" cy="2595623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6" name="Picture 4" descr="https://sun9-39.userapi.com/impf/c850024/v850024444/1ba469/fXJS6VBPxlA.jpg?size=528x600&amp;quality=96&amp;sign=e331aa50fa1711a8748604a41cd8222f&amp;type=album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89"/>
          <a:stretch/>
        </p:blipFill>
        <p:spPr bwMode="auto">
          <a:xfrm>
            <a:off x="0" y="1144609"/>
            <a:ext cx="5411376" cy="5713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" name="Группа 8"/>
          <p:cNvGrpSpPr/>
          <p:nvPr/>
        </p:nvGrpSpPr>
        <p:grpSpPr>
          <a:xfrm>
            <a:off x="4662812" y="1386839"/>
            <a:ext cx="7651108" cy="3282761"/>
            <a:chOff x="4662812" y="1386839"/>
            <a:chExt cx="7651108" cy="3282761"/>
          </a:xfrm>
        </p:grpSpPr>
        <p:sp>
          <p:nvSpPr>
            <p:cNvPr id="8" name="Скругленный прямоугольник 7"/>
            <p:cNvSpPr/>
            <p:nvPr/>
          </p:nvSpPr>
          <p:spPr>
            <a:xfrm>
              <a:off x="4662812" y="1386839"/>
              <a:ext cx="7368854" cy="3282761"/>
            </a:xfrm>
            <a:prstGeom prst="roundRect">
              <a:avLst/>
            </a:prstGeom>
            <a:solidFill>
              <a:schemeClr val="bg1"/>
            </a:solidFill>
            <a:ln w="57150">
              <a:solidFill>
                <a:srgbClr val="D683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4803665" y="1597058"/>
              <a:ext cx="7510255" cy="28623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3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Сергей Александрович Есенин </a:t>
              </a:r>
              <a:r>
                <a:rPr lang="ru-RU" sz="3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(3 </a:t>
              </a:r>
              <a:r>
                <a:rPr lang="ru-RU" sz="3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октября 1895 </a:t>
              </a:r>
              <a:r>
                <a:rPr lang="ru-RU" sz="3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- </a:t>
              </a:r>
              <a:r>
                <a:rPr lang="ru-RU" sz="3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28 декабря </a:t>
              </a:r>
              <a:r>
                <a:rPr lang="ru-RU" sz="3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1925 г.). Родился Селе </a:t>
              </a:r>
              <a:r>
                <a:rPr lang="ru-RU" sz="3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Константинове </a:t>
              </a:r>
              <a:r>
                <a:rPr lang="ru-RU" sz="3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Рязанской губернии </a:t>
              </a:r>
              <a:r>
                <a:rPr lang="ru-RU" sz="3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в небогатой крестьянской семье.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66295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714</TotalTime>
  <Words>471</Words>
  <Application>Microsoft Office PowerPoint</Application>
  <PresentationFormat>Широкоэкранный</PresentationFormat>
  <Paragraphs>65</Paragraphs>
  <Slides>29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4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Даша</dc:creator>
  <cp:lastModifiedBy>Даша</cp:lastModifiedBy>
  <cp:revision>45</cp:revision>
  <dcterms:created xsi:type="dcterms:W3CDTF">2022-01-24T11:34:11Z</dcterms:created>
  <dcterms:modified xsi:type="dcterms:W3CDTF">2023-01-30T13:57:27Z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16624571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S9.2.0</vt:lpwstr>
  </property>
</Properties>
</file>