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71" r:id="rId7"/>
    <p:sldId id="272" r:id="rId8"/>
    <p:sldId id="27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2244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 userDrawn="1"/>
        </p:nvSpPr>
        <p:spPr>
          <a:xfrm rot="21365376">
            <a:off x="342641" y="350577"/>
            <a:ext cx="8501046" cy="615627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 rot="352294">
            <a:off x="353437" y="558538"/>
            <a:ext cx="8458738" cy="581458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428596" y="500042"/>
            <a:ext cx="8286808" cy="59293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571472" y="6500834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 userDrawn="1"/>
        </p:nvGrpSpPr>
        <p:grpSpPr>
          <a:xfrm>
            <a:off x="714348" y="2214554"/>
            <a:ext cx="500066" cy="500066"/>
            <a:chOff x="571472" y="3929066"/>
            <a:chExt cx="785818" cy="785818"/>
          </a:xfrm>
        </p:grpSpPr>
        <p:sp>
          <p:nvSpPr>
            <p:cNvPr id="16" name="Овал 15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 userDrawn="1"/>
        </p:nvGrpSpPr>
        <p:grpSpPr>
          <a:xfrm>
            <a:off x="714348" y="3214686"/>
            <a:ext cx="500066" cy="500066"/>
            <a:chOff x="571472" y="3929066"/>
            <a:chExt cx="785818" cy="785818"/>
          </a:xfrm>
        </p:grpSpPr>
        <p:sp>
          <p:nvSpPr>
            <p:cNvPr id="19" name="Овал 18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714348" y="4214818"/>
            <a:ext cx="500066" cy="500066"/>
            <a:chOff x="571472" y="3929066"/>
            <a:chExt cx="785818" cy="785818"/>
          </a:xfrm>
        </p:grpSpPr>
        <p:sp>
          <p:nvSpPr>
            <p:cNvPr id="22" name="Овал 21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470025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Активные методы обучения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уроках истории и обществознания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Мастер-класс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47971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Е.С. Пшеничная</a:t>
            </a:r>
          </a:p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учитель истории и обществознания МБОУ СОШ № 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Ответ: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Летоисчисление "от Рождества Христова" было введено римским аббатом </a:t>
            </a:r>
            <a:r>
              <a:rPr lang="ru-RU" dirty="0" err="1"/>
              <a:t>Дионисием</a:t>
            </a:r>
            <a:r>
              <a:rPr lang="ru-RU" dirty="0"/>
              <a:t> Малым лишь в 525 году нашей эры, поэтому и документов, датированных "333 год от Р.Х." быть не может. Тогда этого летоисчисления попросту не было, а само число 333 здесь не причём.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05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Задание для фокус-группы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Прочтите высказывания, обсудите их в группе и найдите ответ на вопрос: </a:t>
            </a:r>
            <a:r>
              <a:rPr lang="ru-RU" b="1" dirty="0"/>
              <a:t>«Из чего складывается жизненный успех </a:t>
            </a:r>
            <a:r>
              <a:rPr lang="ru-RU" b="1" dirty="0" smtClean="0"/>
              <a:t>человека?»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67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Эмоциональная разрядка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04275" y="2204864"/>
            <a:ext cx="2664296" cy="1440160"/>
          </a:xfrm>
          <a:prstGeom prst="rect">
            <a:avLst/>
          </a:prstGeom>
          <a:solidFill>
            <a:srgbClr val="92D050"/>
          </a:solidFill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/>
              <a:t>первобытное общество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2215705"/>
            <a:ext cx="2664296" cy="1440160"/>
          </a:xfrm>
          <a:prstGeom prst="rect">
            <a:avLst/>
          </a:prstGeom>
          <a:solidFill>
            <a:srgbClr val="FF0000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chemeClr val="tx1"/>
                </a:solidFill>
              </a:rPr>
              <a:t>Древний Египет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5085184"/>
            <a:ext cx="8229600" cy="373387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69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Рефлексия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3212976"/>
            <a:ext cx="7355160" cy="2913187"/>
          </a:xfrm>
        </p:spPr>
        <p:txBody>
          <a:bodyPr/>
          <a:lstStyle/>
          <a:p>
            <a:r>
              <a:rPr lang="ru-RU" dirty="0"/>
              <a:t>Чемодан – это всё, что пригодится в </a:t>
            </a:r>
            <a:r>
              <a:rPr lang="ru-RU" dirty="0" smtClean="0"/>
              <a:t>дальнейшем,</a:t>
            </a:r>
            <a:endParaRPr lang="ru-RU" dirty="0"/>
          </a:p>
          <a:p>
            <a:r>
              <a:rPr lang="ru-RU" dirty="0" smtClean="0"/>
              <a:t>Мясорубка </a:t>
            </a:r>
            <a:r>
              <a:rPr lang="ru-RU" dirty="0"/>
              <a:t>– информацию переработаю, </a:t>
            </a:r>
            <a:endParaRPr lang="ru-RU" dirty="0" smtClean="0"/>
          </a:p>
          <a:p>
            <a:r>
              <a:rPr lang="ru-RU" dirty="0" smtClean="0"/>
              <a:t>Корзина </a:t>
            </a:r>
            <a:r>
              <a:rPr lang="ru-RU" dirty="0"/>
              <a:t>– всё выброшу.</a:t>
            </a:r>
          </a:p>
          <a:p>
            <a:endParaRPr lang="ru-RU" dirty="0"/>
          </a:p>
        </p:txBody>
      </p:sp>
      <p:pic>
        <p:nvPicPr>
          <p:cNvPr id="1026" name="Picture 2" descr="https://hortman.ru/upload/iblock/459/4591f93a2589520eb455df36e02cd5c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36640"/>
            <a:ext cx="1800200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talon-bt.ru/upload/resize_cache/iblock/51b/1200_800_1dd333796ff8c9a7d6afc68e598a5b193/gdj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484784"/>
            <a:ext cx="2148197" cy="1432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obrostroika.ru/upload/iblock/e98/e981249dfed30a93bacf5035ce3c595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64085"/>
            <a:ext cx="1464025" cy="1818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08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772400" cy="1470025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Активные методы обучения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уроках истории и обществознания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Мастер-класс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47971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Е.С. Пшеничная</a:t>
            </a:r>
          </a:p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учитель истории и обществознания МБОУ СОШ № 7</a:t>
            </a:r>
          </a:p>
        </p:txBody>
      </p:sp>
    </p:spTree>
    <p:extLst>
      <p:ext uri="{BB962C8B-B14F-4D97-AF65-F5344CB8AC3E}">
        <p14:creationId xmlns:p14="http://schemas.microsoft.com/office/powerpoint/2010/main" val="10115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/>
          <a:lstStyle/>
          <a:p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Активные методы обучения (АМО)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00200"/>
            <a:ext cx="721114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это </a:t>
            </a:r>
            <a:r>
              <a:rPr lang="ru-RU" dirty="0"/>
              <a:t>система методов, обеспечивающих активность и разнообразие мыслительной и практической деятельности учащихся в процессе освоения учебного материала.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02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llo_html_35655e0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6120680" cy="58173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464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Метод «Ассоциации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00200"/>
            <a:ext cx="721114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Составить ассоциативный ряд к словам</a:t>
            </a:r>
          </a:p>
          <a:p>
            <a:pPr marL="0" indent="0">
              <a:buNone/>
            </a:pPr>
            <a:r>
              <a:rPr lang="ru-RU" b="1" dirty="0"/>
              <a:t>АКТИВНЫЙ – </a:t>
            </a:r>
          </a:p>
          <a:p>
            <a:pPr marL="0" indent="0">
              <a:buNone/>
            </a:pPr>
            <a:r>
              <a:rPr lang="ru-RU" b="1" dirty="0"/>
              <a:t>МЕТОД – </a:t>
            </a:r>
          </a:p>
          <a:p>
            <a:pPr marL="0" indent="0">
              <a:buNone/>
            </a:pPr>
            <a:r>
              <a:rPr lang="ru-RU" b="1" dirty="0"/>
              <a:t>ОБУЧЕНИЕ –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9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Задача №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268760"/>
            <a:ext cx="735516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На этом месте в устье Невы выдающийся новгородский князь разбил шведов. А спустя 463 года здесь застучали топоры, по приказу царя началось строительство новой </a:t>
            </a:r>
            <a:r>
              <a:rPr lang="ru-RU" sz="2400" dirty="0" smtClean="0"/>
              <a:t>столицы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b="1" dirty="0" smtClean="0"/>
              <a:t>О</a:t>
            </a:r>
            <a:r>
              <a:rPr lang="ru-RU" sz="2400" b="1" dirty="0"/>
              <a:t> каком князе идет речь, и когда произошло это событие?</a:t>
            </a:r>
          </a:p>
          <a:p>
            <a:pPr marL="0" lvl="0" indent="0">
              <a:buNone/>
            </a:pPr>
            <a:endParaRPr lang="ru-RU" sz="2400" i="1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2400" i="1" dirty="0" smtClean="0">
                <a:solidFill>
                  <a:prstClr val="black"/>
                </a:solidFill>
              </a:rPr>
              <a:t>Александр </a:t>
            </a:r>
            <a:r>
              <a:rPr lang="ru-RU" sz="2400" i="1" dirty="0">
                <a:solidFill>
                  <a:prstClr val="black"/>
                </a:solidFill>
              </a:rPr>
              <a:t>Ярославич (Невский); 1240 — Невская битва.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73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Задача №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268760"/>
            <a:ext cx="735516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На этом месте в устье Невы выдающийся новгородский князь разбил шведов. А спустя 463 года здесь застучали топоры, по приказу царя началось строительство новой </a:t>
            </a:r>
            <a:r>
              <a:rPr lang="ru-RU" sz="2400" dirty="0" smtClean="0"/>
              <a:t>столицы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b="1" dirty="0" smtClean="0"/>
              <a:t>По</a:t>
            </a:r>
            <a:r>
              <a:rPr lang="ru-RU" sz="2400" b="1" dirty="0"/>
              <a:t> приказу, какого царя началось строительство новой столицы?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i="1" dirty="0" smtClean="0"/>
              <a:t>Петр</a:t>
            </a:r>
            <a:r>
              <a:rPr lang="ru-RU" sz="2400" i="1" dirty="0"/>
              <a:t> </a:t>
            </a:r>
            <a:r>
              <a:rPr lang="en-US" sz="2400" i="1" dirty="0"/>
              <a:t>I.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729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Задача №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268760"/>
            <a:ext cx="735516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На этом месте в устье Невы выдающийся новгородский князь разбил шведов. А спустя 463 года здесь застучали топоры, по приказу царя началось строительство новой </a:t>
            </a:r>
            <a:r>
              <a:rPr lang="ru-RU" sz="2400" dirty="0" smtClean="0"/>
              <a:t>столицы</a:t>
            </a:r>
            <a:r>
              <a:rPr lang="ru-RU" sz="2400" dirty="0"/>
              <a:t>.</a:t>
            </a:r>
          </a:p>
          <a:p>
            <a:pPr marL="0" indent="0">
              <a:buNone/>
            </a:pPr>
            <a:r>
              <a:rPr lang="ru-RU" sz="2400" b="1" dirty="0" smtClean="0"/>
              <a:t>Когда </a:t>
            </a:r>
            <a:r>
              <a:rPr lang="ru-RU" sz="2400" b="1" dirty="0"/>
              <a:t>была заложена новая столица, и как ее назвали?</a:t>
            </a:r>
          </a:p>
          <a:p>
            <a:pPr marL="0" lvl="0" indent="0">
              <a:buNone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2400" i="1" dirty="0" smtClean="0">
                <a:solidFill>
                  <a:prstClr val="black"/>
                </a:solidFill>
              </a:rPr>
              <a:t>1240</a:t>
            </a:r>
            <a:r>
              <a:rPr lang="ru-RU" sz="2400" i="1" dirty="0">
                <a:solidFill>
                  <a:prstClr val="black"/>
                </a:solidFill>
              </a:rPr>
              <a:t> + 463 = 1703, где 1240 — Невская битва; 1703 — основание Санкт-Петербурга.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27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Задача №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268760"/>
            <a:ext cx="735516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На этом месте в устье Невы выдающийся новгородский князь разбил шведов. А спустя 463 года здесь застучали топоры, по приказу царя началось строительство новой </a:t>
            </a:r>
            <a:r>
              <a:rPr lang="ru-RU" sz="2400" dirty="0" smtClean="0"/>
              <a:t>столицы.</a:t>
            </a:r>
            <a:r>
              <a:rPr lang="ru-RU" sz="2400" b="1" dirty="0" smtClean="0"/>
              <a:t> </a:t>
            </a:r>
            <a:endParaRPr lang="ru-RU" sz="2400" dirty="0"/>
          </a:p>
          <a:p>
            <a:pPr marL="0" indent="0">
              <a:buNone/>
            </a:pPr>
            <a:r>
              <a:rPr lang="ru-RU" sz="2400" b="1" dirty="0" smtClean="0"/>
              <a:t>Что </a:t>
            </a:r>
            <a:r>
              <a:rPr lang="ru-RU" sz="2400" b="1" dirty="0"/>
              <a:t>связывает два этих события</a:t>
            </a:r>
            <a:r>
              <a:rPr lang="ru-RU" sz="2400" b="1" dirty="0" smtClean="0"/>
              <a:t>?</a:t>
            </a:r>
          </a:p>
          <a:p>
            <a:pPr marL="0" lvl="0" indent="0">
              <a:buNone/>
            </a:pPr>
            <a:endParaRPr lang="ru-RU" sz="24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2400" i="1" dirty="0" smtClean="0">
                <a:solidFill>
                  <a:prstClr val="black"/>
                </a:solidFill>
              </a:rPr>
              <a:t>1240</a:t>
            </a:r>
            <a:r>
              <a:rPr lang="ru-RU" sz="2400" i="1" dirty="0">
                <a:solidFill>
                  <a:prstClr val="black"/>
                </a:solidFill>
              </a:rPr>
              <a:t> — битва со шведами; 1703 год шла Северная война (1700 —  1721) в которой Россия также воевала со шведами.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6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Задача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№2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Магическое число 333, составляющее половину от "звериного числа Апокалипсиса" (666) обладает одним любопытным свойством: до сих пор не найдено ни одного подлинного исторического документа, датированного "333 год до Рождества Христова". Сможете объяснить, почему?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453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3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1F497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236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Активные методы обучения  на уроках истории и обществознания </vt:lpstr>
      <vt:lpstr>Активные методы обучения (АМО)</vt:lpstr>
      <vt:lpstr>Презентация PowerPoint</vt:lpstr>
      <vt:lpstr>Метод «Ассоциации»</vt:lpstr>
      <vt:lpstr>Задача №1</vt:lpstr>
      <vt:lpstr>Задача №1</vt:lpstr>
      <vt:lpstr>Задача №1</vt:lpstr>
      <vt:lpstr>Задача №1</vt:lpstr>
      <vt:lpstr>Задача №2</vt:lpstr>
      <vt:lpstr>Ответ:</vt:lpstr>
      <vt:lpstr>Задание для фокус-группы</vt:lpstr>
      <vt:lpstr>Эмоциональная разрядка</vt:lpstr>
      <vt:lpstr>Рефлексия</vt:lpstr>
      <vt:lpstr>Активные методы обучения  на уроках истории и обществознания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15</cp:revision>
  <dcterms:created xsi:type="dcterms:W3CDTF">2014-07-06T18:18:01Z</dcterms:created>
  <dcterms:modified xsi:type="dcterms:W3CDTF">2019-02-12T05:45:01Z</dcterms:modified>
</cp:coreProperties>
</file>