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Любовь\Desktop\hello_html_m1a0a8e8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492896"/>
            <a:ext cx="6336704" cy="2736304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ln w="38100">
                  <a:solidFill>
                    <a:srgbClr val="00B050"/>
                  </a:solidFill>
                </a:ln>
                <a:solidFill>
                  <a:srgbClr val="FFFF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Нетрадиционное рисование</a:t>
            </a:r>
            <a:endParaRPr lang="ru-RU" sz="5400" b="1" i="1" dirty="0">
              <a:ln w="38100">
                <a:solidFill>
                  <a:srgbClr val="00B050"/>
                </a:solidFill>
              </a:ln>
              <a:solidFill>
                <a:srgbClr val="FFFF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юбовь\Desktop\1621709286_17-phonoteka_org-p-fon-dlya-prezentatsii-netraditsionnie-tekh-17 (1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482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200800" cy="1080120"/>
          </a:xfrm>
        </p:spPr>
        <p:txBody>
          <a:bodyPr>
            <a:noAutofit/>
          </a:bodyPr>
          <a:lstStyle/>
          <a:p>
            <a:r>
              <a:rPr lang="ru-RU" sz="3200" i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Набрызг</a:t>
            </a:r>
            <a:r>
              <a:rPr lang="ru-RU" sz="32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23528" y="1412776"/>
            <a:ext cx="4248472" cy="2808312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Материалы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лист белой или тонированной бумаги; 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акварельные или гуашевые краски;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жесткая кисть или щетка;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кусочек плотного картона или деревянная палочка.</a:t>
            </a:r>
          </a:p>
        </p:txBody>
      </p:sp>
      <p:pic>
        <p:nvPicPr>
          <p:cNvPr id="7170" name="Picture 2" descr="C:\Users\Любовь\Desktop\img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412776"/>
            <a:ext cx="3048000" cy="2286000"/>
          </a:xfrm>
          <a:prstGeom prst="rect">
            <a:avLst/>
          </a:prstGeom>
          <a:noFill/>
        </p:spPr>
      </p:pic>
      <p:pic>
        <p:nvPicPr>
          <p:cNvPr id="7171" name="Picture 3" descr="C:\Users\Любовь\Desktop\831cc5f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4365104"/>
            <a:ext cx="3482727" cy="2169290"/>
          </a:xfrm>
          <a:prstGeom prst="rect">
            <a:avLst/>
          </a:prstGeom>
          <a:noFill/>
        </p:spPr>
      </p:pic>
      <p:pic>
        <p:nvPicPr>
          <p:cNvPr id="7172" name="Picture 4" descr="C:\Users\Любовь\Desktop\hello_html_109046e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4365104"/>
            <a:ext cx="3161394" cy="21102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3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юбовь\Desktop\1621709286_17-phonoteka_org-p-fon-dlya-prezentatsii-netraditsionnie-tekh-17 (1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482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200800" cy="1080120"/>
          </a:xfrm>
        </p:spPr>
        <p:txBody>
          <a:bodyPr>
            <a:noAutofit/>
          </a:bodyPr>
          <a:lstStyle/>
          <a:p>
            <a:r>
              <a:rPr lang="ru-RU" sz="32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Пищевой пленкой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23528" y="1412776"/>
            <a:ext cx="3672408" cy="2808312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Материалы  </a:t>
            </a:r>
          </a:p>
          <a:p>
            <a:pPr algn="ctr">
              <a:buFont typeface="Wingdings" pitchFamily="2" charset="2"/>
              <a:buChar char="ü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Акварельные краски </a:t>
            </a:r>
          </a:p>
          <a:p>
            <a:pPr algn="ctr">
              <a:buFont typeface="Wingdings" pitchFamily="2" charset="2"/>
              <a:buChar char="ü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Листы белой бумаги </a:t>
            </a:r>
          </a:p>
          <a:p>
            <a:pPr algn="ctr">
              <a:buFont typeface="Wingdings" pitchFamily="2" charset="2"/>
              <a:buChar char="ü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Кисть  </a:t>
            </a:r>
          </a:p>
          <a:p>
            <a:pPr algn="ctr">
              <a:buFont typeface="Wingdings" pitchFamily="2" charset="2"/>
              <a:buChar char="ü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Карандаши </a:t>
            </a:r>
          </a:p>
          <a:p>
            <a:pPr algn="ctr">
              <a:buFont typeface="Wingdings" pitchFamily="2" charset="2"/>
              <a:buChar char="ü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Восковые мелки</a:t>
            </a:r>
          </a:p>
          <a:p>
            <a:pPr algn="ctr">
              <a:buNone/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8" name="Picture 2" descr="C:\Users\Любовь\Desktop\s1200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3861048"/>
            <a:ext cx="3366120" cy="2244080"/>
          </a:xfrm>
          <a:prstGeom prst="rect">
            <a:avLst/>
          </a:prstGeom>
          <a:noFill/>
        </p:spPr>
      </p:pic>
      <p:pic>
        <p:nvPicPr>
          <p:cNvPr id="9219" name="Picture 3" descr="C:\Users\Любовь\Desktop\picture-020-136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1484784"/>
            <a:ext cx="3458313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юбовь\Desktop\1621709286_17-phonoteka_org-p-fon-dlya-prezentatsii-netraditsionnie-tekh-17 (1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80" y="0"/>
            <a:ext cx="912482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642194"/>
          </a:xfrm>
        </p:spPr>
        <p:txBody>
          <a:bodyPr>
            <a:normAutofit fontScale="90000"/>
          </a:bodyPr>
          <a:lstStyle/>
          <a:p>
            <a:r>
              <a:rPr lang="ru-RU" sz="22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Рисование - это творческий акт, позволяющий ребенку ощутить и понять самого себя, выразить свободно свои мысли и чувства, освободиться от конфликтов и сильных переживаний, быть самим собой, свободно выражать мечты и надежды</a:t>
            </a:r>
            <a:r>
              <a:rPr lang="ru-RU" sz="2000" b="1" i="1" dirty="0" smtClean="0">
                <a:solidFill>
                  <a:srgbClr val="002060"/>
                </a:solidFill>
              </a:rPr>
              <a:t>.</a:t>
            </a:r>
            <a:endParaRPr lang="ru-RU" sz="2000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C:\Users\Любовь\Desktop\Rukodelnye_chudesa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2204864"/>
            <a:ext cx="6153487" cy="4102324"/>
          </a:xfrm>
          <a:prstGeom prst="roundRect">
            <a:avLst/>
          </a:prstGeom>
          <a:noFill/>
          <a:effectLst>
            <a:softEdge rad="3175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юбовь\Desktop\1621709286_17-phonoteka_org-p-fon-dlya-prezentatsii-netraditsionnie-tekh-17 (1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482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6984776" cy="142617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Аристотель отметил:</a:t>
            </a:r>
            <a:b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«… занятия рисованием способствуют</a:t>
            </a:r>
            <a:b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разнообразному развитию ребенка»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07904" y="1988840"/>
            <a:ext cx="5040560" cy="4464495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Дети дошкольного возраста – это маленькие исследователи, открывающие для себя окружающий мир полный тайн и загадок. Накопление знаний, удивительные и порой неожиданные открытия ребёнка происходят через деятельность. Одной из наиболее доступных и близких видов деятельности для ребенка является изобразительная, художественно-продуктивная деятельность, а именно рисование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pic>
        <p:nvPicPr>
          <p:cNvPr id="4" name="Picture 2" descr="C:\Users\Любовь\Desktop\kisspng-painting-art-drawing-kids-cartoon-5ac8430d65a215.92952094152307380541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780927"/>
            <a:ext cx="3312368" cy="31651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юбовь\Desktop\1621709286_17-phonoteka_org-p-fon-dlya-prezentatsii-netraditsionnie-tekh-17 (1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482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3744416" cy="583264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Нетрадиционных техник рисования огромное множество. Подобные занятия не только интересны для детей в саду, но и несут большую пользу. Они способствуют развитию у ребенка творческого мышления и воображения. 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 descr="C:\Users\Любовь\Desktop\img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348880"/>
            <a:ext cx="4416714" cy="32783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юбовь\Desktop\1621709286_17-phonoteka_org-p-fon-dlya-prezentatsii-netraditsionnie-tekh-17 (1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482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0" y="404664"/>
            <a:ext cx="4680520" cy="5832648"/>
          </a:xfrm>
        </p:spPr>
        <p:txBody>
          <a:bodyPr>
            <a:noAutofit/>
          </a:bodyPr>
          <a:lstStyle/>
          <a:p>
            <a:r>
              <a:rPr lang="ru-RU" sz="2000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Нетрадиционные техники рисования </a:t>
            </a:r>
            <a:br>
              <a:rPr lang="ru-RU" sz="2000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для детей это:</a:t>
            </a:r>
            <a:b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новые  знания;</a:t>
            </a:r>
            <a:b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игра;</a:t>
            </a:r>
            <a:b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эксперимент;</a:t>
            </a:r>
            <a:b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снятие напряжения, страха;</a:t>
            </a:r>
            <a:b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фантазирование, творчество, самовыражение;</a:t>
            </a:r>
            <a:b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умение планировать собственную деятельность; </a:t>
            </a:r>
            <a:b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самостоятельность;</a:t>
            </a:r>
            <a:b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положительный настрой; </a:t>
            </a:r>
            <a:b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высокая активность;</a:t>
            </a:r>
            <a:b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удивление;</a:t>
            </a:r>
            <a:b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неожиданный, но всегда положительный результат!</a:t>
            </a:r>
            <a:b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Любовь\Desktop\l_28f903d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204864"/>
            <a:ext cx="3824728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юбовь\Desktop\1621709286_17-phonoteka_org-p-fon-dlya-prezentatsii-netraditsionnie-tekh-17 (1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384"/>
            <a:ext cx="912482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980728"/>
            <a:ext cx="7560840" cy="1512168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2000" dirty="0" smtClean="0">
                <a:solidFill>
                  <a:srgbClr val="0070C0"/>
                </a:solidFill>
                <a:latin typeface="Comic Sans MS" pitchFamily="66" charset="0"/>
                <a:cs typeface="Arial" pitchFamily="34" charset="0"/>
              </a:rPr>
              <a:t/>
            </a:r>
            <a:br>
              <a:rPr lang="ru-RU" sz="2000" dirty="0" smtClean="0">
                <a:solidFill>
                  <a:srgbClr val="0070C0"/>
                </a:solidFill>
                <a:latin typeface="Comic Sans MS" pitchFamily="66" charset="0"/>
                <a:cs typeface="Arial" pitchFamily="34" charset="0"/>
              </a:rPr>
            </a:br>
            <a:r>
              <a:rPr lang="ru-RU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РАССМОТРИМ  НЕКОТОРЫЕ ТЕХНИКИ: </a:t>
            </a:r>
            <a:br>
              <a:rPr lang="ru-RU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Segoe Print" pitchFamily="2" charset="0"/>
                <a:cs typeface="Arial" pitchFamily="34" charset="0"/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Segoe Print" pitchFamily="2" charset="0"/>
                <a:cs typeface="Arial" pitchFamily="34" charset="0"/>
              </a:rPr>
            </a:br>
            <a:r>
              <a:rPr lang="ru-RU" sz="2000" dirty="0" smtClean="0">
                <a:solidFill>
                  <a:srgbClr val="0070C0"/>
                </a:solidFill>
                <a:latin typeface="Comic Sans MS" pitchFamily="66" charset="0"/>
                <a:cs typeface="Arial" pitchFamily="34" charset="0"/>
              </a:rPr>
              <a:t/>
            </a:r>
            <a:br>
              <a:rPr lang="ru-RU" sz="2000" dirty="0" smtClean="0">
                <a:solidFill>
                  <a:srgbClr val="0070C0"/>
                </a:solidFill>
                <a:latin typeface="Comic Sans MS" pitchFamily="66" charset="0"/>
                <a:cs typeface="Arial" pitchFamily="34" charset="0"/>
              </a:rPr>
            </a:br>
            <a:r>
              <a:rPr lang="ru-RU" sz="2000" dirty="0" smtClean="0">
                <a:solidFill>
                  <a:srgbClr val="0070C0"/>
                </a:solidFill>
                <a:latin typeface="Comic Sans MS" pitchFamily="66" charset="0"/>
                <a:cs typeface="Arial" pitchFamily="34" charset="0"/>
              </a:rPr>
              <a:t/>
            </a:r>
            <a:br>
              <a:rPr lang="ru-RU" sz="2000" dirty="0" smtClean="0">
                <a:solidFill>
                  <a:srgbClr val="0070C0"/>
                </a:solidFill>
                <a:latin typeface="Comic Sans MS" pitchFamily="66" charset="0"/>
                <a:cs typeface="Arial" pitchFamily="34" charset="0"/>
              </a:rPr>
            </a:br>
            <a:endParaRPr lang="ru-RU" sz="2000" dirty="0" smtClean="0">
              <a:solidFill>
                <a:srgbClr val="0070C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034018" y="1749320"/>
            <a:ext cx="7056784" cy="363326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Восковые карандаши и акварель </a:t>
            </a:r>
          </a:p>
          <a:p>
            <a:pPr algn="ctr"/>
            <a:r>
              <a:rPr lang="ru-RU" sz="2000" dirty="0" smtClean="0">
                <a:solidFill>
                  <a:srgbClr val="C00000"/>
                </a:solidFill>
                <a:latin typeface="Segoe Print" pitchFamily="2" charset="0"/>
              </a:rPr>
              <a:t>Материалы: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лист белой или тонированной бумаги; 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восковые мелки;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акварельные краски </a:t>
            </a:r>
          </a:p>
          <a:p>
            <a:pPr>
              <a:buNone/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C:\Users\Любовь\Desktop\1570612265_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509120"/>
            <a:ext cx="2591569" cy="1818085"/>
          </a:xfrm>
          <a:prstGeom prst="rect">
            <a:avLst/>
          </a:prstGeom>
          <a:noFill/>
        </p:spPr>
      </p:pic>
      <p:pic>
        <p:nvPicPr>
          <p:cNvPr id="3076" name="Picture 4" descr="C:\Users\Любовь\Desktop\1479083_5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4509120"/>
            <a:ext cx="2714377" cy="1708723"/>
          </a:xfrm>
          <a:prstGeom prst="rect">
            <a:avLst/>
          </a:prstGeom>
          <a:noFill/>
        </p:spPr>
      </p:pic>
      <p:pic>
        <p:nvPicPr>
          <p:cNvPr id="3077" name="Picture 5" descr="C:\Users\Любовь\Desktop\image002_27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6" y="4581129"/>
            <a:ext cx="2245001" cy="1681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юбовь\Desktop\1621709286_17-phonoteka_org-p-fon-dlya-prezentatsii-netraditsionnie-tekh-17 (1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482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124744"/>
            <a:ext cx="7128792" cy="1224136"/>
          </a:xfrm>
        </p:spPr>
        <p:txBody>
          <a:bodyPr>
            <a:noAutofit/>
          </a:bodyPr>
          <a:lstStyle/>
          <a:p>
            <a:r>
              <a:rPr lang="ru-RU" sz="40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Кляксография</a:t>
            </a:r>
            <a:r>
              <a:rPr lang="ru-RU" sz="4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Материалы:</a:t>
            </a:r>
            <a:r>
              <a:rPr lang="ru-RU" sz="3200" dirty="0" smtClean="0">
                <a:solidFill>
                  <a:srgbClr val="C00000"/>
                </a:solidFill>
                <a:latin typeface="Segoe Print" pitchFamily="2" charset="0"/>
              </a:rPr>
              <a:t/>
            </a:r>
            <a:br>
              <a:rPr lang="ru-RU" sz="3200" dirty="0" smtClean="0">
                <a:solidFill>
                  <a:srgbClr val="C00000"/>
                </a:solidFill>
                <a:latin typeface="Segoe Print" pitchFamily="2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лист белой или тонированной бумаги; </a:t>
            </a:r>
            <a:b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чёрная тушь, чернила или гуашь;</a:t>
            </a:r>
            <a:b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трубочка </a:t>
            </a:r>
            <a:r>
              <a:rPr lang="ru-RU" sz="1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коктейльная</a:t>
            </a:r>
            <a: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</a:t>
            </a:r>
            <a:b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latin typeface="Segoe Print" pitchFamily="2" charset="0"/>
              </a:rPr>
              <a:t/>
            </a:r>
            <a:br>
              <a:rPr lang="ru-RU" sz="3200" dirty="0" smtClean="0">
                <a:latin typeface="Segoe Print" pitchFamily="2" charset="0"/>
              </a:rPr>
            </a:br>
            <a:endParaRPr lang="ru-RU" sz="32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755576" y="2492896"/>
            <a:ext cx="7056784" cy="3633267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C:\Users\Любовь\Desktop\e1876743ad35b192af3ffbe7fe56c16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348880"/>
            <a:ext cx="3099869" cy="1944216"/>
          </a:xfrm>
          <a:prstGeom prst="rect">
            <a:avLst/>
          </a:prstGeom>
          <a:noFill/>
        </p:spPr>
      </p:pic>
      <p:pic>
        <p:nvPicPr>
          <p:cNvPr id="4099" name="Picture 3" descr="C:\Users\Любовь\Desktop\hello_html_m3c0f076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4365104"/>
            <a:ext cx="2909887" cy="2182813"/>
          </a:xfrm>
          <a:prstGeom prst="rect">
            <a:avLst/>
          </a:prstGeom>
          <a:noFill/>
        </p:spPr>
      </p:pic>
      <p:pic>
        <p:nvPicPr>
          <p:cNvPr id="4100" name="Picture 4" descr="C:\Users\Любовь\Desktop\klyaksografiy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2348880"/>
            <a:ext cx="2699792" cy="18223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юбовь\Desktop\1621709286_17-phonoteka_org-p-fon-dlya-prezentatsii-netraditsionnie-tekh-17 (1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482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200800" cy="1224136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Акварель и гелиевая ручка </a:t>
            </a:r>
            <a:br>
              <a:rPr lang="ru-RU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ru-RU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endParaRPr lang="ru-RU" sz="32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755576" y="1340768"/>
            <a:ext cx="7416824" cy="4785395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Материалы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Лист белой или тонированной бумаги; 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Акварельные краски;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Гелиевая ручка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Кисть.</a:t>
            </a:r>
          </a:p>
          <a:p>
            <a:pPr>
              <a:buNone/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C:\Users\Любовь\Desktop\square_530132_origi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56992"/>
            <a:ext cx="2376264" cy="2376264"/>
          </a:xfrm>
          <a:prstGeom prst="rect">
            <a:avLst/>
          </a:prstGeom>
          <a:noFill/>
        </p:spPr>
      </p:pic>
      <p:pic>
        <p:nvPicPr>
          <p:cNvPr id="5123" name="Picture 3" descr="C:\Users\Любовь\Desktop\hqdefaul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4437112"/>
            <a:ext cx="3505374" cy="1983207"/>
          </a:xfrm>
          <a:prstGeom prst="rect">
            <a:avLst/>
          </a:prstGeom>
          <a:noFill/>
        </p:spPr>
      </p:pic>
      <p:pic>
        <p:nvPicPr>
          <p:cNvPr id="5124" name="Picture 4" descr="C:\Users\Любовь\Desktop\dc78cdf3aef6d1fc8e34fb6d9624e1d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00" y="1772816"/>
            <a:ext cx="2381250" cy="2381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юбовь\Desktop\1621709286_17-phonoteka_org-p-fon-dlya-prezentatsii-netraditsionnie-tekh-17 (1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482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200800" cy="1224136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Печать </a:t>
            </a:r>
            <a:br>
              <a:rPr lang="ru-RU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32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23528" y="1340769"/>
            <a:ext cx="4752528" cy="2736303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22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Печать природным материалом (листьями) + использование техники монотипия пейзажная </a:t>
            </a:r>
          </a:p>
          <a:p>
            <a:pPr algn="ctr"/>
            <a:r>
              <a:rPr lang="ru-RU" sz="22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Материалы:</a:t>
            </a:r>
          </a:p>
          <a:p>
            <a:pPr>
              <a:buFont typeface="Wingdings" pitchFamily="2" charset="2"/>
              <a:buChar char="ü"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лист белой или тонированной бумаги; </a:t>
            </a:r>
          </a:p>
          <a:p>
            <a:pPr>
              <a:buFont typeface="Wingdings" pitchFamily="2" charset="2"/>
              <a:buChar char="ü"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 гуашь;</a:t>
            </a:r>
          </a:p>
          <a:p>
            <a:pPr>
              <a:buFont typeface="Wingdings" pitchFamily="2" charset="2"/>
              <a:buChar char="ü"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 штампы;</a:t>
            </a:r>
          </a:p>
          <a:p>
            <a:pPr>
              <a:buFont typeface="Wingdings" pitchFamily="2" charset="2"/>
              <a:buChar char="ü"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 кисть, ватные палочки и прочее.</a:t>
            </a:r>
          </a:p>
          <a:p>
            <a:pPr algn="ctr">
              <a:buNone/>
            </a:pPr>
            <a:endParaRPr lang="ru-RU" sz="2000" dirty="0">
              <a:solidFill>
                <a:schemeClr val="accent4">
                  <a:lumMod val="50000"/>
                </a:schemeClr>
              </a:solidFill>
              <a:latin typeface="Segoe Print" pitchFamily="2" charset="0"/>
            </a:endParaRPr>
          </a:p>
        </p:txBody>
      </p:sp>
      <p:pic>
        <p:nvPicPr>
          <p:cNvPr id="6147" name="Picture 3" descr="C:\Users\Любовь\Desktop\detsad-226161-15377266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221088"/>
            <a:ext cx="3888854" cy="2232955"/>
          </a:xfrm>
          <a:prstGeom prst="rect">
            <a:avLst/>
          </a:prstGeom>
          <a:noFill/>
        </p:spPr>
      </p:pic>
      <p:pic>
        <p:nvPicPr>
          <p:cNvPr id="6148" name="Picture 4" descr="C:\Users\Любовь\Desktop\EEVEZlCU4AA4Gb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1268760"/>
            <a:ext cx="3810000" cy="2286000"/>
          </a:xfrm>
          <a:prstGeom prst="rect">
            <a:avLst/>
          </a:prstGeom>
          <a:noFill/>
        </p:spPr>
      </p:pic>
      <p:pic>
        <p:nvPicPr>
          <p:cNvPr id="6149" name="Picture 5" descr="C:\Users\Любовь\Desktop\img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4149080"/>
            <a:ext cx="3072003" cy="23040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222</Words>
  <Application>Microsoft Office PowerPoint</Application>
  <PresentationFormat>Экран (4:3)</PresentationFormat>
  <Paragraphs>39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Нетрадиционное рисование</vt:lpstr>
      <vt:lpstr>Рисование - это творческий акт, позволяющий ребенку ощутить и понять самого себя, выразить свободно свои мысли и чувства, освободиться от конфликтов и сильных переживаний, быть самим собой, свободно выражать мечты и надежды.</vt:lpstr>
      <vt:lpstr>Аристотель отметил: «… занятия рисованием способствуют разнообразному развитию ребенка»</vt:lpstr>
      <vt:lpstr>Нетрадиционных техник рисования огромное множество. Подобные занятия не только интересны для детей в саду, но и несут большую пользу. Они способствуют развитию у ребенка творческого мышления и воображения. </vt:lpstr>
      <vt:lpstr>Нетрадиционные техники рисования  для детей это: новые  знания;  игра; эксперимент;  снятие напряжения, страха; фантазирование, творчество, самовыражение;  умение планировать собственную деятельность;  самостоятельность; положительный настрой;  высокая активность; удивление;  неожиданный, но всегда положительный результат! </vt:lpstr>
      <vt:lpstr>   РАССМОТРИМ  НЕКОТОРЫЕ ТЕХНИКИ:     </vt:lpstr>
      <vt:lpstr>Кляксография    Материалы: лист белой или тонированной бумаги;   чёрная тушь, чернила или гуашь;  трубочка коктейльная.   </vt:lpstr>
      <vt:lpstr>Акварель и гелиевая ручка    </vt:lpstr>
      <vt:lpstr>Печать   </vt:lpstr>
      <vt:lpstr>Набрызг    </vt:lpstr>
      <vt:lpstr>Пищевой пленкой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Любовь</dc:creator>
  <cp:lastModifiedBy>User</cp:lastModifiedBy>
  <cp:revision>29</cp:revision>
  <dcterms:created xsi:type="dcterms:W3CDTF">2021-12-16T08:12:21Z</dcterms:created>
  <dcterms:modified xsi:type="dcterms:W3CDTF">2023-01-29T09:40:09Z</dcterms:modified>
</cp:coreProperties>
</file>