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4" r:id="rId19"/>
    <p:sldId id="275" r:id="rId20"/>
    <p:sldId id="276" r:id="rId21"/>
    <p:sldId id="278" r:id="rId22"/>
    <p:sldId id="279" r:id="rId23"/>
    <p:sldId id="280" r:id="rId24"/>
    <p:sldId id="281" r:id="rId25"/>
  </p:sldIdLst>
  <p:sldSz cx="9144000" cy="6858000" type="screen4x3"/>
  <p:notesSz cx="6858000" cy="9144000"/>
  <p:custDataLst>
    <p:tags r:id="rId26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73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slide" Target="slides/slide13.xml" /><Relationship Id="rId15" Type="http://schemas.openxmlformats.org/officeDocument/2006/relationships/slide" Target="slides/slide14.xml" /><Relationship Id="rId16" Type="http://schemas.openxmlformats.org/officeDocument/2006/relationships/slide" Target="slides/slide15.xml" /><Relationship Id="rId17" Type="http://schemas.openxmlformats.org/officeDocument/2006/relationships/slide" Target="slides/slide16.xml" /><Relationship Id="rId18" Type="http://schemas.openxmlformats.org/officeDocument/2006/relationships/slide" Target="slides/slide17.xml" /><Relationship Id="rId19" Type="http://schemas.openxmlformats.org/officeDocument/2006/relationships/slide" Target="slides/slide18.xml" /><Relationship Id="rId2" Type="http://schemas.openxmlformats.org/officeDocument/2006/relationships/slide" Target="slides/slide1.xml" /><Relationship Id="rId20" Type="http://schemas.openxmlformats.org/officeDocument/2006/relationships/slide" Target="slides/slide19.xml" /><Relationship Id="rId21" Type="http://schemas.openxmlformats.org/officeDocument/2006/relationships/slide" Target="slides/slide20.xml" /><Relationship Id="rId22" Type="http://schemas.openxmlformats.org/officeDocument/2006/relationships/slide" Target="slides/slide21.xml" /><Relationship Id="rId23" Type="http://schemas.openxmlformats.org/officeDocument/2006/relationships/slide" Target="slides/slide22.xml" /><Relationship Id="rId24" Type="http://schemas.openxmlformats.org/officeDocument/2006/relationships/slide" Target="slides/slide23.xml" /><Relationship Id="rId25" Type="http://schemas.openxmlformats.org/officeDocument/2006/relationships/slide" Target="slides/slide24.xml" /><Relationship Id="rId26" Type="http://schemas.openxmlformats.org/officeDocument/2006/relationships/tags" Target="tags/tag1.xml" /><Relationship Id="rId27" Type="http://schemas.openxmlformats.org/officeDocument/2006/relationships/presProps" Target="presProps.xml" /><Relationship Id="rId28" Type="http://schemas.openxmlformats.org/officeDocument/2006/relationships/viewProps" Target="viewProps.xml" /><Relationship Id="rId29" Type="http://schemas.openxmlformats.org/officeDocument/2006/relationships/theme" Target="theme/theme1.xml" /><Relationship Id="rId3" Type="http://schemas.openxmlformats.org/officeDocument/2006/relationships/slide" Target="slides/slide2.xml" /><Relationship Id="rId30" Type="http://schemas.openxmlformats.org/officeDocument/2006/relationships/tableStyles" Target="tableStyles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t>11/10/2022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/>
  <p:timing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8.jpe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9.jpe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0.jpe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1.jpe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2.jpe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3.jpeg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4.jpeg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5.jpeg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6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3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7.jpeg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8.jpeg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29.jpe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0.jpe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31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jpeg" /><Relationship Id="rId3" Type="http://schemas.openxmlformats.org/officeDocument/2006/relationships/image" Target="../media/image4.jpeg" /><Relationship Id="rId4" Type="http://schemas.openxmlformats.org/officeDocument/2006/relationships/image" Target="../media/image5.jpeg" /><Relationship Id="rId5" Type="http://schemas.openxmlformats.org/officeDocument/2006/relationships/image" Target="../media/image6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7.jpeg" /><Relationship Id="rId4" Type="http://schemas.openxmlformats.org/officeDocument/2006/relationships/image" Target="../media/image8.png" /><Relationship Id="rId5" Type="http://schemas.openxmlformats.org/officeDocument/2006/relationships/image" Target="../media/image9.jpeg" /><Relationship Id="rId6" Type="http://schemas.openxmlformats.org/officeDocument/2006/relationships/image" Target="../media/image10.jpeg" /><Relationship Id="rId7" Type="http://schemas.openxmlformats.org/officeDocument/2006/relationships/image" Target="../media/image1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2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3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.jpeg" /><Relationship Id="rId3" Type="http://schemas.openxmlformats.org/officeDocument/2006/relationships/image" Target="../media/image16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F:\загадки ММРЦ 28.10.22\1610891524_18-p-chuvashskii-fon-dlya-prezentatsii-2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371600" y="1474619"/>
            <a:ext cx="65532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Monotype Corsiva" panose="03010101010201010101" pitchFamily="66" charset="0"/>
              </a:rPr>
              <a:t>Мастер-класс для педагогов </a:t>
            </a:r>
            <a:endParaRPr lang="ru-RU" sz="3200" b="1" smtClean="0">
              <a:solidFill>
                <a:srgbClr val="C0000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5400" b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«Влияние </a:t>
            </a:r>
            <a:r>
              <a:rPr lang="ru-RU" sz="5400" b="1">
                <a:solidFill>
                  <a:srgbClr val="FF0000"/>
                </a:solidFill>
                <a:latin typeface="Monotype Corsiva" panose="03010101010201010101" pitchFamily="66" charset="0"/>
              </a:rPr>
              <a:t>устного народного творчества на развитие речи детей дошкольного возраста» 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загадки ММРЦ 28.10.22\2022-01-02-23-39-1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609600"/>
            <a:ext cx="8534400" cy="6248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F:\загадки ММРЦ 28.10.22\35ea67b36eaeda0bae488b6901156e9a.jpe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000125" y="538162"/>
            <a:ext cx="7143750" cy="5781675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F:\загадки ММРЦ 28.10.22\6006813169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43112" y="0"/>
            <a:ext cx="5057775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38200" y="228600"/>
            <a:ext cx="7772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600" b="1" i="1" u="sng" smtClean="0">
                <a:solidFill>
                  <a:srgbClr val="FF0000"/>
                </a:solidFill>
                <a:latin typeface="Monotype Corsiva" panose="03010101010201010101" pitchFamily="66" charset="0"/>
                <a:ea typeface="Arial Unicode MS" pitchFamily="34" charset="-128"/>
                <a:cs typeface="Times New Roman" pitchFamily="18" charset="0"/>
              </a:rPr>
              <a:t>Пословица</a:t>
            </a:r>
            <a:r>
              <a:rPr lang="ru-RU" altLang="zh-CN" sz="3600" i="1" smtClean="0">
                <a:solidFill>
                  <a:srgbClr val="FF0000"/>
                </a:solidFill>
                <a:latin typeface="Monotype Corsiva" panose="03010101010201010101" pitchFamily="66" charset="0"/>
                <a:ea typeface="Arial Unicode MS" pitchFamily="34" charset="-128"/>
                <a:cs typeface="Times New Roman" pitchFamily="18" charset="0"/>
              </a:rPr>
              <a:t> — </a:t>
            </a:r>
            <a:r>
              <a:rPr lang="ru-RU" altLang="zh-CN" sz="2400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Arial Unicode MS" pitchFamily="34" charset="-128"/>
                <a:cs typeface="Times New Roman" pitchFamily="18" charset="0"/>
              </a:rPr>
              <a:t>малая форма народного поэтического творчества, облаченная в краткое, ритмизованное изречение, несущее обобщенную мысль, вывод, иносказание с дидактическим уклоном.</a:t>
            </a:r>
            <a:endParaRPr lang="ru-RU" altLang="zh-CN" sz="2400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9709" y="1534675"/>
            <a:ext cx="7734300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Игра «Скажи по-русски»</a:t>
            </a:r>
          </a:p>
          <a:p>
            <a:r>
              <a:rPr lang="ru-RU" sz="320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Без </a:t>
            </a:r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страдания нет наград. </a:t>
            </a: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Первый из них всегда обречён. </a:t>
            </a: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Один старый и два новых. </a:t>
            </a: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Кредиторы ждать не любят. </a:t>
            </a: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Все пошли – и ты догоняй</a:t>
            </a:r>
            <a:r>
              <a:rPr lang="ru-RU" sz="3200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.</a:t>
            </a:r>
            <a:endParaRPr lang="ru-RU" sz="320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</a:endParaRP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Чужая рубашка опасна для жизни. </a:t>
            </a: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Конфликт поколений в курятнике. </a:t>
            </a: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Леди вышла из фаэтона, лошади побежали быстрее. </a:t>
            </a:r>
          </a:p>
          <a:p>
            <a:r>
              <a:rPr lang="ru-RU" sz="320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</a:rPr>
              <a:t>Детская философия. </a:t>
            </a:r>
          </a:p>
          <a:p>
            <a:endParaRPr lang="ru-RU"/>
          </a:p>
        </p:txBody>
      </p:sp>
      <p:pic>
        <p:nvPicPr>
          <p:cNvPr id="1028" name="Picture 4" descr="https://i.pinimg.com/736x/aa/37/27/aa372787a091f4e137d8196029d0e4fa--russian-folk-naive-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71640" y="1692276"/>
            <a:ext cx="2472360" cy="3175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4" name="AutoShape 2" descr="https://redeska.ru/wp-content/uploads/2022/02/baba-s-vozu-kobyle-legch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redeska.ru/wp-content/uploads/2022/02/baba-s-vozu-kobyle-legch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676400" y="533400"/>
            <a:ext cx="6477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Сказка </a:t>
            </a:r>
            <a:r>
              <a:rPr lang="ru-RU" sz="2800" b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</a:rPr>
              <a:t>— один из жанров фольклора, либо литературы. Эпическое, преимущественно прозаическое произведение волшебного характера, обычно со счастливым концом. </a:t>
            </a:r>
            <a:endParaRPr lang="ru-RU" sz="2800" b="1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2050" name="Picture 2" descr="https://i.pinimg.com/originals/e8/59/19/e859192f6a0fa1b0b55144dc1cf46af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0" y="2472392"/>
            <a:ext cx="3371056" cy="428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/>
</p:sld>
</file>

<file path=ppt/slides/slide1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29" name="Picture 1" descr="F:\загадки ММРЦ 28.10.22\сказки\1644914351_21-kartinkin-net-p-kolobok-kartinki-22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09110" y="0"/>
            <a:ext cx="6525779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6" name="Picture 2" descr="F:\загадки ММРЦ 28.10.22\сказки\512119bbac77cb0dff8caed3b2114689dc9951470815d4dfb1646aa10508c94b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0"/>
            <a:ext cx="85344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1" name="Picture 1" descr="F:\загадки ММРЦ 28.10.22\сказки\10-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00" y="0"/>
            <a:ext cx="84582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7" name="Picture 1" descr="F:\загадки ММРЦ 28.10.22\сказки\g10fEfbjY-GbNcBD_cYnqoQ8OZE-960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14487" y="0"/>
            <a:ext cx="5915025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1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3" name="Picture 1" descr="F:\загадки ММРЦ 28.10.22\сказки\maxresdefault (1)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0"/>
            <a:ext cx="85344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76200"/>
            <a:ext cx="7620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Фольклорные произведения в режимных моментах</a:t>
            </a:r>
            <a:endParaRPr lang="ru-RU" sz="3600" b="1" i="1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3716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mtClean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533400" y="304800"/>
            <a:ext cx="4191000" cy="5109091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rgbClr val="01010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solidFill>
                <a:srgbClr val="01010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rgbClr val="01010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ru-RU" sz="1400" smtClean="0">
              <a:solidFill>
                <a:srgbClr val="01010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rgbClr val="01010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Маленькие заиньки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Захотели баиньки ,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Захотели баиньки ,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Потому что заиньки.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Мы немножечко поспим,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Мы на спинке полежим.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Мы на спинке полежим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ru-RU" sz="3200" b="1" i="1" u="none" strike="noStrike" cap="none" normalizeH="0" baseline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И тихонько посопим.</a:t>
            </a:r>
            <a:endParaRPr kumimoji="0" lang="ru-RU" sz="3200" b="1" i="1" u="none" strike="noStrike" cap="none" normalizeH="0" baseline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Monotype Corsiva" panose="03010101010201010101" pitchFamily="66" charset="0"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28600" y="0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2971800"/>
            <a:ext cx="3962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Час обеда подошел,</a:t>
            </a:r>
            <a:endParaRPr lang="ru-RU" sz="32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Сели деточки за стол.</a:t>
            </a:r>
            <a:endParaRPr lang="ru-RU" sz="32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Бери ложку, бери хлеб,</a:t>
            </a:r>
            <a:endParaRPr lang="ru-RU" sz="32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И скорее за обед.</a:t>
            </a:r>
            <a:endParaRPr lang="ru-RU" sz="32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С аппетитом мы едим,</a:t>
            </a:r>
            <a:endParaRPr lang="ru-RU" sz="32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Большими вырасти хотим.</a:t>
            </a:r>
            <a:endParaRPr lang="ru-RU" sz="32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</p:txBody>
      </p:sp>
      <p:pic>
        <p:nvPicPr>
          <p:cNvPr id="14" name="Рисунок 13" descr="https://kartinkin.net/uploads/posts/2022-03/1646800519_36-kartinkin-net-p-russkoe-narodnoe-tvorchestvo-kartinki-39.pn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096000" y="685800"/>
            <a:ext cx="2514600" cy="236220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2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s://star-knigi.msk.ru/upload/iblock/14b/1026298975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5047" y="0"/>
            <a:ext cx="8488953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2" name="Picture 2" descr="Моделирование сказки в формировании математических представлений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01" y="0"/>
            <a:ext cx="8458200" cy="701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5000" y="381000"/>
            <a:ext cx="5943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smtClean="0">
                <a:solidFill>
                  <a:srgbClr val="FF0000"/>
                </a:solidFill>
                <a:latin typeface="Monotype Corsiva" panose="03010101010201010101" pitchFamily="66" charset="0"/>
              </a:rPr>
              <a:t>Модели сказок</a:t>
            </a:r>
            <a:endParaRPr lang="ru-RU" sz="6600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/>
  <p:timing/>
</p:sld>
</file>

<file path=ppt/slides/slide2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https://www.maam.ru/upload/blogs/detsad-887296-164321535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01" y="0"/>
            <a:ext cx="8458200" cy="7162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4" name="Picture 2" descr="https://www.maam.ru/upload/blogs/detsad-887296-1643215417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61999" y="0"/>
            <a:ext cx="8382001" cy="70104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2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89809" y="1119363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smtClean="0">
                <a:solidFill>
                  <a:srgbClr val="FF0000"/>
                </a:solidFill>
                <a:latin typeface="Monotype Corsiva" panose="03010101010201010101" pitchFamily="66" charset="0"/>
                <a:cs typeface="Arabic Typesetting" panose="03020402040406030203" pitchFamily="66" charset="-78"/>
              </a:rPr>
              <a:t>СПАСИБО ЗА ВНИМАНИЕ!</a:t>
            </a:r>
            <a:endParaRPr lang="ru-RU" sz="8000" b="1">
              <a:solidFill>
                <a:srgbClr val="FF0000"/>
              </a:solidFill>
              <a:latin typeface="Monotype Corsiva" panose="03010101010201010101" pitchFamily="66" charset="0"/>
              <a:cs typeface="Arabic Typesetting" panose="03020402040406030203" pitchFamily="66" charset="-78"/>
            </a:endParaRPr>
          </a:p>
        </p:txBody>
      </p:sp>
      <p:pic>
        <p:nvPicPr>
          <p:cNvPr id="12" name="Рисунок 11" descr="https://animated-images.su/_ph/20/2/672447910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62600" y="3429000"/>
            <a:ext cx="35814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286000" y="0"/>
            <a:ext cx="434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smtClean="0">
                <a:solidFill>
                  <a:srgbClr val="C00000"/>
                </a:solidFill>
                <a:latin typeface="Monotype Corsiva" panose="03010101010201010101" pitchFamily="66" charset="0"/>
              </a:rPr>
              <a:t>Потешки</a:t>
            </a:r>
            <a:endParaRPr lang="ru-RU" sz="3600" b="1" i="1">
              <a:solidFill>
                <a:srgbClr val="C00000"/>
              </a:solidFill>
              <a:latin typeface="Monotype Corsiva" panose="03010101010201010101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33400" y="762000"/>
          <a:ext cx="8305800" cy="5922714"/>
        </p:xfrm>
        <a:graphic>
          <a:graphicData uri="http://schemas.openxmlformats.org/drawingml/2006/table">
            <a:tbl>
              <a:tblPr/>
              <a:tblGrid>
                <a:gridCol w="4152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529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486400"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У ходиков песня такая: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 charset="0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-Тик. Тик. Тик.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У птички-синички – такая: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-Пик. Пик. Пик.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У поросенка – такая: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-Рюх. Рюх. Рюх.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У ежика песня такая: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-Плюх. Плюх. Плюх.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У кисоньки песня такая: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-Мяу. Мяу.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Monotype Corsiva" panose="03010101010201010101" pitchFamily="66" charset="0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Monotype Corsiva" panose="03010101010201010101" pitchFamily="66" charset="0"/>
                          <a:ea typeface="Times New Roman"/>
                          <a:cs typeface="Times New Roman"/>
                        </a:rPr>
                        <a:t>А у рыбешки кака</a:t>
                      </a:r>
                      <a:r>
                        <a:rPr lang="ru-RU" sz="2400" b="1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я?</a:t>
                      </a:r>
                      <a:endParaRPr lang="ru-RU" sz="2400" b="1" i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 charset="0"/>
                        <a:cs typeface="Times New Roman"/>
                      </a:endParaRPr>
                    </a:p>
                  </a:txBody>
                  <a:tcPr marL="93720" marR="93720" marT="46860" marB="46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8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-Руки-стрелки</a:t>
                      </a:r>
                      <a:endParaRPr lang="ru-RU" sz="1800" b="0" i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 charset="0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ru-RU" sz="18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8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-Ладошки </a:t>
                      </a:r>
                      <a:r>
                        <a:rPr lang="ru-RU" sz="1800" b="0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клювиком.</a:t>
                      </a:r>
                      <a:endParaRPr lang="ru-RU" sz="1800" b="0" i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endParaRPr lang="ru-RU" sz="18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8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-Кольцо </a:t>
                      </a:r>
                      <a:r>
                        <a:rPr lang="ru-RU" sz="1800" b="0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большого и указательного пальцев.</a:t>
                      </a:r>
                      <a:endParaRPr lang="ru-RU" sz="1800" b="0" i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8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-Левая </a:t>
                      </a:r>
                      <a:r>
                        <a:rPr lang="ru-RU" sz="1800" b="0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рука с растопыренными пальцами-колючками и по ней шлепки правой ладонью.</a:t>
                      </a:r>
                      <a:endParaRPr lang="ru-RU" sz="1800" b="0" i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8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-Рука </a:t>
                      </a:r>
                      <a:r>
                        <a:rPr lang="ru-RU" sz="1800" b="0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гладит кошечку.</a:t>
                      </a:r>
                      <a:endParaRPr lang="ru-RU" sz="1800" b="0" i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endParaRPr lang="ru-RU" sz="18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ct val="0"/>
                        </a:spcAft>
                      </a:pPr>
                      <a:r>
                        <a:rPr lang="ru-RU" sz="18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-Закрывают </a:t>
                      </a:r>
                      <a:r>
                        <a:rPr lang="ru-RU" sz="1800" b="0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рот рукой.</a:t>
                      </a:r>
                      <a:endParaRPr lang="ru-RU" sz="1800" b="0" i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3720" marR="93720" marT="46860" marB="4686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76600" y="5334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Times New Roman" pitchFamily="18" charset="0"/>
              </a:rPr>
              <a:t> «Какая у кого песенка?»</a:t>
            </a:r>
            <a:endParaRPr lang="ru-RU" sz="2400" b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pic>
        <p:nvPicPr>
          <p:cNvPr id="9" name="Рисунок 8" descr="https://i.pinimg.com/originals/fd/bc/cd/fdbccd7de534a0620e853144ea746164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733800" y="5410200"/>
            <a:ext cx="2286000" cy="14478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" name="Рисунок 9" descr="https://images-na.ssl-images-amazon.com/images/I/61kswSXbFvL._SL1000_.jpg"/>
          <p:cNvPicPr/>
          <p:nvPr/>
        </p:nvPicPr>
        <p:blipFill>
          <a:blip r:embed="rId4"/>
          <a:stretch>
            <a:fillRect/>
          </a:stretch>
        </p:blipFill>
        <p:spPr bwMode="auto">
          <a:xfrm>
            <a:off x="7391400" y="4953000"/>
            <a:ext cx="1752600" cy="19050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" name="Рисунок 10" descr="https://i.pinimg.com/originals/f3/f5/6c/f3f56cbe8be3bbaa9ea2f9d39b4ab112.jpg"/>
          <p:cNvPicPr/>
          <p:nvPr/>
        </p:nvPicPr>
        <p:blipFill>
          <a:blip r:embed="rId5"/>
          <a:stretch>
            <a:fillRect/>
          </a:stretch>
        </p:blipFill>
        <p:spPr bwMode="auto">
          <a:xfrm>
            <a:off x="6705600" y="0"/>
            <a:ext cx="2286000" cy="157162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-381000"/>
            <a:ext cx="9144000" cy="7239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00400" y="-292388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Пальчиковые игры</a:t>
            </a:r>
            <a:endParaRPr lang="ru-RU" sz="3200" b="1" i="1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00200" y="457200"/>
            <a:ext cx="60198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22860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smtClean="0">
                <a:solidFill>
                  <a:schemeClr val="accent2">
                    <a:lumMod val="75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"Собираем листочки"</a:t>
            </a:r>
            <a:endParaRPr lang="ru-RU" sz="3200" b="1" i="1" smtClean="0">
              <a:solidFill>
                <a:schemeClr val="accent2">
                  <a:lumMod val="75000"/>
                </a:schemeClr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Раз, два, три, четыре, пять, (</a:t>
            </a:r>
            <a:r>
              <a:rPr lang="ru-RU" sz="2400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загибаем пальчики, начиная с большого)</a:t>
            </a:r>
            <a:endParaRPr lang="ru-RU" sz="2400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Будем листья собирать. (</a:t>
            </a:r>
            <a:r>
              <a:rPr lang="ru-RU" sz="2400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сжимаем и разжимаем кулачки)</a:t>
            </a:r>
            <a:endParaRPr lang="ru-RU" sz="2400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Листья березы (</a:t>
            </a:r>
            <a:r>
              <a:rPr lang="ru-RU" sz="2400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загибаем пальчики, начиная с большого</a:t>
            </a: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)</a:t>
            </a:r>
            <a:endParaRPr lang="ru-RU" sz="24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Листья рябины</a:t>
            </a:r>
            <a:endParaRPr lang="ru-RU" sz="24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Листики тополя,</a:t>
            </a:r>
            <a:endParaRPr lang="ru-RU" sz="24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Листья осины,</a:t>
            </a:r>
            <a:endParaRPr lang="ru-RU" sz="24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Листики дуба мы соберём,</a:t>
            </a:r>
            <a:endParaRPr lang="ru-RU" sz="2400" b="1" i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itchFamily="34" charset="0"/>
            </a:endParaRPr>
          </a:p>
          <a:p>
            <a:pPr lvl="0" indent="2286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Маме осенний букет отнесём. </a:t>
            </a:r>
            <a:r>
              <a:rPr lang="ru-RU" sz="2400" i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Times New Roman" pitchFamily="18" charset="0"/>
                <a:cs typeface="Arial" pitchFamily="34" charset="0"/>
              </a:rPr>
              <a:t>(«шагаем» по столу средним и указательным пальцем)</a:t>
            </a:r>
            <a:endParaRPr lang="ru-RU" sz="2400" i="1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5363" name="Picture 3" descr="F:\загадки ММРЦ 28.10.22\осенние листья\листья-упаденные-задней-частью-осветили-тополь-3503181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05600" y="2819400"/>
            <a:ext cx="2438400" cy="1621536"/>
          </a:xfrm>
          <a:prstGeom prst="rect">
            <a:avLst/>
          </a:prstGeom>
          <a:noFill/>
        </p:spPr>
      </p:pic>
      <p:pic>
        <p:nvPicPr>
          <p:cNvPr id="15364" name="Picture 4" descr="F:\загадки ММРЦ 28.10.22\осенние листья\0_c03e4_b25c13c_orig.pn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162800" y="5615107"/>
            <a:ext cx="1981200" cy="1242893"/>
          </a:xfrm>
          <a:prstGeom prst="rect">
            <a:avLst/>
          </a:prstGeom>
          <a:noFill/>
        </p:spPr>
      </p:pic>
      <p:pic>
        <p:nvPicPr>
          <p:cNvPr id="15365" name="Picture 5" descr="F:\загадки ММРЦ 28.10.22\осенние листья\bb5044d6827cf67.jpg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609600" y="-381000"/>
            <a:ext cx="1905000" cy="1278991"/>
          </a:xfrm>
          <a:prstGeom prst="rect">
            <a:avLst/>
          </a:prstGeom>
          <a:noFill/>
        </p:spPr>
      </p:pic>
      <p:pic>
        <p:nvPicPr>
          <p:cNvPr id="15366" name="Picture 6" descr="F:\загадки ММРЦ 28.10.22\осенние листья\osenyavetka1.jpg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7232651" y="-381000"/>
            <a:ext cx="1911349" cy="1433512"/>
          </a:xfrm>
          <a:prstGeom prst="rect">
            <a:avLst/>
          </a:prstGeom>
          <a:noFill/>
        </p:spPr>
      </p:pic>
      <p:pic>
        <p:nvPicPr>
          <p:cNvPr id="15367" name="Picture 7" descr="F:\загадки ММРЦ 28.10.22\осенние листья\foglie-del-pioppo-44180097.jpg"/>
          <p:cNvPicPr>
            <a:picLocks noChangeAspect="1" noChangeArrowheads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533400" y="5486400"/>
            <a:ext cx="3429000" cy="1371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38200" y="304800"/>
            <a:ext cx="80772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altLang="zh-CN" sz="3600" b="1" i="1" u="sng" smtClean="0">
                <a:solidFill>
                  <a:srgbClr val="FF0000"/>
                </a:solidFill>
                <a:latin typeface="Monotype Corsiva" panose="03010101010201010101" pitchFamily="66" charset="0"/>
                <a:ea typeface="Arial Unicode MS" pitchFamily="34" charset="-128"/>
                <a:cs typeface="Mongolian Baiti" pitchFamily="66" charset="0"/>
              </a:rPr>
              <a:t>Загадка</a:t>
            </a:r>
            <a:r>
              <a:rPr lang="ru-RU" altLang="zh-CN" sz="3600" b="1" i="1" smtClean="0">
                <a:solidFill>
                  <a:srgbClr val="FF0000"/>
                </a:solidFill>
                <a:latin typeface="Monotype Corsiva" panose="03010101010201010101" pitchFamily="66" charset="0"/>
                <a:ea typeface="Arial Unicode MS" pitchFamily="34" charset="-128"/>
                <a:cs typeface="Mongolian Baiti" pitchFamily="66" charset="0"/>
              </a:rPr>
              <a:t> </a:t>
            </a:r>
            <a:r>
              <a:rPr lang="ru-RU" altLang="zh-CN" b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— </a:t>
            </a:r>
            <a:r>
              <a:rPr lang="ru-RU" altLang="zh-CN" sz="2800" b="1" smtClean="0">
                <a:solidFill>
                  <a:schemeClr val="accent2">
                    <a:lumMod val="50000"/>
                  </a:schemeClr>
                </a:solidFill>
                <a:latin typeface="Monotype Corsiva" panose="03010101010201010101" pitchFamily="66" charset="0"/>
                <a:ea typeface="Arial Unicode MS" pitchFamily="34" charset="-128"/>
                <a:cs typeface="Times New Roman" pitchFamily="18" charset="0"/>
              </a:rPr>
              <a:t>метафорическое выражение, в котором один предмет изображается посредством другого, имеющего с ним какое-нибудь, хотя бы отдалённое сходство; на основании выше изложенного человек и должен отгадать задуманный предмет.</a:t>
            </a:r>
            <a:endParaRPr lang="ru-RU" altLang="zh-CN" sz="2800" b="1" smtClean="0">
              <a:solidFill>
                <a:schemeClr val="accent2">
                  <a:lumMod val="50000"/>
                </a:schemeClr>
              </a:solidFill>
              <a:latin typeface="Monotype Corsiva" panose="03010101010201010101" pitchFamily="66" charset="0"/>
              <a:cs typeface="Arial" panose="020b0604020202020204" pitchFamily="34" charset="0"/>
            </a:endParaRPr>
          </a:p>
        </p:txBody>
      </p:sp>
      <p:pic>
        <p:nvPicPr>
          <p:cNvPr id="8" name="Рисунок 7" descr="https://kancelar53.ru/export/img/647ade93-e2f5-11e6-9697-00259064415f.jpg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6248400" y="2971800"/>
            <a:ext cx="2514600" cy="3429000"/>
          </a:xfrm>
          <a:prstGeom prst="rect">
            <a:avLst/>
          </a:prstGeom>
          <a:noFill/>
          <a:ln w="9525">
            <a:noFill/>
            <a:miter lim="800000"/>
          </a:ln>
        </p:spPr>
      </p:pic>
      <p:sp>
        <p:nvSpPr>
          <p:cNvPr id="4" name="TextBox 3"/>
          <p:cNvSpPr txBox="1"/>
          <p:nvPr/>
        </p:nvSpPr>
        <p:spPr>
          <a:xfrm>
            <a:off x="1143000" y="41910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smtClean="0">
                <a:solidFill>
                  <a:srgbClr val="FF0000"/>
                </a:solidFill>
                <a:latin typeface="Monotype Corsiva" panose="03010101010201010101" pitchFamily="66" charset="0"/>
              </a:rPr>
              <a:t>Игра «Загадки –близнецы»</a:t>
            </a:r>
            <a:endParaRPr lang="ru-RU" sz="3600" b="1">
              <a:solidFill>
                <a:srgbClr val="FF0000"/>
              </a:solidFill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3" name="Picture 1" descr="F:\загадки ММРЦ 28.10.22\Sosulki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3400" y="0"/>
            <a:ext cx="86106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F:\загадки ММРЦ 28.10.22\fa7dd360785f215bb59030034c542ad4.jp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3400" y="0"/>
            <a:ext cx="86106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F:\загадки ММРЦ 28.10.22\dc2bc8ea7366a30ca0fd849845c3bd0a.jpe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3400" y="0"/>
            <a:ext cx="86106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F:\загадки ММРЦ 28.10.22\1610931886_21-p-chuvashskii-fon-3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F:\загадки ММРЦ 28.10.22\885bfa0a8f2d3dc66b633947b3af3300.jpe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9600" y="0"/>
            <a:ext cx="85344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45</Paragraphs>
  <Slides>24</Slides>
  <Notes>0</Notes>
  <TotalTime>240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baseType="lpstr" size="32">
      <vt:lpstr>Arial</vt:lpstr>
      <vt:lpstr>Calibri</vt:lpstr>
      <vt:lpstr>Monotype Corsiva</vt:lpstr>
      <vt:lpstr>Times New Roman</vt:lpstr>
      <vt:lpstr>Arial Unicode MS</vt:lpstr>
      <vt:lpstr>Mongolian Baiti</vt:lpstr>
      <vt:lpstr>Arabic Typesetting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Слайд 1</dc:title>
  <dc:creator>Ольга</dc:creator>
  <cp:lastModifiedBy>home</cp:lastModifiedBy>
  <cp:revision>15</cp:revision>
  <dcterms:created xsi:type="dcterms:W3CDTF">2022-11-09T06:17:52Z</dcterms:created>
  <dcterms:modified xsi:type="dcterms:W3CDTF">2023-01-30T10:14:29Z</dcterms:modified>
</cp:coreProperties>
</file>