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7" r:id="rId3"/>
    <p:sldId id="257" r:id="rId4"/>
    <p:sldId id="261" r:id="rId5"/>
    <p:sldId id="260" r:id="rId6"/>
    <p:sldId id="265" r:id="rId7"/>
    <p:sldId id="264" r:id="rId8"/>
    <p:sldId id="263" r:id="rId9"/>
    <p:sldId id="262" r:id="rId10"/>
    <p:sldId id="259" r:id="rId11"/>
    <p:sldId id="266" r:id="rId12"/>
    <p:sldId id="258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1474" y="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https://i.pinimg.com/736x/cd/75/e8/cd75e89fcfa69587b045f18218d7df44--clipart-mam-n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02060"/>
          </a:xfrm>
          <a:prstGeom prst="rect">
            <a:avLst/>
          </a:prstGeom>
          <a:noFill/>
        </p:spPr>
      </p:pic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2555776" y="3789040"/>
            <a:ext cx="3888432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dirty="0">
                <a:solidFill>
                  <a:srgbClr val="11111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И</a:t>
            </a: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rgbClr val="11111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нтегрированное занятие</a:t>
            </a:r>
          </a:p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rgbClr val="11111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в старшей группе на тему</a:t>
            </a:r>
            <a:endParaRPr kumimoji="0" lang="ru-RU" sz="2000" b="0" i="1" u="none" strike="noStrike" cap="none" normalizeH="0" baseline="0" dirty="0">
              <a:ln>
                <a:noFill/>
              </a:ln>
              <a:solidFill>
                <a:srgbClr val="11111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none" strike="noStrike" cap="none" normalizeH="0" baseline="0" dirty="0">
                <a:ln>
                  <a:noFill/>
                </a:ln>
                <a:solidFill>
                  <a:srgbClr val="11111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«</a:t>
            </a:r>
            <a:r>
              <a:rPr kumimoji="0" lang="ru-RU" sz="2000" b="1" i="1" u="none" strike="noStrike" cap="none" normalizeH="0" baseline="0" dirty="0">
                <a:ln>
                  <a:noFill/>
                </a:ln>
                <a:solidFill>
                  <a:srgbClr val="11111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 друзьях и дружбе</a:t>
            </a:r>
            <a:r>
              <a:rPr kumimoji="0" lang="ru-RU" sz="2000" b="0" i="1" u="none" strike="noStrike" cap="none" normalizeH="0" baseline="0" dirty="0">
                <a:ln>
                  <a:noFill/>
                </a:ln>
                <a:solidFill>
                  <a:srgbClr val="11111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»</a:t>
            </a:r>
            <a:r>
              <a:rPr kumimoji="0" lang="ru-RU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876256" y="5661248"/>
            <a:ext cx="199796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 воспитатель: </a:t>
            </a:r>
            <a:r>
              <a:rPr lang="ru-RU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Хватова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В.А.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kartinkinaden.ru/uploads/posts/2020-07/1593658200_134-p-foni-dlya-prezentatsii-16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3554" name="Picture 2" descr="https://ds04.infourok.ru/uploads/ex/05c9/0013ef70-f4762679/4/img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476672"/>
            <a:ext cx="7920880" cy="594066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kartinkinaden.ru/uploads/posts/2020-07/1593658200_134-p-foni-dlya-prezentatsii-16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755576" y="476672"/>
            <a:ext cx="7704856" cy="707886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rgbClr val="7030A0"/>
                </a:solidFill>
                <a:effectLst/>
                <a:ea typeface="Times New Roman" pitchFamily="18" charset="0"/>
                <a:cs typeface="Times New Roman" pitchFamily="18" charset="0"/>
              </a:rPr>
              <a:t>Ребята давайте вспомним сказочных героев и кто с кем дружит. </a:t>
            </a:r>
            <a:endParaRPr kumimoji="0" lang="ru-RU" b="1" i="0" u="none" strike="noStrike" cap="none" normalizeH="0" baseline="0" dirty="0">
              <a:ln>
                <a:noFill/>
              </a:ln>
              <a:solidFill>
                <a:srgbClr val="7030A0"/>
              </a:solidFill>
              <a:effectLst/>
              <a:ea typeface="Times New Roman" pitchFamily="18" charset="0"/>
              <a:cs typeface="Arial" pitchFamily="34" charset="0"/>
            </a:endParaRPr>
          </a:p>
          <a:p>
            <a:pPr marL="0" marR="0" lvl="0" indent="2286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rgbClr val="00B0F0"/>
                </a:solidFill>
                <a:effectLst/>
                <a:ea typeface="Times New Roman" pitchFamily="18" charset="0"/>
                <a:cs typeface="Arial" pitchFamily="34" charset="0"/>
              </a:rPr>
              <a:t>Викторина «Кто с кем дружит?»</a:t>
            </a:r>
            <a:endParaRPr kumimoji="0" lang="ru-RU" sz="2800" b="1" i="0" u="none" strike="noStrike" cap="none" normalizeH="0" baseline="0" dirty="0">
              <a:ln>
                <a:noFill/>
              </a:ln>
              <a:solidFill>
                <a:srgbClr val="00B0F0"/>
              </a:solidFill>
              <a:effectLst/>
              <a:cs typeface="Arial" pitchFamily="34" charset="0"/>
            </a:endParaRPr>
          </a:p>
        </p:txBody>
      </p:sp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0" y="2492896"/>
            <a:ext cx="3707904" cy="156966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rgbClr val="111111"/>
                </a:solidFill>
                <a:effectLst/>
                <a:ea typeface="Times New Roman" pitchFamily="18" charset="0"/>
                <a:cs typeface="Arial" pitchFamily="34" charset="0"/>
              </a:rPr>
              <a:t>1. Крокодил Гена и… </a:t>
            </a:r>
            <a:endParaRPr kumimoji="0" lang="ru-RU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  <a:cs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rgbClr val="111111"/>
                </a:solidFill>
                <a:effectLst/>
                <a:ea typeface="Times New Roman" pitchFamily="18" charset="0"/>
                <a:cs typeface="Arial" pitchFamily="34" charset="0"/>
              </a:rPr>
              <a:t>2. Буратино и…. </a:t>
            </a:r>
            <a:endParaRPr kumimoji="0" lang="ru-RU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  <a:cs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rgbClr val="111111"/>
                </a:solidFill>
                <a:effectLst/>
                <a:ea typeface="Times New Roman" pitchFamily="18" charset="0"/>
                <a:cs typeface="Arial" pitchFamily="34" charset="0"/>
              </a:rPr>
              <a:t>3. Вини-Пух и.. ..</a:t>
            </a:r>
            <a:endParaRPr kumimoji="0" lang="ru-RU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  <a:cs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rgbClr val="111111"/>
                </a:solidFill>
                <a:effectLst/>
                <a:ea typeface="Times New Roman" pitchFamily="18" charset="0"/>
                <a:cs typeface="Arial" pitchFamily="34" charset="0"/>
              </a:rPr>
              <a:t>4. Герда и…..</a:t>
            </a:r>
            <a:endParaRPr kumimoji="0" lang="ru-RU" sz="3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6388" name="AutoShape 4" descr="https://mmedia.ozone.ru/multimedia/101920953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6390" name="AutoShape 6" descr="https://mmedia.ozone.ru/multimedia/101920953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6392" name="Picture 8" descr="https://goods.kaypu.com/photo/54cc2fc1eb4786db440000e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3928" y="1412776"/>
            <a:ext cx="1800200" cy="15746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TextBox 9"/>
          <p:cNvSpPr txBox="1"/>
          <p:nvPr/>
        </p:nvSpPr>
        <p:spPr>
          <a:xfrm>
            <a:off x="4139952" y="2996952"/>
            <a:ext cx="12806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err="1">
                <a:solidFill>
                  <a:srgbClr val="FF0000"/>
                </a:solidFill>
              </a:rPr>
              <a:t>чебурашка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16394" name="Picture 10" descr="https://static.my-shop.ru/product/3/394/393415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23928" y="3501008"/>
            <a:ext cx="1368152" cy="17461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TextBox 11"/>
          <p:cNvSpPr txBox="1"/>
          <p:nvPr/>
        </p:nvSpPr>
        <p:spPr>
          <a:xfrm>
            <a:off x="3995936" y="5229200"/>
            <a:ext cx="12186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err="1">
                <a:solidFill>
                  <a:srgbClr val="FF0000"/>
                </a:solidFill>
              </a:rPr>
              <a:t>Мальвина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16396" name="Picture 12" descr="https://klike.net/uploads/posts/2020-05/1589100668_1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868144" y="1916832"/>
            <a:ext cx="1944216" cy="19442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5" name="TextBox 14"/>
          <p:cNvSpPr txBox="1"/>
          <p:nvPr/>
        </p:nvSpPr>
        <p:spPr>
          <a:xfrm>
            <a:off x="6372200" y="3861048"/>
            <a:ext cx="976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пятачок</a:t>
            </a:r>
          </a:p>
        </p:txBody>
      </p:sp>
      <p:pic>
        <p:nvPicPr>
          <p:cNvPr id="16398" name="Picture 14" descr="http://purmix.ru/images/uroki/karand/sovetskie_multfilmy/kak-narisovat-gerdu-iz-snezhnoj-korolevy-karandashom-pojetapno-9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580112" y="4437112"/>
            <a:ext cx="2496277" cy="18722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8" name="TextBox 17"/>
          <p:cNvSpPr txBox="1"/>
          <p:nvPr/>
        </p:nvSpPr>
        <p:spPr>
          <a:xfrm>
            <a:off x="6444208" y="6237312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Герда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63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6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63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63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  <p:bldP spid="12" grpId="0" build="p"/>
      <p:bldP spid="15" grpId="0" build="p"/>
      <p:bldP spid="18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kartinkinaden.ru/uploads/posts/2020-07/1593658200_134-p-foni-dlya-prezentatsii-16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267744" y="260648"/>
            <a:ext cx="4572000" cy="70788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/>
            <a:r>
              <a:rPr lang="ru-RU" sz="2000" b="1" dirty="0">
                <a:solidFill>
                  <a:srgbClr val="7030A0"/>
                </a:solidFill>
              </a:rPr>
              <a:t>Ребята предлагаю слепить подарок для своего друга.</a:t>
            </a:r>
          </a:p>
        </p:txBody>
      </p:sp>
      <p:pic>
        <p:nvPicPr>
          <p:cNvPr id="24578" name="Picture 2" descr="https://svoimi-rukami-club.ru/upload/image/buket-iz-plastilina/dc97b5b9f2b9bb4ae67d19422bb7e4db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1268760"/>
            <a:ext cx="3840427" cy="28803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4580" name="Picture 4" descr="http://kidscreate.ru/assets/images/gallery/studio_dk/moulding_2012/butterfly_0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32040" y="1268760"/>
            <a:ext cx="3514501" cy="28573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4582" name="Picture 6" descr="https://im0-tub-ru.yandex.net/i?id=b56271a98a59bed5946163e2d07e7cc5-l&amp;n=1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771800" y="4365104"/>
            <a:ext cx="3919758" cy="22048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kartinkinaden.ru/uploads/posts/2020-07/1593658200_134-p-foni-dlya-prezentatsii-16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2699792" y="522838"/>
            <a:ext cx="4392488" cy="92333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rgbClr val="7030A0"/>
                </a:solidFill>
                <a:effectLst/>
                <a:ea typeface="Times New Roman" pitchFamily="18" charset="0"/>
                <a:cs typeface="Arial" pitchFamily="34" charset="0"/>
              </a:rPr>
              <a:t>Ребята, о чем мы сегодня говорили?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rgbClr val="7030A0"/>
                </a:solidFill>
                <a:effectLst/>
                <a:ea typeface="Times New Roman" pitchFamily="18" charset="0"/>
                <a:cs typeface="Arial" pitchFamily="34" charset="0"/>
              </a:rPr>
              <a:t>Что было самым интересным?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rgbClr val="7030A0"/>
                </a:solidFill>
                <a:effectLst/>
                <a:ea typeface="Times New Roman" pitchFamily="18" charset="0"/>
                <a:cs typeface="Arial" pitchFamily="34" charset="0"/>
              </a:rPr>
              <a:t>Что еще делали?</a:t>
            </a:r>
            <a:endParaRPr kumimoji="0" lang="ru-RU" sz="2400" b="1" i="0" u="none" strike="noStrike" cap="none" normalizeH="0" baseline="0" dirty="0">
              <a:ln>
                <a:noFill/>
              </a:ln>
              <a:solidFill>
                <a:srgbClr val="7030A0"/>
              </a:solidFill>
              <a:effectLst/>
              <a:cs typeface="Arial" pitchFamily="34" charset="0"/>
            </a:endParaRPr>
          </a:p>
        </p:txBody>
      </p:sp>
      <p:pic>
        <p:nvPicPr>
          <p:cNvPr id="26627" name="Picture 3" descr="https://212d.ru/site_ds/files/4/images/201907191911317839164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39752" y="1772816"/>
            <a:ext cx="4608512" cy="46085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kartinkinaden.ru/uploads/posts/2020-07/1593658200_134-p-foni-dlya-prezentatsii-16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1259632" y="260648"/>
            <a:ext cx="7056784" cy="2585323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Собрались все дети в круг</a:t>
            </a: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rgbClr val="7030A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(дети берутся за руки и встают в круг)</a:t>
            </a:r>
            <a:endParaRPr kumimoji="0" lang="ru-RU" sz="1000" b="1" i="0" u="none" strike="noStrike" cap="none" normalizeH="0" baseline="0" dirty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Я твой друг и ты мой друг</a:t>
            </a:r>
            <a:endParaRPr kumimoji="0" lang="ru-RU" sz="1000" b="1" i="0" u="none" strike="noStrike" cap="none" normalizeH="0" baseline="0" dirty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Крепко за руки возьмёмся</a:t>
            </a:r>
            <a:endParaRPr kumimoji="0" lang="ru-RU" sz="1000" b="1" i="0" u="none" strike="noStrike" cap="none" normalizeH="0" baseline="0" dirty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 друг другу улыбнёмся.</a:t>
            </a:r>
            <a:endParaRPr kumimoji="0" lang="ru-RU" sz="1000" b="1" i="0" u="none" strike="noStrike" cap="none" normalizeH="0" baseline="0" dirty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Руки к солнцу протяните</a:t>
            </a: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rgbClr val="7030A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(поднимают руки вверх)</a:t>
            </a:r>
            <a:endParaRPr kumimoji="0" lang="ru-RU" sz="1000" b="1" i="0" u="none" strike="noStrike" cap="none" normalizeH="0" baseline="0" dirty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Лучики его возьмите,</a:t>
            </a: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rgbClr val="7030A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(сжимают, разжимают кисти рук)</a:t>
            </a:r>
            <a:endParaRPr kumimoji="0" lang="ru-RU" sz="1000" b="1" i="0" u="none" strike="noStrike" cap="none" normalizeH="0" baseline="0" dirty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 к груди своей прижмите.</a:t>
            </a: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rgbClr val="7030A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(прижимают руки к груди)</a:t>
            </a:r>
            <a:endParaRPr kumimoji="0" lang="ru-RU" sz="1000" b="1" i="0" u="none" strike="noStrike" cap="none" normalizeH="0" baseline="0" dirty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Друг другу подарите,</a:t>
            </a: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rgbClr val="7030A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(протягивают руки вперед)</a:t>
            </a:r>
            <a:endParaRPr kumimoji="0" lang="ru-RU" sz="1000" b="1" i="0" u="none" strike="noStrike" cap="none" normalizeH="0" baseline="0" dirty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rgbClr val="7030A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Здравствуйте!</a:t>
            </a: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rgbClr val="7030A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скажите.</a:t>
            </a:r>
            <a:endParaRPr kumimoji="0" lang="ru-RU" sz="2400" b="1" i="0" u="none" strike="noStrike" cap="none" normalizeH="0" baseline="0" dirty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5363" name="Picture 3" descr="http://oubereg.n-om.obr55.ru/files/2018/09/%D0%B4%D1%80%D1%83%D0%B6%D0%BD%D0%BE-%D0%B7%D0%B0-%D1%80%D1%83%D0%BA%D0%B8-%D0%B2%D0%BE%D0%B7%D1%8C%D0%BC%D1%91%D0%BC%D1%81%D1%8F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15816" y="3068960"/>
            <a:ext cx="3528392" cy="35076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kartinkinaden.ru/uploads/posts/2020-07/1593658200_134-p-foni-dlya-prezentatsii-16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403648" y="476672"/>
            <a:ext cx="4572000" cy="70788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/>
            <a:r>
              <a:rPr lang="ru-RU" sz="2000" b="1" dirty="0">
                <a:solidFill>
                  <a:srgbClr val="7030A0"/>
                </a:solidFill>
              </a:rPr>
              <a:t>А как вы понимаете слово «дружба»?</a:t>
            </a:r>
          </a:p>
          <a:p>
            <a:pPr algn="ctr"/>
            <a:r>
              <a:rPr lang="ru-RU" sz="2000" b="1" dirty="0">
                <a:solidFill>
                  <a:srgbClr val="7030A0"/>
                </a:solidFill>
              </a:rPr>
              <a:t> Кто такие друзья?</a:t>
            </a:r>
          </a:p>
        </p:txBody>
      </p:sp>
      <p:pic>
        <p:nvPicPr>
          <p:cNvPr id="1028" name="Picture 4" descr="https://lh6.googleusercontent.com/proxy/WY9zEVr2r-x7ad6xKqKVYSSPB2vxh2iS7n41_U2VG4GZ1ujgImWiSJGRlG-uxLL0fOH5B6YuTVX4GUL8Jzb_xBs9-MwVKjxFnw7haYB5HfzkqTGzAsbo1H1OfwQyL10bJyyOIvfmbVM3802_NvmK7talb7ZbW0vsNXYqw1CFM_k7NqkaetyR-PaFPdsMhUiTdi40=w1200-h630-p-k-no-nu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84168" y="260648"/>
            <a:ext cx="2088232" cy="12847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827584" y="1556792"/>
            <a:ext cx="7776864" cy="2123658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b="1" i="0" u="none" strike="noStrike" cap="none" normalizeH="0" baseline="0" dirty="0">
                <a:ln>
                  <a:noFill/>
                </a:ln>
                <a:effectLst/>
                <a:ea typeface="Calibri" pitchFamily="34" charset="0"/>
                <a:cs typeface="Times New Roman" pitchFamily="18" charset="0"/>
              </a:rPr>
              <a:t>Друг – это тот, с кем интересно, кто не дерется и не жадничает, тот кто всегда поможет и подаст руку помощи и никогда не оставит в беде. Дружба начинается с доброго слова, улыбки, совместной игры.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b="1" i="0" u="none" strike="noStrike" cap="none" normalizeH="0" baseline="0" dirty="0">
                <a:ln>
                  <a:noFill/>
                </a:ln>
                <a:effectLst/>
                <a:ea typeface="Calibri" pitchFamily="34" charset="0"/>
                <a:cs typeface="Times New Roman" pitchFamily="18" charset="0"/>
              </a:rPr>
              <a:t>А вы хорошие друзья?</a:t>
            </a:r>
            <a:r>
              <a:rPr lang="ru-RU" sz="2400" b="1" dirty="0"/>
              <a:t>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/>
              <a:t>Дружить дело не простое, быть другом нужно учиться. В жизни бывает много ситуаций, когда не разобравшись в чем-то, можно обидеть друг друга. С другом можно поделиться секретом. </a:t>
            </a:r>
            <a:endParaRPr kumimoji="0" lang="ru-RU" b="1" i="0" u="none" strike="noStrike" cap="none" normalizeH="0" baseline="0" dirty="0">
              <a:ln>
                <a:noFill/>
              </a:ln>
              <a:effectLst/>
              <a:cs typeface="Arial" pitchFamily="34" charset="0"/>
            </a:endParaRPr>
          </a:p>
        </p:txBody>
      </p:sp>
      <p:pic>
        <p:nvPicPr>
          <p:cNvPr id="1031" name="Picture 7" descr="https://avatars.mds.yandex.net/get-zen_doc/1841592/pub_5cbcc1123456ac00b393f5ca_5cbcc2415d653c00b37f6d78/scale_120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23728" y="3762436"/>
            <a:ext cx="5688632" cy="30955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kartinkinaden.ru/uploads/posts/2020-07/1593658200_134-p-foni-dlya-prezentatsii-16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547664" y="260648"/>
            <a:ext cx="5976664" cy="70788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7030A0"/>
                </a:solidFill>
              </a:rPr>
              <a:t>Вы знаете, о дружбе написано много стихотворений, песен, рассказов и пословиц.</a:t>
            </a:r>
          </a:p>
        </p:txBody>
      </p:sp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683568" y="1206624"/>
            <a:ext cx="8208912" cy="1323439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effectLst/>
                <a:ea typeface="Times New Roman" pitchFamily="18" charset="0"/>
                <a:cs typeface="Arial" pitchFamily="34" charset="0"/>
              </a:rPr>
              <a:t>Вот как вы понимаете:</a:t>
            </a:r>
            <a:endParaRPr kumimoji="0" lang="ru-RU" sz="1050" b="1" i="0" u="none" strike="noStrike" cap="none" normalizeH="0" baseline="0" dirty="0">
              <a:ln>
                <a:noFill/>
              </a:ln>
              <a:effectLst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kumimoji="0" lang="ru-RU" sz="2000" b="0" i="0" u="none" strike="noStrike" cap="none" normalizeH="0" baseline="0" dirty="0">
                <a:ln>
                  <a:noFill/>
                </a:ln>
                <a:effectLst/>
                <a:ea typeface="Times New Roman" pitchFamily="18" charset="0"/>
                <a:cs typeface="Arial" pitchFamily="34" charset="0"/>
              </a:rPr>
              <a:t>Друг познается в несчастье? </a:t>
            </a:r>
            <a:endParaRPr kumimoji="0" lang="ru-RU" sz="1050" b="0" i="0" u="none" strike="noStrike" cap="none" normalizeH="0" baseline="0" dirty="0">
              <a:ln>
                <a:noFill/>
              </a:ln>
              <a:solidFill>
                <a:srgbClr val="0070C0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>
                <a:ln>
                  <a:noFill/>
                </a:ln>
                <a:effectLst/>
                <a:ea typeface="Times New Roman" pitchFamily="18" charset="0"/>
                <a:cs typeface="Arial" pitchFamily="34" charset="0"/>
              </a:rPr>
              <a:t>Друга ищи, а найдешь береги?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kumimoji="0" lang="ru-RU" sz="2000" b="0" i="0" u="none" strike="noStrike" cap="none" normalizeH="0" baseline="0" dirty="0">
                <a:ln>
                  <a:noFill/>
                </a:ln>
                <a:effectLst/>
                <a:ea typeface="Times New Roman" pitchFamily="18" charset="0"/>
                <a:cs typeface="Arial" pitchFamily="34" charset="0"/>
              </a:rPr>
              <a:t> </a:t>
            </a:r>
            <a:r>
              <a:rPr lang="ru-RU" sz="2000" dirty="0"/>
              <a:t>Дружба</a:t>
            </a:r>
            <a:r>
              <a:rPr lang="ru-RU" sz="2000" b="1" dirty="0"/>
              <a:t> </a:t>
            </a:r>
            <a:r>
              <a:rPr lang="ru-RU" sz="2000" dirty="0"/>
              <a:t>– самое дорогое сокровище</a:t>
            </a:r>
            <a:endParaRPr kumimoji="0" lang="ru-RU" sz="2800" b="0" i="0" u="none" strike="noStrike" cap="none" normalizeH="0" baseline="0" dirty="0">
              <a:ln>
                <a:noFill/>
              </a:ln>
              <a:effectLst/>
              <a:cs typeface="Arial" pitchFamily="34" charset="0"/>
            </a:endParaRPr>
          </a:p>
        </p:txBody>
      </p:sp>
      <p:pic>
        <p:nvPicPr>
          <p:cNvPr id="21507" name="Picture 3" descr="https://im0-tub-ru.yandex.net/i?id=2dc2993249ba0f1966e35601f0ce45a0-l&amp;n=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3140968"/>
            <a:ext cx="4469463" cy="32403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1509" name="Picture 5" descr="https://i.ytimg.com/vi/sseMZGDRMM4/maxresdefault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6016" y="3272280"/>
            <a:ext cx="4176464" cy="234926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Прямоугольник 8"/>
          <p:cNvSpPr/>
          <p:nvPr/>
        </p:nvSpPr>
        <p:spPr>
          <a:xfrm>
            <a:off x="3995936" y="1567468"/>
            <a:ext cx="439248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dirty="0"/>
              <a:t>(Это когда, что-то случится, друг всегда будет рядом и поможет.)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4283968" y="1899410"/>
            <a:ext cx="428396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dirty="0"/>
              <a:t>(С друзьями не надо ссориться, нужно дорожить дружбой.)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5076056" y="2175158"/>
            <a:ext cx="302433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/>
              <a:t>(Дружба дороже всего на свете)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  <p:bldP spid="10" grpId="0" build="p"/>
      <p:bldP spid="11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kartinkinaden.ru/uploads/posts/2020-07/1593658200_134-p-foni-dlya-prezentatsii-16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2843808" y="420634"/>
            <a:ext cx="3744416" cy="40011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rgbClr val="7030A0"/>
                </a:solidFill>
                <a:effectLst/>
                <a:ea typeface="Times New Roman" pitchFamily="18" charset="0"/>
                <a:cs typeface="Arial" pitchFamily="34" charset="0"/>
              </a:rPr>
              <a:t>Послушайте стихотворение</a:t>
            </a:r>
            <a:endParaRPr kumimoji="0" lang="ru-RU" sz="2800" b="1" i="0" u="none" strike="noStrike" cap="none" normalizeH="0" baseline="0" dirty="0">
              <a:ln>
                <a:noFill/>
              </a:ln>
              <a:solidFill>
                <a:srgbClr val="7030A0"/>
              </a:solidFill>
              <a:effectLst/>
              <a:cs typeface="Arial" pitchFamily="34" charset="0"/>
            </a:endParaRPr>
          </a:p>
        </p:txBody>
      </p:sp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251520" y="1268760"/>
            <a:ext cx="4392488" cy="4093428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«Заяц и Ёжик на качелях»</a:t>
            </a:r>
            <a:endParaRPr kumimoji="0" 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В тихом лесу средь кустов и дорожек</a:t>
            </a:r>
            <a:endParaRPr kumimoji="0" 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Жили два друга Зайчик и Ёжик.</a:t>
            </a:r>
            <a:endParaRPr kumimoji="0" 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Как-то они на прогулку пошли</a:t>
            </a:r>
            <a:endParaRPr kumimoji="0" 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И на поляне качели нашли.</a:t>
            </a:r>
            <a:endParaRPr kumimoji="0" 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Ёжик на встречу к качелям шагнул,</a:t>
            </a:r>
            <a:endParaRPr kumimoji="0" 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Заяц качели к себе потянул.</a:t>
            </a:r>
            <a:endParaRPr kumimoji="0" 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Заяц: «Я первый!»</a:t>
            </a:r>
            <a:endParaRPr kumimoji="0" 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А Ёжик: «Нет. Я!»</a:t>
            </a:r>
            <a:endParaRPr kumimoji="0" 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Не уступают друг другу друзья.</a:t>
            </a:r>
            <a:endParaRPr kumimoji="0" 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Заяц обиделся:</a:t>
            </a:r>
            <a:endParaRPr kumimoji="0" 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«Значит, ты, Ёж,</a:t>
            </a:r>
            <a:endParaRPr kumimoji="0" lang="ru-RU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Мне как товарищ совсем не хорош».</a:t>
            </a:r>
            <a:endParaRPr kumimoji="0" lang="ru-RU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pic>
        <p:nvPicPr>
          <p:cNvPr id="22534" name="Picture 6" descr="https://fsd.kopilkaurokov.ru/uploads/user_file_56b77d5e4194f/img_user_file_56b77d5e4194f_1_1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1700808"/>
            <a:ext cx="3995936" cy="32943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kartinkinaden.ru/uploads/posts/2020-07/1593658200_134-p-foni-dlya-prezentatsii-16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827584" y="620688"/>
            <a:ext cx="7848872" cy="1015663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effectLst/>
                <a:ea typeface="Times New Roman" pitchFamily="18" charset="0"/>
                <a:cs typeface="Arial" pitchFamily="34" charset="0"/>
              </a:rPr>
              <a:t>Дети, как вы думаете, почему Заяц решил не дружить с Ёжиком?</a:t>
            </a:r>
            <a:endParaRPr kumimoji="0" lang="ru-RU" b="1" i="0" u="none" strike="noStrike" cap="none" normalizeH="0" baseline="0" dirty="0">
              <a:ln>
                <a:noFill/>
              </a:ln>
              <a:effectLst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effectLst/>
                <a:ea typeface="Times New Roman" pitchFamily="18" charset="0"/>
                <a:cs typeface="Arial" pitchFamily="34" charset="0"/>
              </a:rPr>
              <a:t>- Как вы считаете, стоит ли из-за этого ссориться друзьям?</a:t>
            </a:r>
            <a:endParaRPr kumimoji="0" lang="ru-RU" sz="2000" b="1" i="0" u="none" strike="noStrike" cap="none" normalizeH="0" baseline="0" dirty="0">
              <a:ln>
                <a:noFill/>
              </a:ln>
              <a:effectLst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effectLst/>
                <a:ea typeface="Calibri" pitchFamily="34" charset="0"/>
                <a:cs typeface="Times New Roman" pitchFamily="18" charset="0"/>
              </a:rPr>
              <a:t>- Как помирить друзей, сделать так, чтобы ссоры не было? </a:t>
            </a:r>
            <a:endParaRPr kumimoji="0" lang="ru-RU" sz="2800" b="1" i="0" u="none" strike="noStrike" cap="none" normalizeH="0" baseline="0" dirty="0">
              <a:ln>
                <a:noFill/>
              </a:ln>
              <a:effectLst/>
              <a:cs typeface="Arial" pitchFamily="34" charset="0"/>
            </a:endParaRPr>
          </a:p>
        </p:txBody>
      </p:sp>
      <p:pic>
        <p:nvPicPr>
          <p:cNvPr id="17411" name="Picture 3" descr="https://ds05.infourok.ru/uploads/ex/099a/0010d279-3783e90e/img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35696" y="1772816"/>
            <a:ext cx="5760640" cy="43204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1979712" y="6021288"/>
            <a:ext cx="62646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/>
              <a:t>(Действительно, друзья должны уметь договариваться, чтобы жить дружно, а по-другому можно сказать мирно!)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kartinkinaden.ru/uploads/posts/2020-07/1593658200_134-p-foni-dlya-prezentatsii-16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1259632" y="332656"/>
            <a:ext cx="7014741" cy="40011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rgbClr val="7030A0"/>
                </a:solidFill>
                <a:effectLst/>
                <a:ea typeface="Times New Roman" pitchFamily="18" charset="0"/>
                <a:cs typeface="Arial" pitchFamily="34" charset="0"/>
              </a:rPr>
              <a:t>Это история была про зверят, а теперь случай из жизни детей</a:t>
            </a:r>
            <a:endParaRPr kumimoji="0" lang="ru-RU" sz="2800" b="1" i="0" u="none" strike="noStrike" cap="none" normalizeH="0" baseline="0" dirty="0">
              <a:ln>
                <a:noFill/>
              </a:ln>
              <a:solidFill>
                <a:srgbClr val="7030A0"/>
              </a:solidFill>
              <a:effectLst/>
              <a:cs typeface="Arial" pitchFamily="34" charset="0"/>
            </a:endParaRPr>
          </a:p>
        </p:txBody>
      </p:sp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755576" y="836712"/>
            <a:ext cx="8064896" cy="2585323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Саша и Андрейка так расшалились и разбегались, что помяли цветы на клумбе. </a:t>
            </a:r>
            <a:endParaRPr kumimoji="0" lang="ru-RU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— Это Андрейка виноват! — сразу же закричал Саша, увидев воспитателя. </a:t>
            </a:r>
            <a:endParaRPr kumimoji="0" lang="ru-RU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— Андрей, это ты виноват? — строго спросила воспитательница мальчика. </a:t>
            </a:r>
            <a:endParaRPr kumimoji="0" lang="ru-RU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— Я, — ответил Андрейка и отвернулся от Саши. </a:t>
            </a:r>
            <a:endParaRPr kumimoji="0" lang="ru-RU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— Хотя виноват только Андрей, но я накажу вас обоих, — сказала</a:t>
            </a:r>
            <a:endParaRPr kumimoji="0" lang="ru-RU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Ольга Ивановна внимательно посмотрела на него, вздохнула и отвернулась. И Андрей отодвинулся, сел к Саше чуть ли не спиной. </a:t>
            </a:r>
            <a:endParaRPr kumimoji="0" lang="ru-RU" sz="1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— Тоже мне.  друг еще называется, — пробурчал Саша, но Андрейка никак не среагировал на его ворчание. </a:t>
            </a:r>
            <a:endParaRPr kumimoji="0" lang="ru-RU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pic>
        <p:nvPicPr>
          <p:cNvPr id="18436" name="Picture 4" descr="https://telegra.ph/file/1a58bcee398f5fb3194b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99792" y="3645024"/>
            <a:ext cx="3816424" cy="30568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kartinkinaden.ru/uploads/posts/2020-07/1593658200_134-p-foni-dlya-prezentatsii-16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1475656" y="404664"/>
            <a:ext cx="6768752" cy="1323439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- Вам понравился история? </a:t>
            </a:r>
            <a:endParaRPr kumimoji="0" lang="ru-RU" sz="105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- Почему Ольга Ивановна наказала и Сашу и Андрейку? </a:t>
            </a:r>
            <a:endParaRPr kumimoji="0" lang="ru-RU" sz="105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- Почему вздохнула? </a:t>
            </a:r>
            <a:endParaRPr kumimoji="0" lang="ru-RU" sz="105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-Хотели бы вы, чтобы Саша был вашим другом?</a:t>
            </a:r>
            <a:endParaRPr kumimoji="0" lang="ru-RU" sz="2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pic>
        <p:nvPicPr>
          <p:cNvPr id="19459" name="Picture 3" descr="https://i.pinimg.com/736x/db/70/48/db70482c9fb47f4a0b4ea50f9713e939--boy-images-art-childre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2348880"/>
            <a:ext cx="3312368" cy="40504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9461" name="Picture 5" descr="https://avatars.mds.yandex.net/get-zen_doc/62191/pub_5b6c8a2cc13f4500aa777509_5b6c8a744ab6ed00a909aeac/scale_120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11960" y="1988840"/>
            <a:ext cx="4608511" cy="46085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kartinkinaden.ru/uploads/posts/2020-07/1593658200_134-p-foni-dlya-prezentatsii-16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627784" y="188640"/>
            <a:ext cx="3673378" cy="40011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sz="2000" b="1" dirty="0">
                <a:solidFill>
                  <a:srgbClr val="7030A0"/>
                </a:solidFill>
              </a:rPr>
              <a:t>Послушайте еще одну историю</a:t>
            </a:r>
          </a:p>
        </p:txBody>
      </p:sp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467544" y="692696"/>
            <a:ext cx="7920880" cy="1015663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«У Юры был день рождения. Пришли в гости дети. Принесли подарки, а Оля - самый лучший друг Юры, забыла подарок дома. Она сказала об этом мальчику. »</a:t>
            </a:r>
            <a:endParaRPr kumimoji="0" lang="ru-RU" sz="2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2411760" y="4018566"/>
            <a:ext cx="46085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Как вы думаете, что ответил девочке Юра? (ответы детей) </a:t>
            </a:r>
            <a:endParaRPr kumimoji="0" lang="ru-RU" sz="2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0484" name="Picture 4" descr="https://i.ytimg.com/vi/1lENvITvyKM/maxresdefaul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83768" y="1700808"/>
            <a:ext cx="4176464" cy="234926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0485" name="Rectangle 5"/>
          <p:cNvSpPr>
            <a:spLocks noChangeArrowheads="1"/>
          </p:cNvSpPr>
          <p:nvPr/>
        </p:nvSpPr>
        <p:spPr bwMode="auto">
          <a:xfrm>
            <a:off x="1187624" y="4591581"/>
            <a:ext cx="6804248" cy="646331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 Юра улыбнулся и сказал: «Разве забытый подарок - повод для огорчения? Я же тебя ждал в гости, а не подарок».</a:t>
            </a:r>
            <a:endParaRPr kumimoji="0" lang="ru-RU" sz="24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486" name="Rectangle 6"/>
          <p:cNvSpPr>
            <a:spLocks noChangeArrowheads="1"/>
          </p:cNvSpPr>
          <p:nvPr/>
        </p:nvSpPr>
        <p:spPr bwMode="auto">
          <a:xfrm>
            <a:off x="2339752" y="5589240"/>
            <a:ext cx="4896544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 Как вы думаете, правильно ли поступил Юра? </a:t>
            </a:r>
            <a:endParaRPr kumimoji="0" lang="ru-RU" sz="9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1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Можно ли его считать настоящим другом? 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1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Повторите слова, которыми Юра утешал Олечку</a:t>
            </a:r>
            <a:r>
              <a:rPr kumimoji="0" lang="ru-RU" sz="1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4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048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04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04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04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204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2" grpId="0" build="p"/>
      <p:bldP spid="20485" grpId="0" build="p" animBg="1"/>
      <p:bldP spid="20486" grpId="0" build="p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</TotalTime>
  <Words>726</Words>
  <Application>Microsoft Office PowerPoint</Application>
  <PresentationFormat>Экран (4:3)</PresentationFormat>
  <Paragraphs>77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7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Лилия</dc:creator>
  <cp:lastModifiedBy>Вероника Вероника</cp:lastModifiedBy>
  <cp:revision>27</cp:revision>
  <dcterms:created xsi:type="dcterms:W3CDTF">2021-02-01T10:21:17Z</dcterms:created>
  <dcterms:modified xsi:type="dcterms:W3CDTF">2023-01-30T20:19:06Z</dcterms:modified>
</cp:coreProperties>
</file>