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82" r:id="rId5"/>
    <p:sldId id="259" r:id="rId6"/>
    <p:sldId id="260" r:id="rId7"/>
    <p:sldId id="261" r:id="rId8"/>
    <p:sldId id="262" r:id="rId9"/>
    <p:sldId id="263" r:id="rId10"/>
    <p:sldId id="264" r:id="rId11"/>
    <p:sldId id="266" r:id="rId12"/>
    <p:sldId id="267" r:id="rId13"/>
    <p:sldId id="268" r:id="rId14"/>
    <p:sldId id="272" r:id="rId15"/>
    <p:sldId id="273" r:id="rId16"/>
    <p:sldId id="274" r:id="rId17"/>
    <p:sldId id="269" r:id="rId18"/>
    <p:sldId id="270" r:id="rId19"/>
    <p:sldId id="271" r:id="rId20"/>
    <p:sldId id="275" r:id="rId21"/>
    <p:sldId id="276" r:id="rId22"/>
    <p:sldId id="277" r:id="rId23"/>
    <p:sldId id="265" r:id="rId24"/>
    <p:sldId id="278" r:id="rId25"/>
    <p:sldId id="280" r:id="rId26"/>
    <p:sldId id="283" r:id="rId2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14D"/>
    <a:srgbClr val="008037"/>
    <a:srgbClr val="D1F3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29" autoAdjust="0"/>
    <p:restoredTop sz="94660"/>
  </p:normalViewPr>
  <p:slideViewPr>
    <p:cSldViewPr snapToGrid="0">
      <p:cViewPr varScale="1">
        <p:scale>
          <a:sx n="79" d="100"/>
          <a:sy n="79" d="100"/>
        </p:scale>
        <p:origin x="1027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179A1-139D-474E-AD94-738EC99C8A6E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ABDB5-1C89-43AC-8D32-92976AABFB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8836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179A1-139D-474E-AD94-738EC99C8A6E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ABDB5-1C89-43AC-8D32-92976AABFB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90463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179A1-139D-474E-AD94-738EC99C8A6E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ABDB5-1C89-43AC-8D32-92976AABFB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27431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179A1-139D-474E-AD94-738EC99C8A6E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ABDB5-1C89-43AC-8D32-92976AABFB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90535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179A1-139D-474E-AD94-738EC99C8A6E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ABDB5-1C89-43AC-8D32-92976AABFB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7767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179A1-139D-474E-AD94-738EC99C8A6E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ABDB5-1C89-43AC-8D32-92976AABFB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89471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179A1-139D-474E-AD94-738EC99C8A6E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ABDB5-1C89-43AC-8D32-92976AABFB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7957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179A1-139D-474E-AD94-738EC99C8A6E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ABDB5-1C89-43AC-8D32-92976AABFB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42496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179A1-139D-474E-AD94-738EC99C8A6E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ABDB5-1C89-43AC-8D32-92976AABFB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6112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179A1-139D-474E-AD94-738EC99C8A6E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ABDB5-1C89-43AC-8D32-92976AABFB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15671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179A1-139D-474E-AD94-738EC99C8A6E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0ABDB5-1C89-43AC-8D32-92976AABFB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5135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179A1-139D-474E-AD94-738EC99C8A6E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0ABDB5-1C89-43AC-8D32-92976AABFBF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3947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 ?><Relationships xmlns="http://schemas.openxmlformats.org/package/2006/relationships"><Relationship Id="rId3" Target="../media/image21.png" Type="http://schemas.openxmlformats.org/officeDocument/2006/relationships/image"/><Relationship Id="rId2" Target="../media/image10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2.xml.rels><?xml version="1.0" encoding="UTF-8" standalone="yes" ?><Relationships xmlns="http://schemas.openxmlformats.org/package/2006/relationships"><Relationship Id="rId2" Target="../media/image10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3.xml.rels><?xml version="1.0" encoding="UTF-8" standalone="yes" ?><Relationships xmlns="http://schemas.openxmlformats.org/package/2006/relationships"><Relationship Id="rId8" Target="../media/image27.png" Type="http://schemas.openxmlformats.org/officeDocument/2006/relationships/image"/><Relationship Id="rId3" Target="../media/image22.png" Type="http://schemas.openxmlformats.org/officeDocument/2006/relationships/image"/><Relationship Id="rId7" Target="../media/image26.png" Type="http://schemas.openxmlformats.org/officeDocument/2006/relationships/image"/><Relationship Id="rId2" Target="../media/image10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25.png" Type="http://schemas.openxmlformats.org/officeDocument/2006/relationships/image"/><Relationship Id="rId5" Target="../media/image24.png" Type="http://schemas.openxmlformats.org/officeDocument/2006/relationships/image"/><Relationship Id="rId4" Target="../media/image23.png" Type="http://schemas.openxmlformats.org/officeDocument/2006/relationships/image"/><Relationship Id="rId9" Target="../media/image28.png" Type="http://schemas.openxmlformats.org/officeDocument/2006/relationships/image"/></Relationships>
</file>

<file path=ppt/slides/_rels/slide14.xml.rels><?xml version="1.0" encoding="UTF-8" standalone="yes" ?><Relationships xmlns="http://schemas.openxmlformats.org/package/2006/relationships"><Relationship Id="rId8" Target="../media/image31.png" Type="http://schemas.openxmlformats.org/officeDocument/2006/relationships/image"/><Relationship Id="rId3" Target="../media/image27.png" Type="http://schemas.openxmlformats.org/officeDocument/2006/relationships/image"/><Relationship Id="rId7" Target="../media/image30.png" Type="http://schemas.openxmlformats.org/officeDocument/2006/relationships/image"/><Relationship Id="rId2" Target="../media/image10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29.jpeg" Type="http://schemas.openxmlformats.org/officeDocument/2006/relationships/image"/><Relationship Id="rId5" Target="../media/image25.png" Type="http://schemas.openxmlformats.org/officeDocument/2006/relationships/image"/><Relationship Id="rId4" Target="../media/image28.png" Type="http://schemas.openxmlformats.org/officeDocument/2006/relationships/image"/></Relationships>
</file>

<file path=ppt/slides/_rels/slide15.xml.rels><?xml version="1.0" encoding="UTF-8" standalone="yes" ?><Relationships xmlns="http://schemas.openxmlformats.org/package/2006/relationships"><Relationship Id="rId3" Target="../media/image32.jpeg" Type="http://schemas.openxmlformats.org/officeDocument/2006/relationships/image"/><Relationship Id="rId2" Target="../media/image10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33.jpeg" Type="http://schemas.openxmlformats.org/officeDocument/2006/relationships/image"/></Relationships>
</file>

<file path=ppt/slides/_rels/slide16.xml.rels><?xml version="1.0" encoding="UTF-8" standalone="yes" ?><Relationships xmlns="http://schemas.openxmlformats.org/package/2006/relationships"><Relationship Id="rId3" Target="../media/image34.jpeg" Type="http://schemas.openxmlformats.org/officeDocument/2006/relationships/image"/><Relationship Id="rId7" Target="../media/image38.png" Type="http://schemas.openxmlformats.org/officeDocument/2006/relationships/image"/><Relationship Id="rId2" Target="../media/image10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37.jpeg" Type="http://schemas.openxmlformats.org/officeDocument/2006/relationships/image"/><Relationship Id="rId5" Target="../media/image36.jpeg" Type="http://schemas.openxmlformats.org/officeDocument/2006/relationships/image"/><Relationship Id="rId4" Target="../media/image35.jpeg" Type="http://schemas.openxmlformats.org/officeDocument/2006/relationships/image"/></Relationships>
</file>

<file path=ppt/slides/_rels/slide17.xml.rels><?xml version="1.0" encoding="UTF-8" standalone="yes" ?><Relationships xmlns="http://schemas.openxmlformats.org/package/2006/relationships"><Relationship Id="rId3" Target="../media/image39.jpeg" Type="http://schemas.openxmlformats.org/officeDocument/2006/relationships/image"/><Relationship Id="rId2" Target="../media/image10.jpe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image41.png" Type="http://schemas.openxmlformats.org/officeDocument/2006/relationships/image"/><Relationship Id="rId4" Target="../media/image40.png" Type="http://schemas.openxmlformats.org/officeDocument/2006/relationships/image"/></Relationships>
</file>

<file path=ppt/slides/_rels/slide18.xml.rels><?xml version="1.0" encoding="UTF-8" standalone="yes" ?><Relationships xmlns="http://schemas.openxmlformats.org/package/2006/relationships"><Relationship Id="rId2" Target="../media/image10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9.xml.rels><?xml version="1.0" encoding="UTF-8" standalone="yes" ?><Relationships xmlns="http://schemas.openxmlformats.org/package/2006/relationships"><Relationship Id="rId2" Target="../media/image10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 ?><Relationships xmlns="http://schemas.openxmlformats.org/package/2006/relationships"><Relationship Id="rId2" Target="../media/image10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1.xml.rels><?xml version="1.0" encoding="UTF-8" standalone="yes" ?><Relationships xmlns="http://schemas.openxmlformats.org/package/2006/relationships"><Relationship Id="rId2" Target="../media/image10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2.xml.rels><?xml version="1.0" encoding="UTF-8" standalone="yes" ?><Relationships xmlns="http://schemas.openxmlformats.org/package/2006/relationships"><Relationship Id="rId2" Target="../media/image10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6.xml.rels><?xml version="1.0" encoding="UTF-8" standalone="yes" ?><Relationships xmlns="http://schemas.openxmlformats.org/package/2006/relationships"><Relationship Id="rId3" Target="../media/image11.png" Type="http://schemas.openxmlformats.org/officeDocument/2006/relationships/image"/><Relationship Id="rId2" Target="../media/image10.jpeg" Type="http://schemas.openxmlformats.org/officeDocument/2006/relationships/image"/><Relationship Id="rId1" Target="../slideLayouts/slideLayout7.xml" Type="http://schemas.openxmlformats.org/officeDocument/2006/relationships/slideLayout"/><Relationship Id="rId5" Target="../media/image13.png" Type="http://schemas.openxmlformats.org/officeDocument/2006/relationships/image"/><Relationship Id="rId4" Target="../media/image12.png" Type="http://schemas.openxmlformats.org/officeDocument/2006/relationships/image"/></Relationships>
</file>

<file path=ppt/slides/_rels/slide7.xml.rels><?xml version="1.0" encoding="UTF-8" standalone="yes" ?><Relationships xmlns="http://schemas.openxmlformats.org/package/2006/relationships"><Relationship Id="rId3" Target="../media/image14.png" Type="http://schemas.openxmlformats.org/officeDocument/2006/relationships/image"/><Relationship Id="rId2" Target="../media/image10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15.png" Type="http://schemas.openxmlformats.org/officeDocument/2006/relationships/image"/></Relationships>
</file>

<file path=ppt/slides/_rels/slide8.xml.rels><?xml version="1.0" encoding="UTF-8" standalone="yes" ?><Relationships xmlns="http://schemas.openxmlformats.org/package/2006/relationships"><Relationship Id="rId3" Target="../media/image16.png" Type="http://schemas.openxmlformats.org/officeDocument/2006/relationships/image"/><Relationship Id="rId2" Target="../media/image10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17.png" Type="http://schemas.openxmlformats.org/officeDocument/2006/relationships/image"/></Relationships>
</file>

<file path=ppt/slides/_rels/slide9.xml.rels><?xml version="1.0" encoding="UTF-8" standalone="yes" ?><Relationships xmlns="http://schemas.openxmlformats.org/package/2006/relationships"><Relationship Id="rId3" Target="../media/image18.png" Type="http://schemas.openxmlformats.org/officeDocument/2006/relationships/image"/><Relationship Id="rId2" Target="../media/image10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516546" y="3280555"/>
            <a:ext cx="399064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cs typeface="Times New Roman" panose="02020603050405020304" pitchFamily="18" charset="0"/>
              </a:rPr>
              <a:t>Доброе утро</a:t>
            </a:r>
            <a:endParaRPr lang="ru-RU" sz="5400" b="1" dirty="0"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949348" y="2131060"/>
            <a:ext cx="4833416" cy="3251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7037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19199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151118" y="1659285"/>
            <a:ext cx="69342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dirty="0">
                <a:solidFill>
                  <a:srgbClr val="000000"/>
                </a:solidFill>
                <a:ea typeface="Times New Roman" panose="02020603050405020304" pitchFamily="18" charset="0"/>
              </a:rPr>
              <a:t>Чтобы пользоваться этими богатствами, их необходимо добыть. Поэтому нефть, уголь, торф, песок и другие, необходимые для людей вещества, которые добывают из недр земли или с её поверхности, называют ископаемыми.</a:t>
            </a:r>
            <a:endParaRPr lang="ru-RU" sz="3200" dirty="0">
              <a:ea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6749" t="24074" r="41668" b="6592"/>
          <a:stretch/>
        </p:blipFill>
        <p:spPr>
          <a:xfrm>
            <a:off x="400050" y="1737361"/>
            <a:ext cx="4229100" cy="3966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4555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107852" y="1394399"/>
            <a:ext cx="759169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dirty="0">
                <a:solidFill>
                  <a:srgbClr val="000000"/>
                </a:solidFill>
                <a:ea typeface="Times New Roman" panose="02020603050405020304" pitchFamily="18" charset="0"/>
              </a:rPr>
              <a:t>1. Сколько известно человеку минералов?</a:t>
            </a:r>
            <a:endParaRPr lang="ru-RU" sz="3200" dirty="0">
              <a:ea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07852" y="2093594"/>
            <a:ext cx="956787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Ответ: человеку </a:t>
            </a:r>
            <a:r>
              <a:rPr lang="ru-RU" sz="3200" b="1" dirty="0">
                <a:solidFill>
                  <a:srgbClr val="000000"/>
                </a:solidFill>
                <a:ea typeface="Times New Roman" panose="02020603050405020304" pitchFamily="18" charset="0"/>
              </a:rPr>
              <a:t>известно около 5 тысяч минералов.</a:t>
            </a:r>
            <a:endParaRPr lang="ru-RU" sz="32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107852" y="2838387"/>
            <a:ext cx="980986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dirty="0">
                <a:solidFill>
                  <a:srgbClr val="000000"/>
                </a:solidFill>
                <a:ea typeface="Times New Roman" panose="02020603050405020304" pitchFamily="18" charset="0"/>
              </a:rPr>
              <a:t>2. Какой из самых ценных минералов принесла магма?</a:t>
            </a:r>
            <a:endParaRPr lang="ru-RU" sz="3200" dirty="0">
              <a:ea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107852" y="3497903"/>
            <a:ext cx="980986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Ответ: </a:t>
            </a:r>
            <a:r>
              <a:rPr lang="ru-RU" sz="3200" b="1" dirty="0"/>
              <a:t>м</a:t>
            </a:r>
            <a:r>
              <a:rPr lang="ru-RU" sz="3200" b="1" dirty="0" smtClean="0"/>
              <a:t>агма </a:t>
            </a:r>
            <a:r>
              <a:rPr lang="ru-RU" sz="3200" b="1" dirty="0"/>
              <a:t>принесла нам из ценных минералов - </a:t>
            </a:r>
            <a:r>
              <a:rPr lang="ru-RU" sz="3200" b="1" dirty="0" smtClean="0"/>
              <a:t>алмаз</a:t>
            </a:r>
            <a:r>
              <a:rPr lang="ru-RU" sz="3200" b="1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.</a:t>
            </a:r>
            <a:endParaRPr lang="ru-RU" sz="32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99546" y="4575121"/>
            <a:ext cx="2044011" cy="1667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0657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1046893" y="1156393"/>
            <a:ext cx="874072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dirty="0">
                <a:solidFill>
                  <a:srgbClr val="000000"/>
                </a:solidFill>
                <a:ea typeface="Times New Roman" panose="02020603050405020304" pitchFamily="18" charset="0"/>
              </a:rPr>
              <a:t>3. На какие группы делят полезные ископаемые?</a:t>
            </a:r>
            <a:endParaRPr lang="ru-RU" sz="3200" dirty="0">
              <a:ea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046892" y="1741168"/>
            <a:ext cx="10063067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Полезные </a:t>
            </a:r>
            <a:r>
              <a:rPr lang="ru-RU" sz="3200" dirty="0">
                <a:solidFill>
                  <a:srgbClr val="000000"/>
                </a:solidFill>
                <a:ea typeface="Times New Roman" panose="02020603050405020304" pitchFamily="18" charset="0"/>
              </a:rPr>
              <a:t>ископаемые делятся на</a:t>
            </a:r>
            <a:r>
              <a:rPr lang="ru-RU" sz="3200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:</a:t>
            </a:r>
            <a:endParaRPr lang="ru-RU" sz="3200" dirty="0"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3200" b="1" dirty="0">
                <a:solidFill>
                  <a:srgbClr val="000000"/>
                </a:solidFill>
                <a:ea typeface="Times New Roman" panose="02020603050405020304" pitchFamily="18" charset="0"/>
              </a:rPr>
              <a:t>- Твердые полезные ископаемые это </a:t>
            </a:r>
            <a:r>
              <a:rPr lang="ru-RU" sz="3200" dirty="0">
                <a:solidFill>
                  <a:srgbClr val="000000"/>
                </a:solidFill>
                <a:ea typeface="Times New Roman" panose="02020603050405020304" pitchFamily="18" charset="0"/>
              </a:rPr>
              <a:t>– каменный уголь, </a:t>
            </a:r>
            <a:r>
              <a:rPr lang="ru-RU" sz="3200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железная </a:t>
            </a:r>
            <a:r>
              <a:rPr lang="ru-RU" sz="3200" dirty="0">
                <a:solidFill>
                  <a:srgbClr val="000000"/>
                </a:solidFill>
                <a:ea typeface="Times New Roman" panose="02020603050405020304" pitchFamily="18" charset="0"/>
              </a:rPr>
              <a:t>руда, гранит, известняк, песок, глина.</a:t>
            </a:r>
            <a:endParaRPr lang="ru-RU" sz="3200" dirty="0"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3200" b="1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- Жидкие </a:t>
            </a:r>
            <a:r>
              <a:rPr lang="ru-RU" sz="3200" b="1" dirty="0">
                <a:solidFill>
                  <a:srgbClr val="000000"/>
                </a:solidFill>
                <a:ea typeface="Times New Roman" panose="02020603050405020304" pitchFamily="18" charset="0"/>
              </a:rPr>
              <a:t>полезные ископаемые это </a:t>
            </a:r>
            <a:r>
              <a:rPr lang="ru-RU" sz="3200" dirty="0">
                <a:solidFill>
                  <a:srgbClr val="000000"/>
                </a:solidFill>
                <a:ea typeface="Times New Roman" panose="02020603050405020304" pitchFamily="18" charset="0"/>
              </a:rPr>
              <a:t>– нефть, минеральные воды</a:t>
            </a:r>
            <a:r>
              <a:rPr lang="ru-RU" sz="3200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.</a:t>
            </a:r>
          </a:p>
          <a:p>
            <a:r>
              <a:rPr lang="ru-RU" sz="3200" b="1" dirty="0"/>
              <a:t>- Газообразные полезные ископаемые это </a:t>
            </a:r>
            <a:r>
              <a:rPr lang="ru-RU" sz="3200" dirty="0"/>
              <a:t>– природный газ.</a:t>
            </a:r>
          </a:p>
          <a:p>
            <a:pPr marL="285750" indent="-285750">
              <a:spcAft>
                <a:spcPts val="0"/>
              </a:spcAft>
              <a:buFontTx/>
              <a:buChar char="-"/>
            </a:pPr>
            <a:endParaRPr lang="ru-RU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9841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98120" y="7227497"/>
            <a:ext cx="996696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Продукты переработки нефти Из</a:t>
            </a:r>
            <a:r>
              <a:rPr lang="ru-RU" sz="3200" dirty="0">
                <a:solidFill>
                  <a:srgbClr val="000000"/>
                </a:solidFill>
                <a:ea typeface="Times New Roman" panose="02020603050405020304" pitchFamily="18" charset="0"/>
              </a:rPr>
              <a:t> нефти делают вазелин, лекарства, мыло, пластмассы, бензин, керосин. </a:t>
            </a:r>
            <a:endParaRPr lang="ru-RU" sz="3200" dirty="0" smtClean="0">
              <a:solidFill>
                <a:srgbClr val="000000"/>
              </a:solidFill>
              <a:ea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46981" y="1412078"/>
            <a:ext cx="2276077" cy="227607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31080" y="1949236"/>
            <a:ext cx="2346960" cy="219752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55606" y="4292243"/>
            <a:ext cx="3080787" cy="154039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82050" y="3897140"/>
            <a:ext cx="1805940" cy="187408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56676" y="1549238"/>
            <a:ext cx="1876700" cy="1610771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4436251" y="960120"/>
            <a:ext cx="3319498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          Продукты </a:t>
            </a:r>
          </a:p>
          <a:p>
            <a:r>
              <a:rPr lang="ru-RU" sz="2800" b="1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переработки </a:t>
            </a:r>
            <a:r>
              <a:rPr lang="ru-RU" sz="2800" b="1" dirty="0">
                <a:solidFill>
                  <a:srgbClr val="000000"/>
                </a:solidFill>
                <a:ea typeface="Times New Roman" panose="02020603050405020304" pitchFamily="18" charset="0"/>
              </a:rPr>
              <a:t>нефти </a:t>
            </a:r>
            <a:endParaRPr lang="ru-RU" sz="2800" b="1" dirty="0"/>
          </a:p>
        </p:txBody>
      </p:sp>
      <p:grpSp>
        <p:nvGrpSpPr>
          <p:cNvPr id="13" name="Группа 12"/>
          <p:cNvGrpSpPr/>
          <p:nvPr/>
        </p:nvGrpSpPr>
        <p:grpSpPr>
          <a:xfrm>
            <a:off x="1319768" y="3916932"/>
            <a:ext cx="2213608" cy="1778994"/>
            <a:chOff x="1573530" y="3907051"/>
            <a:chExt cx="2655187" cy="2133875"/>
          </a:xfrm>
        </p:grpSpPr>
        <p:pic>
          <p:nvPicPr>
            <p:cNvPr id="7" name="Рисунок 6"/>
            <p:cNvPicPr>
              <a:picLocks noChangeAspect="1"/>
            </p:cNvPicPr>
            <p:nvPr/>
          </p:nvPicPr>
          <p:blipFill rotWithShape="1">
            <a:blip r:embed="rId8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573530" y="4120952"/>
              <a:ext cx="2636520" cy="1919974"/>
            </a:xfrm>
            <a:prstGeom prst="rect">
              <a:avLst/>
            </a:prstGeom>
          </p:spPr>
        </p:pic>
        <p:pic>
          <p:nvPicPr>
            <p:cNvPr id="5" name="Рисунок 4"/>
            <p:cNvPicPr>
              <a:picLocks noChangeAspect="1"/>
            </p:cNvPicPr>
            <p:nvPr/>
          </p:nvPicPr>
          <p:blipFill rotWithShape="1">
            <a:blip r:embed="rId9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359295" y="3907051"/>
              <a:ext cx="869422" cy="2094174"/>
            </a:xfrm>
            <a:prstGeom prst="rect">
              <a:avLst/>
            </a:prstGeom>
          </p:spPr>
        </p:pic>
      </p:grpSp>
      <p:sp>
        <p:nvSpPr>
          <p:cNvPr id="14" name="Прямоугольник 13"/>
          <p:cNvSpPr/>
          <p:nvPr/>
        </p:nvSpPr>
        <p:spPr>
          <a:xfrm>
            <a:off x="1668778" y="3093058"/>
            <a:ext cx="18524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Косметика</a:t>
            </a:r>
            <a:endParaRPr lang="ru-RU" sz="28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555462" y="5737194"/>
            <a:ext cx="19779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0000"/>
                </a:solidFill>
              </a:rPr>
              <a:t>Пластмасса</a:t>
            </a:r>
            <a:endParaRPr lang="ru-RU" sz="2800" b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5550529" y="5732249"/>
            <a:ext cx="109094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0000"/>
                </a:solidFill>
              </a:rPr>
              <a:t>Ткани</a:t>
            </a:r>
            <a:endParaRPr lang="ru-RU" sz="2800" b="1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8782050" y="3352049"/>
            <a:ext cx="13099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Бензин</a:t>
            </a:r>
            <a:endParaRPr lang="ru-RU" sz="2800" b="1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8794262" y="5723963"/>
            <a:ext cx="17815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Лекарства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431296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5" grpId="0"/>
      <p:bldP spid="16" grpId="0"/>
      <p:bldP spid="17" grpId="0"/>
      <p:bldP spid="1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882331" y="974698"/>
            <a:ext cx="2757743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Использование </a:t>
            </a:r>
          </a:p>
          <a:p>
            <a:r>
              <a:rPr lang="ru-RU" sz="2800" b="1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каменного угля</a:t>
            </a:r>
            <a:endParaRPr lang="ru-RU" sz="2800" b="1" dirty="0"/>
          </a:p>
        </p:txBody>
      </p:sp>
      <p:grpSp>
        <p:nvGrpSpPr>
          <p:cNvPr id="11" name="Группа 10"/>
          <p:cNvGrpSpPr/>
          <p:nvPr/>
        </p:nvGrpSpPr>
        <p:grpSpPr>
          <a:xfrm>
            <a:off x="2869449" y="3562993"/>
            <a:ext cx="2213608" cy="1778994"/>
            <a:chOff x="1573530" y="3907051"/>
            <a:chExt cx="2655187" cy="2133875"/>
          </a:xfrm>
        </p:grpSpPr>
        <p:pic>
          <p:nvPicPr>
            <p:cNvPr id="12" name="Рисунок 11"/>
            <p:cNvPicPr>
              <a:picLocks noChangeAspect="1"/>
            </p:cNvPicPr>
            <p:nvPr/>
          </p:nvPicPr>
          <p:blipFill rotWithShape="1">
            <a:blip r:embed="rId3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573530" y="4120952"/>
              <a:ext cx="2636520" cy="1919974"/>
            </a:xfrm>
            <a:prstGeom prst="rect">
              <a:avLst/>
            </a:prstGeom>
          </p:spPr>
        </p:pic>
        <p:pic>
          <p:nvPicPr>
            <p:cNvPr id="13" name="Рисунок 12"/>
            <p:cNvPicPr>
              <a:picLocks noChangeAspect="1"/>
            </p:cNvPicPr>
            <p:nvPr/>
          </p:nvPicPr>
          <p:blipFill rotWithShape="1"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359295" y="3907051"/>
              <a:ext cx="869422" cy="2094174"/>
            </a:xfrm>
            <a:prstGeom prst="rect">
              <a:avLst/>
            </a:prstGeom>
          </p:spPr>
        </p:pic>
      </p:grpSp>
      <p:sp>
        <p:nvSpPr>
          <p:cNvPr id="14" name="Прямоугольник 13"/>
          <p:cNvSpPr/>
          <p:nvPr/>
        </p:nvSpPr>
        <p:spPr>
          <a:xfrm>
            <a:off x="3105143" y="5383255"/>
            <a:ext cx="3434723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0000"/>
                </a:solidFill>
              </a:rPr>
              <a:t>Пластмасса </a:t>
            </a:r>
          </a:p>
          <a:p>
            <a:r>
              <a:rPr lang="ru-RU" sz="2800" b="1" dirty="0" smtClean="0">
                <a:solidFill>
                  <a:srgbClr val="000000"/>
                </a:solidFill>
              </a:rPr>
              <a:t>(из природного газа)</a:t>
            </a:r>
            <a:endParaRPr lang="ru-RU" sz="2800" b="1" dirty="0"/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7057" y="3562993"/>
            <a:ext cx="1805940" cy="1874089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7209269" y="5389816"/>
            <a:ext cx="178151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Лекарства</a:t>
            </a:r>
            <a:endParaRPr lang="ru-RU" sz="2800" b="1" dirty="0"/>
          </a:p>
        </p:txBody>
      </p:sp>
      <p:pic>
        <p:nvPicPr>
          <p:cNvPr id="1028" name="Picture 4" descr="https://media.istockphoto.com/vectors/coal-black-mineral-resources-pieces-of-fossil-stone-polygonal-shapes-vector-id1312766115?k=20&amp;m=1312766115&amp;s=612x612&amp;w=0&amp;h=asG_2JSDvzvCZ66HVr5jxXElDuNnc64fhKMtuy99b3s=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946266">
            <a:off x="4869832" y="1575170"/>
            <a:ext cx="2575761" cy="2575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19647" y="1029786"/>
            <a:ext cx="2308908" cy="2289559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86870" y="1273612"/>
            <a:ext cx="1983407" cy="2050870"/>
          </a:xfrm>
          <a:prstGeom prst="rect">
            <a:avLst/>
          </a:prstGeom>
        </p:spPr>
      </p:pic>
      <p:sp>
        <p:nvSpPr>
          <p:cNvPr id="20" name="Прямоугольник 19"/>
          <p:cNvSpPr/>
          <p:nvPr/>
        </p:nvSpPr>
        <p:spPr>
          <a:xfrm>
            <a:off x="1807372" y="3388677"/>
            <a:ext cx="9535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0000"/>
                </a:solidFill>
              </a:rPr>
              <a:t>Духи</a:t>
            </a:r>
            <a:endParaRPr lang="ru-RU" sz="2800" b="1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9002997" y="3371609"/>
            <a:ext cx="12859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0000"/>
                </a:solidFill>
              </a:rPr>
              <a:t>Краски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40401203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4" grpId="0"/>
      <p:bldP spid="16" grpId="0"/>
      <p:bldP spid="20" grpId="0"/>
      <p:bldP spid="2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174186" y="1366897"/>
            <a:ext cx="784789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3200" b="1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Многие </a:t>
            </a:r>
            <a:r>
              <a:rPr lang="ru-RU" sz="3200" b="1" dirty="0">
                <a:solidFill>
                  <a:srgbClr val="000000"/>
                </a:solidFill>
                <a:ea typeface="Times New Roman" panose="02020603050405020304" pitchFamily="18" charset="0"/>
              </a:rPr>
              <a:t>из окружающих нас предметов сделаны из чугуна, стали, железа, которые не встречаются в природе в чистом виде</a:t>
            </a:r>
            <a:r>
              <a:rPr lang="ru-RU" sz="3200" b="1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. Эти металлы выплавляют из руды.</a:t>
            </a:r>
            <a:endParaRPr lang="ru-RU" sz="3200" b="1" dirty="0">
              <a:ea typeface="Times New Roman" panose="02020603050405020304" pitchFamily="18" charset="0"/>
            </a:endParaRPr>
          </a:p>
        </p:txBody>
      </p:sp>
      <p:pic>
        <p:nvPicPr>
          <p:cNvPr id="2068" name="Picture 20" descr="https://pinchofjoy.ru/upload/iblock/3df/3dfe8c33f167b14302ce6db3efddc130.jpeg"/>
          <p:cNvPicPr>
            <a:picLocks noChangeAspect="1" noChangeArrowheads="1"/>
          </p:cNvPicPr>
          <p:nvPr/>
        </p:nvPicPr>
        <p:blipFill rotWithShape="1"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520940" y="3065121"/>
            <a:ext cx="3345180" cy="3202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0" name="Picture 22" descr="https://lodge-posuda.ru/images/detailed/1/82577_1000.jpg"/>
          <p:cNvPicPr>
            <a:picLocks noChangeAspect="1" noChangeArrowheads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19134" y="4943476"/>
            <a:ext cx="1653815" cy="1349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9764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0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672435" y="6935110"/>
            <a:ext cx="49273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СДЕЛАТЬ НОРМАЛЬНО!!!!!</a:t>
            </a:r>
            <a:endParaRPr lang="ru-RU" sz="3200" b="1" dirty="0"/>
          </a:p>
        </p:txBody>
      </p:sp>
      <p:pic>
        <p:nvPicPr>
          <p:cNvPr id="2050" name="Picture 2" descr="https://img2.freepng.ru/20180215/zte/kisspng-iron-ore-mineral-mining-metal-rock-pictures-5a856d420b9833.5752531715186936980475.jpg"/>
          <p:cNvPicPr>
            <a:picLocks noChangeAspect="1" noChangeArrowheads="1"/>
          </p:cNvPicPr>
          <p:nvPr/>
        </p:nvPicPr>
        <p:blipFill rotWithShape="1">
          <a:blip r:embed="rId3" cstate="screen">
            <a:clrChange>
              <a:clrFrom>
                <a:srgbClr val="EEEEEE"/>
              </a:clrFrom>
              <a:clrTo>
                <a:srgbClr val="EEEEE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806843" y="1628095"/>
            <a:ext cx="2227707" cy="14414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s://www.tovaryplus.ru/image/f/2/f2f0e3fd9616cecde55253287c98001d.jpe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62181" y="1116478"/>
            <a:ext cx="2929220" cy="2092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https://metall-24.ru/sites/default/files/%D0%BA%D1%80%D1%83%D0%B3%20%D0%BD%D0%B5%D1%80%D0%B6%D0%B0%D0%B2%D0%B5%D1%8E%D1%89%D0%B8%D0%B9%2040%D1%8513_44.jpg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41349" y="888545"/>
            <a:ext cx="3944449" cy="2629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https://101benzopila.ru/wp-content/uploads/d/5/c/d5ccf4344313396006480aa17c98671b.jpeg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1F0EC"/>
              </a:clrFrom>
              <a:clrTo>
                <a:srgbClr val="F1F0E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85463" y="4120080"/>
            <a:ext cx="2912217" cy="2184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 descr="https://e7.pngegg.com/pngimages/248/262/png-clipart-copper-institute-of-scrap-recycling-industries-metal-institute-of-scrap-recycling-industries-metal-scrap-recycling-business.png"/>
          <p:cNvPicPr>
            <a:picLocks noChangeAspect="1" noChangeArrowheads="1"/>
          </p:cNvPicPr>
          <p:nvPr/>
        </p:nvPicPr>
        <p:blipFill rotWithShape="1">
          <a:blip r:embed="rId7" cstate="screen">
            <a:clrChange>
              <a:clrFrom>
                <a:srgbClr val="E6E6E6"/>
              </a:clrFrom>
              <a:clrTo>
                <a:srgbClr val="E6E6E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210" r="19597"/>
          <a:stretch/>
        </p:blipFill>
        <p:spPr bwMode="auto">
          <a:xfrm>
            <a:off x="4930638" y="3772705"/>
            <a:ext cx="2111476" cy="1948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158350" y="1022332"/>
            <a:ext cx="385191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b="1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Из</a:t>
            </a:r>
            <a:r>
              <a:rPr lang="ru-RU" sz="3200" b="1" dirty="0">
                <a:solidFill>
                  <a:srgbClr val="000000"/>
                </a:solidFill>
                <a:ea typeface="Times New Roman" panose="02020603050405020304" pitchFamily="18" charset="0"/>
              </a:rPr>
              <a:t> железной </a:t>
            </a:r>
            <a:r>
              <a:rPr lang="ru-RU" sz="3200" b="1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руды: </a:t>
            </a:r>
            <a:endParaRPr lang="ru-RU" sz="3200" b="1" dirty="0">
              <a:ea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403814" y="3073501"/>
            <a:ext cx="16383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b="1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Чугун </a:t>
            </a:r>
            <a:endParaRPr lang="ru-RU" sz="3200" b="1" dirty="0">
              <a:ea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9068809" y="3096490"/>
            <a:ext cx="16383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b="1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Сталь </a:t>
            </a:r>
            <a:endParaRPr lang="ru-RU" sz="3200" b="1" dirty="0">
              <a:ea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244628" y="3749716"/>
            <a:ext cx="335213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b="1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Из</a:t>
            </a:r>
            <a:r>
              <a:rPr lang="ru-RU" sz="3200" b="1" dirty="0">
                <a:solidFill>
                  <a:srgbClr val="000000"/>
                </a:solidFill>
                <a:ea typeface="Times New Roman" panose="02020603050405020304" pitchFamily="18" charset="0"/>
              </a:rPr>
              <a:t> медной </a:t>
            </a:r>
            <a:r>
              <a:rPr lang="ru-RU" sz="3200" b="1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руды: </a:t>
            </a:r>
            <a:endParaRPr lang="ru-RU" sz="3200" b="1" dirty="0"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403814" y="5676527"/>
            <a:ext cx="16383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b="1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Медь </a:t>
            </a:r>
            <a:endParaRPr lang="ru-RU" sz="3200" b="1" dirty="0">
              <a:ea typeface="Times New Roman" panose="02020603050405020304" pitchFamily="18" charset="0"/>
            </a:endParaRPr>
          </a:p>
        </p:txBody>
      </p:sp>
      <p:grpSp>
        <p:nvGrpSpPr>
          <p:cNvPr id="14" name="Группа 13"/>
          <p:cNvGrpSpPr/>
          <p:nvPr/>
        </p:nvGrpSpPr>
        <p:grpSpPr>
          <a:xfrm>
            <a:off x="7042114" y="3660500"/>
            <a:ext cx="4399044" cy="1296643"/>
            <a:chOff x="7233499" y="3872263"/>
            <a:chExt cx="4120688" cy="1296643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7233499" y="4017753"/>
              <a:ext cx="4120688" cy="1077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3200" dirty="0">
                  <a:solidFill>
                    <a:srgbClr val="000000"/>
                  </a:solidFill>
                  <a:ea typeface="Times New Roman" panose="02020603050405020304" pitchFamily="18" charset="0"/>
                </a:rPr>
                <a:t>Разведано 800 млрд. тонн железной руды.</a:t>
              </a:r>
              <a:endParaRPr lang="ru-RU" sz="3200" dirty="0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7263979" y="3872263"/>
              <a:ext cx="3751771" cy="1296643"/>
            </a:xfrm>
            <a:prstGeom prst="rect">
              <a:avLst/>
            </a:prstGeom>
            <a:noFill/>
            <a:ln w="76200">
              <a:solidFill>
                <a:srgbClr val="D1F3C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5" name="Группа 14"/>
          <p:cNvGrpSpPr/>
          <p:nvPr/>
        </p:nvGrpSpPr>
        <p:grpSpPr>
          <a:xfrm>
            <a:off x="6955944" y="4956944"/>
            <a:ext cx="4284876" cy="1296643"/>
            <a:chOff x="6955944" y="4956944"/>
            <a:chExt cx="4284876" cy="1296643"/>
          </a:xfrm>
        </p:grpSpPr>
        <p:sp>
          <p:nvSpPr>
            <p:cNvPr id="13" name="TextBox 12"/>
            <p:cNvSpPr txBox="1"/>
            <p:nvPr/>
          </p:nvSpPr>
          <p:spPr>
            <a:xfrm>
              <a:off x="6955944" y="5135893"/>
              <a:ext cx="4284876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/>
                <a:t>Руда ещё используется как топливо.</a:t>
              </a:r>
              <a:endParaRPr lang="ru-RU" sz="3200" dirty="0"/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7042114" y="4956944"/>
              <a:ext cx="4015789" cy="1296643"/>
            </a:xfrm>
            <a:prstGeom prst="rect">
              <a:avLst/>
            </a:prstGeom>
            <a:noFill/>
            <a:ln w="76200">
              <a:solidFill>
                <a:srgbClr val="D1F3C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590064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0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0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6" grpId="0"/>
      <p:bldP spid="17" grpId="0"/>
      <p:bldP spid="9" grpId="0"/>
      <p:bldP spid="1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  <p:pic>
        <p:nvPicPr>
          <p:cNvPr id="4" name="Рисунок 3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33145" y="947134"/>
            <a:ext cx="4468495" cy="534364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702560" y="2702560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/>
              <a:t>+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697828" y="3136612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/>
              <a:t>+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644890" y="3484880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/>
              <a:t>+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697828" y="3911894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/>
              <a:t>+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644890" y="4303054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/>
              <a:t>+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678035" y="4684629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/>
              <a:t>+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644890" y="5121228"/>
            <a:ext cx="389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/>
              <a:t>+</a:t>
            </a: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FFFF5"/>
              </a:clrFrom>
              <a:clrTo>
                <a:srgbClr val="FFFF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8665074">
            <a:off x="6631262" y="712995"/>
            <a:ext cx="498022" cy="2745509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 rotWithShape="1">
          <a:blip r:embed="rId5" cstate="screen">
            <a:clrChange>
              <a:clrFrom>
                <a:srgbClr val="FFFFF5"/>
              </a:clrFrom>
              <a:clrTo>
                <a:srgbClr val="FFFF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8665074">
            <a:off x="6647175" y="3681203"/>
            <a:ext cx="543102" cy="2808235"/>
          </a:xfrm>
          <a:prstGeom prst="rect">
            <a:avLst/>
          </a:prstGeom>
        </p:spPr>
      </p:pic>
      <p:grpSp>
        <p:nvGrpSpPr>
          <p:cNvPr id="22" name="Группа 21"/>
          <p:cNvGrpSpPr/>
          <p:nvPr/>
        </p:nvGrpSpPr>
        <p:grpSpPr>
          <a:xfrm>
            <a:off x="8078617" y="2551837"/>
            <a:ext cx="2826415" cy="636726"/>
            <a:chOff x="8078617" y="2551837"/>
            <a:chExt cx="2826415" cy="636726"/>
          </a:xfrm>
        </p:grpSpPr>
        <p:sp>
          <p:nvSpPr>
            <p:cNvPr id="3" name="TextBox 2"/>
            <p:cNvSpPr txBox="1"/>
            <p:nvPr/>
          </p:nvSpPr>
          <p:spPr>
            <a:xfrm>
              <a:off x="8078617" y="2551837"/>
              <a:ext cx="282641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b="1" dirty="0" smtClean="0"/>
                <a:t>Все правильно</a:t>
              </a:r>
              <a:endParaRPr lang="ru-RU" sz="3200" b="1" dirty="0"/>
            </a:p>
          </p:txBody>
        </p:sp>
        <p:cxnSp>
          <p:nvCxnSpPr>
            <p:cNvPr id="17" name="Прямая соединительная линия 16"/>
            <p:cNvCxnSpPr/>
            <p:nvPr/>
          </p:nvCxnSpPr>
          <p:spPr>
            <a:xfrm>
              <a:off x="8217490" y="3188563"/>
              <a:ext cx="2548668" cy="0"/>
            </a:xfrm>
            <a:prstGeom prst="line">
              <a:avLst/>
            </a:prstGeom>
            <a:ln w="76200">
              <a:solidFill>
                <a:srgbClr val="0080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Группа 22"/>
          <p:cNvGrpSpPr/>
          <p:nvPr/>
        </p:nvGrpSpPr>
        <p:grpSpPr>
          <a:xfrm>
            <a:off x="8170132" y="5009468"/>
            <a:ext cx="2734900" cy="1077218"/>
            <a:chOff x="8170132" y="5009468"/>
            <a:chExt cx="2734900" cy="1077218"/>
          </a:xfrm>
        </p:grpSpPr>
        <p:sp>
          <p:nvSpPr>
            <p:cNvPr id="15" name="Прямоугольник 14"/>
            <p:cNvSpPr/>
            <p:nvPr/>
          </p:nvSpPr>
          <p:spPr>
            <a:xfrm>
              <a:off x="8170132" y="5009468"/>
              <a:ext cx="2734900" cy="1077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3200" b="1" dirty="0" smtClean="0">
                  <a:solidFill>
                    <a:srgbClr val="181818"/>
                  </a:solidFill>
                  <a:ea typeface="Times New Roman" panose="02020603050405020304" pitchFamily="18" charset="0"/>
                </a:rPr>
                <a:t>Если </a:t>
              </a:r>
              <a:r>
                <a:rPr lang="ru-RU" sz="3200" b="1" dirty="0">
                  <a:solidFill>
                    <a:srgbClr val="181818"/>
                  </a:solidFill>
                  <a:ea typeface="Times New Roman" panose="02020603050405020304" pitchFamily="18" charset="0"/>
                </a:rPr>
                <a:t>что-то неправильно</a:t>
              </a:r>
              <a:endParaRPr lang="ru-RU" sz="3200" b="1" dirty="0"/>
            </a:p>
          </p:txBody>
        </p:sp>
        <p:cxnSp>
          <p:nvCxnSpPr>
            <p:cNvPr id="20" name="Прямая соединительная линия 19"/>
            <p:cNvCxnSpPr/>
            <p:nvPr/>
          </p:nvCxnSpPr>
          <p:spPr>
            <a:xfrm>
              <a:off x="8217490" y="6086686"/>
              <a:ext cx="2403470" cy="0"/>
            </a:xfrm>
            <a:prstGeom prst="line">
              <a:avLst/>
            </a:prstGeom>
            <a:ln w="76200">
              <a:solidFill>
                <a:srgbClr val="FF914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439829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056640" y="1427996"/>
            <a:ext cx="842264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dirty="0">
                <a:solidFill>
                  <a:srgbClr val="000000"/>
                </a:solidFill>
                <a:ea typeface="Times New Roman" panose="02020603050405020304" pitchFamily="18" charset="0"/>
              </a:rPr>
              <a:t>1. Как называют места, где находятся полезные ископаемые?</a:t>
            </a:r>
            <a:endParaRPr lang="ru-RU" sz="3200" dirty="0">
              <a:ea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56640" y="2525353"/>
            <a:ext cx="445008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b="1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Ответ: месторождения.</a:t>
            </a:r>
            <a:endParaRPr lang="ru-RU" sz="3200" b="1" dirty="0">
              <a:ea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56640" y="3236882"/>
            <a:ext cx="99466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dirty="0">
                <a:solidFill>
                  <a:srgbClr val="000000"/>
                </a:solidFill>
                <a:ea typeface="Times New Roman" panose="02020603050405020304" pitchFamily="18" charset="0"/>
              </a:rPr>
              <a:t>2. Как называется профессия людей, которые изучают полезные ископаемые?</a:t>
            </a:r>
            <a:endParaRPr lang="ru-RU" sz="3200" dirty="0"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3200" dirty="0">
                <a:solidFill>
                  <a:srgbClr val="000000"/>
                </a:solidFill>
                <a:ea typeface="Times New Roman" panose="02020603050405020304" pitchFamily="18" charset="0"/>
              </a:rPr>
              <a:t> </a:t>
            </a:r>
            <a:endParaRPr lang="ru-RU" sz="3200" dirty="0">
              <a:ea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56640" y="4394687"/>
            <a:ext cx="930656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Ответ: </a:t>
            </a:r>
            <a:r>
              <a:rPr lang="ru-RU" sz="3200" b="1" dirty="0"/>
              <a:t>л</a:t>
            </a:r>
            <a:r>
              <a:rPr lang="ru-RU" sz="3200" b="1" dirty="0" smtClean="0"/>
              <a:t>юди</a:t>
            </a:r>
            <a:r>
              <a:rPr lang="ru-RU" sz="3200" b="1" dirty="0"/>
              <a:t>, которые изучают полезные ископаемые – это геологи.</a:t>
            </a:r>
          </a:p>
        </p:txBody>
      </p:sp>
    </p:spTree>
    <p:extLst>
      <p:ext uri="{BB962C8B-B14F-4D97-AF65-F5344CB8AC3E}">
        <p14:creationId xmlns:p14="http://schemas.microsoft.com/office/powerpoint/2010/main" val="2973372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61720" y="1246555"/>
            <a:ext cx="771144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dirty="0">
                <a:solidFill>
                  <a:srgbClr val="000000"/>
                </a:solidFill>
                <a:ea typeface="Times New Roman" panose="02020603050405020304" pitchFamily="18" charset="0"/>
              </a:rPr>
              <a:t>3. Как добывают полезные ископаемые?</a:t>
            </a:r>
            <a:endParaRPr lang="ru-RU" sz="3200" dirty="0"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127760" y="1785224"/>
            <a:ext cx="101904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ea typeface="Times New Roman" panose="02020603050405020304" pitchFamily="18" charset="0"/>
              </a:rPr>
              <a:t>Ответ: полезные </a:t>
            </a:r>
            <a:r>
              <a:rPr lang="ru-RU" sz="3200" b="1" dirty="0">
                <a:ea typeface="Times New Roman" panose="02020603050405020304" pitchFamily="18" charset="0"/>
              </a:rPr>
              <a:t>ископаемые добывают по – разному: одни в открытых котлованах – карьерах, другие в шахтах. </a:t>
            </a:r>
            <a:endParaRPr lang="ru-RU" sz="32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127760" y="3429000"/>
            <a:ext cx="529997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000000"/>
                </a:solidFill>
                <a:ea typeface="Times New Roman" panose="02020603050405020304" pitchFamily="18" charset="0"/>
              </a:rPr>
              <a:t>4. Как добывают нефть и газ?</a:t>
            </a:r>
            <a:endParaRPr lang="ru-RU" sz="32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061720" y="4013775"/>
            <a:ext cx="100990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ea typeface="Times New Roman" panose="02020603050405020304" pitchFamily="18" charset="0"/>
              </a:rPr>
              <a:t>Ответ: чтобы </a:t>
            </a:r>
            <a:r>
              <a:rPr lang="ru-RU" sz="3200" b="1" dirty="0">
                <a:ea typeface="Times New Roman" panose="02020603050405020304" pitchFamily="18" charset="0"/>
              </a:rPr>
              <a:t>извлечь из-под земли нефть и природный газ люди строят буровые установки и бурят скважины. Нефть добывают как на суше, так и на море.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998669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54567" y="846381"/>
            <a:ext cx="992722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1. Почему </a:t>
            </a:r>
            <a:r>
              <a:rPr lang="ru-RU" sz="3200" dirty="0">
                <a:solidFill>
                  <a:srgbClr val="000000"/>
                </a:solidFill>
                <a:ea typeface="Times New Roman" panose="02020603050405020304" pitchFamily="18" charset="0"/>
              </a:rPr>
              <a:t>природные богатства и труд мы называем основой экономики?    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54567" y="1894039"/>
            <a:ext cx="896492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Ответ:</a:t>
            </a:r>
            <a:r>
              <a:rPr lang="ru-RU" sz="3200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природные богатства и труд необходимы </a:t>
            </a:r>
            <a:r>
              <a:rPr lang="ru-RU" sz="3200" b="1" dirty="0">
                <a:solidFill>
                  <a:srgbClr val="000000"/>
                </a:solidFill>
                <a:ea typeface="Times New Roman" panose="02020603050405020304" pitchFamily="18" charset="0"/>
              </a:rPr>
              <a:t>для производства товаров и услуг.</a:t>
            </a:r>
            <a:endParaRPr lang="ru-RU" sz="32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54567" y="3000817"/>
            <a:ext cx="801739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2. Какие </a:t>
            </a:r>
            <a:r>
              <a:rPr lang="ru-RU" sz="3200" dirty="0">
                <a:solidFill>
                  <a:srgbClr val="000000"/>
                </a:solidFill>
                <a:ea typeface="Times New Roman" panose="02020603050405020304" pitchFamily="18" charset="0"/>
              </a:rPr>
              <a:t>природные богатства используются в хозяйственной деятельности людей?</a:t>
            </a:r>
            <a:endParaRPr lang="ru-RU" sz="3200" dirty="0">
              <a:ea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86473" y="4052246"/>
            <a:ext cx="918187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Ответ:</a:t>
            </a:r>
            <a:r>
              <a:rPr lang="ru-RU" sz="3200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вода, </a:t>
            </a:r>
            <a:r>
              <a:rPr lang="ru-RU" sz="3200" b="1" dirty="0">
                <a:solidFill>
                  <a:srgbClr val="000000"/>
                </a:solidFill>
                <a:ea typeface="Times New Roman" panose="02020603050405020304" pitchFamily="18" charset="0"/>
              </a:rPr>
              <a:t>почва, </a:t>
            </a:r>
            <a:r>
              <a:rPr lang="ru-RU" sz="3200" b="1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воздух, растения</a:t>
            </a:r>
            <a:r>
              <a:rPr lang="ru-RU" sz="3200" b="1" dirty="0">
                <a:solidFill>
                  <a:srgbClr val="000000"/>
                </a:solidFill>
                <a:ea typeface="Times New Roman" panose="02020603050405020304" pitchFamily="18" charset="0"/>
              </a:rPr>
              <a:t>, животные.</a:t>
            </a:r>
            <a:endParaRPr lang="ru-RU" sz="32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054567" y="4622241"/>
            <a:ext cx="913211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3. От </a:t>
            </a:r>
            <a:r>
              <a:rPr lang="ru-RU" sz="3200" dirty="0">
                <a:solidFill>
                  <a:srgbClr val="000000"/>
                </a:solidFill>
                <a:ea typeface="Times New Roman" panose="02020603050405020304" pitchFamily="18" charset="0"/>
              </a:rPr>
              <a:t>чего зависит успех труда людей в экономике?</a:t>
            </a:r>
            <a:endParaRPr lang="ru-RU" sz="3200" dirty="0">
              <a:ea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054567" y="5219462"/>
            <a:ext cx="825912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b="1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Ответ:</a:t>
            </a:r>
            <a:r>
              <a:rPr lang="ru-RU" sz="3200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от </a:t>
            </a:r>
            <a:r>
              <a:rPr lang="ru-RU" sz="3200" b="1" dirty="0">
                <a:solidFill>
                  <a:srgbClr val="000000"/>
                </a:solidFill>
                <a:ea typeface="Times New Roman" panose="02020603050405020304" pitchFamily="18" charset="0"/>
              </a:rPr>
              <a:t>способностей и желания трудиться.</a:t>
            </a:r>
            <a:endParaRPr lang="ru-RU" sz="3200" b="1" dirty="0"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0710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12" grpId="0"/>
      <p:bldP spid="1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117600" y="1491456"/>
            <a:ext cx="1022096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ea typeface="Times New Roman" panose="02020603050405020304" pitchFamily="18" charset="0"/>
              </a:rPr>
              <a:t>1. Какие из полезных ископаемых используют в строительстве?</a:t>
            </a:r>
            <a:endParaRPr lang="ru-RU" sz="2800" dirty="0"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ea typeface="Times New Roman" panose="02020603050405020304" pitchFamily="18" charset="0"/>
              </a:rPr>
              <a:t>а) песок, глину</a:t>
            </a:r>
            <a:endParaRPr lang="ru-RU" sz="2800" dirty="0"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ea typeface="Times New Roman" panose="02020603050405020304" pitchFamily="18" charset="0"/>
              </a:rPr>
              <a:t>б) гранит, торф</a:t>
            </a:r>
            <a:endParaRPr lang="ru-RU" sz="2800" dirty="0"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ea typeface="Times New Roman" panose="02020603050405020304" pitchFamily="18" charset="0"/>
              </a:rPr>
              <a:t>в) уголь, соль</a:t>
            </a:r>
            <a:endParaRPr lang="ru-RU" sz="2800" dirty="0">
              <a:ea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17600" y="3429000"/>
            <a:ext cx="847344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ea typeface="Times New Roman" panose="02020603050405020304" pitchFamily="18" charset="0"/>
              </a:rPr>
              <a:t>2. Какие из полезных ископаемых служат топливом?</a:t>
            </a:r>
            <a:endParaRPr lang="ru-RU" sz="2800" dirty="0"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ea typeface="Times New Roman" panose="02020603050405020304" pitchFamily="18" charset="0"/>
              </a:rPr>
              <a:t>а) нефть, руда</a:t>
            </a:r>
            <a:endParaRPr lang="ru-RU" sz="2800" dirty="0"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ea typeface="Times New Roman" panose="02020603050405020304" pitchFamily="18" charset="0"/>
              </a:rPr>
              <a:t>б) уголь, торф</a:t>
            </a:r>
            <a:endParaRPr lang="ru-RU" sz="2800" dirty="0"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ea typeface="Times New Roman" panose="02020603050405020304" pitchFamily="18" charset="0"/>
              </a:rPr>
              <a:t>в) известняк, газ</a:t>
            </a:r>
            <a:endParaRPr lang="ru-RU" sz="2800" dirty="0">
              <a:ea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57946" y="1913374"/>
            <a:ext cx="212135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b="1" dirty="0">
                <a:solidFill>
                  <a:srgbClr val="000000"/>
                </a:solidFill>
                <a:ea typeface="Times New Roman" panose="02020603050405020304" pitchFamily="18" charset="0"/>
              </a:rPr>
              <a:t>песок, глину</a:t>
            </a:r>
            <a:endParaRPr lang="ru-RU" sz="2800" dirty="0">
              <a:ea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42706" y="3856474"/>
            <a:ext cx="20229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b="1" dirty="0">
                <a:solidFill>
                  <a:srgbClr val="000000"/>
                </a:solidFill>
                <a:ea typeface="Times New Roman" panose="02020603050405020304" pitchFamily="18" charset="0"/>
              </a:rPr>
              <a:t>нефть, руда</a:t>
            </a:r>
            <a:endParaRPr lang="ru-RU" sz="2800" dirty="0"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34330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173480" y="1312238"/>
            <a:ext cx="993648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ea typeface="Times New Roman" panose="02020603050405020304" pitchFamily="18" charset="0"/>
              </a:rPr>
              <a:t>3. Какие полезные ископаемые добывают при помощи буровых установок?</a:t>
            </a:r>
            <a:endParaRPr lang="ru-RU" sz="2800" dirty="0"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ea typeface="Times New Roman" panose="02020603050405020304" pitchFamily="18" charset="0"/>
              </a:rPr>
              <a:t> а) гранит, песок</a:t>
            </a:r>
            <a:endParaRPr lang="ru-RU" sz="2800" dirty="0"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ea typeface="Times New Roman" panose="02020603050405020304" pitchFamily="18" charset="0"/>
              </a:rPr>
              <a:t>б) уголь, руда </a:t>
            </a:r>
            <a:endParaRPr lang="ru-RU" sz="2800" dirty="0"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ea typeface="Times New Roman" panose="02020603050405020304" pitchFamily="18" charset="0"/>
              </a:rPr>
              <a:t>в) нефть, газ</a:t>
            </a:r>
            <a:endParaRPr lang="ru-RU" sz="2800" dirty="0">
              <a:ea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27760" y="3559007"/>
            <a:ext cx="101092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ea typeface="Times New Roman" panose="02020603050405020304" pitchFamily="18" charset="0"/>
              </a:rPr>
              <a:t>4. Люди какой профессии отыскивают месторождения полезных ископаемых?</a:t>
            </a:r>
            <a:endParaRPr lang="ru-RU" sz="2800" dirty="0"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ea typeface="Times New Roman" panose="02020603050405020304" pitchFamily="18" charset="0"/>
              </a:rPr>
              <a:t>а) строители</a:t>
            </a:r>
            <a:endParaRPr lang="ru-RU" sz="2800" dirty="0"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ea typeface="Times New Roman" panose="02020603050405020304" pitchFamily="18" charset="0"/>
              </a:rPr>
              <a:t>б) геологи</a:t>
            </a:r>
            <a:endParaRPr lang="ru-RU" sz="2800" dirty="0"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ea typeface="Times New Roman" panose="02020603050405020304" pitchFamily="18" charset="0"/>
              </a:rPr>
              <a:t>в) шахтёры</a:t>
            </a:r>
            <a:endParaRPr lang="ru-RU" sz="2800" dirty="0">
              <a:ea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97695" y="3020547"/>
            <a:ext cx="17485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b="1" dirty="0">
                <a:solidFill>
                  <a:srgbClr val="000000"/>
                </a:solidFill>
                <a:ea typeface="Times New Roman" panose="02020603050405020304" pitchFamily="18" charset="0"/>
              </a:rPr>
              <a:t>нефть, газ</a:t>
            </a:r>
            <a:endParaRPr lang="ru-RU" sz="2800" dirty="0">
              <a:ea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487535" y="4840765"/>
            <a:ext cx="13835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b="1" dirty="0">
                <a:solidFill>
                  <a:srgbClr val="000000"/>
                </a:solidFill>
                <a:ea typeface="Times New Roman" panose="02020603050405020304" pitchFamily="18" charset="0"/>
              </a:rPr>
              <a:t>геологи</a:t>
            </a:r>
            <a:endParaRPr lang="ru-RU" sz="2800" dirty="0"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206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183640" y="888276"/>
            <a:ext cx="6096000" cy="187743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ea typeface="Times New Roman" panose="02020603050405020304" pitchFamily="18" charset="0"/>
              </a:rPr>
              <a:t>5. </a:t>
            </a:r>
            <a:r>
              <a:rPr lang="ru-RU" sz="2800" dirty="0"/>
              <a:t>Где добывают нефть и газ?</a:t>
            </a:r>
            <a:endParaRPr lang="ru-RU" sz="2800" dirty="0"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ea typeface="Times New Roman" panose="02020603050405020304" pitchFamily="18" charset="0"/>
              </a:rPr>
              <a:t>а) на суше</a:t>
            </a:r>
            <a:endParaRPr lang="ru-RU" sz="2800" dirty="0"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ea typeface="Times New Roman" panose="02020603050405020304" pitchFamily="18" charset="0"/>
              </a:rPr>
              <a:t>б) на море</a:t>
            </a:r>
            <a:endParaRPr lang="ru-RU" sz="2800" dirty="0"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ea typeface="Times New Roman" panose="02020603050405020304" pitchFamily="18" charset="0"/>
              </a:rPr>
              <a:t>в) и на суше, и на море</a:t>
            </a:r>
            <a:endParaRPr lang="ru-RU" sz="2800" dirty="0">
              <a:ea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83640" y="2593996"/>
            <a:ext cx="656336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ea typeface="Times New Roman" panose="02020603050405020304" pitchFamily="18" charset="0"/>
              </a:rPr>
              <a:t>6. Большинство полезных ископаемых:</a:t>
            </a:r>
            <a:endParaRPr lang="ru-RU" sz="2800" dirty="0"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ea typeface="Times New Roman" panose="02020603050405020304" pitchFamily="18" charset="0"/>
              </a:rPr>
              <a:t>а) жидкие</a:t>
            </a:r>
            <a:endParaRPr lang="ru-RU" sz="2800" dirty="0"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ea typeface="Times New Roman" panose="02020603050405020304" pitchFamily="18" charset="0"/>
              </a:rPr>
              <a:t>б) твердые</a:t>
            </a:r>
            <a:endParaRPr lang="ru-RU" sz="2800" dirty="0"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ea typeface="Times New Roman" panose="02020603050405020304" pitchFamily="18" charset="0"/>
              </a:rPr>
              <a:t>в) газообразные</a:t>
            </a:r>
            <a:endParaRPr lang="ru-RU" sz="2800" dirty="0">
              <a:ea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83640" y="4389996"/>
            <a:ext cx="881888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ea typeface="Times New Roman" panose="02020603050405020304" pitchFamily="18" charset="0"/>
              </a:rPr>
              <a:t>7. Какое полезное ископаемое является жидким?</a:t>
            </a:r>
            <a:endParaRPr lang="ru-RU" sz="2800" dirty="0"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ea typeface="Times New Roman" panose="02020603050405020304" pitchFamily="18" charset="0"/>
              </a:rPr>
              <a:t>а) нефть</a:t>
            </a:r>
            <a:endParaRPr lang="ru-RU" sz="2800" dirty="0"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ea typeface="Times New Roman" panose="02020603050405020304" pitchFamily="18" charset="0"/>
              </a:rPr>
              <a:t>б) глина</a:t>
            </a:r>
            <a:endParaRPr lang="ru-RU" sz="2800" dirty="0"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800" dirty="0">
                <a:solidFill>
                  <a:srgbClr val="000000"/>
                </a:solidFill>
                <a:ea typeface="Times New Roman" panose="02020603050405020304" pitchFamily="18" charset="0"/>
              </a:rPr>
              <a:t>в) газ</a:t>
            </a:r>
            <a:endParaRPr lang="ru-RU" sz="2800" dirty="0">
              <a:ea typeface="Times New Roman" panose="02020603050405020304" pitchFamily="18" charset="0"/>
            </a:endParaRPr>
          </a:p>
        </p:txBody>
      </p:sp>
      <p:grpSp>
        <p:nvGrpSpPr>
          <p:cNvPr id="11" name="Группа 10"/>
          <p:cNvGrpSpPr/>
          <p:nvPr/>
        </p:nvGrpSpPr>
        <p:grpSpPr>
          <a:xfrm>
            <a:off x="1519936" y="2167011"/>
            <a:ext cx="3483864" cy="523754"/>
            <a:chOff x="1519936" y="2167011"/>
            <a:chExt cx="3483864" cy="523754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1519936" y="2167011"/>
              <a:ext cx="1840484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800" b="1" dirty="0">
                  <a:solidFill>
                    <a:srgbClr val="000000"/>
                  </a:solidFill>
                  <a:ea typeface="Times New Roman" panose="02020603050405020304" pitchFamily="18" charset="0"/>
                </a:rPr>
                <a:t>и на суше, </a:t>
              </a:r>
              <a:endParaRPr lang="ru-RU" sz="2800" b="1" dirty="0"/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3163316" y="2167545"/>
              <a:ext cx="1840484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2800" b="1" dirty="0">
                  <a:solidFill>
                    <a:srgbClr val="000000"/>
                  </a:solidFill>
                  <a:ea typeface="Times New Roman" panose="02020603050405020304" pitchFamily="18" charset="0"/>
                </a:rPr>
                <a:t>и на </a:t>
              </a:r>
              <a:r>
                <a:rPr lang="ru-RU" sz="2800" b="1" dirty="0" smtClean="0">
                  <a:solidFill>
                    <a:srgbClr val="000000"/>
                  </a:solidFill>
                  <a:ea typeface="Times New Roman" panose="02020603050405020304" pitchFamily="18" charset="0"/>
                </a:rPr>
                <a:t>море, </a:t>
              </a:r>
              <a:endParaRPr lang="ru-RU" sz="2800" b="1" dirty="0"/>
            </a:p>
          </p:txBody>
        </p:sp>
      </p:grpSp>
      <p:sp>
        <p:nvSpPr>
          <p:cNvPr id="12" name="Прямоугольник 11"/>
          <p:cNvSpPr/>
          <p:nvPr/>
        </p:nvSpPr>
        <p:spPr>
          <a:xfrm>
            <a:off x="1550416" y="3448243"/>
            <a:ext cx="15141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b="1" dirty="0">
                <a:solidFill>
                  <a:srgbClr val="000000"/>
                </a:solidFill>
                <a:ea typeface="Times New Roman" panose="02020603050405020304" pitchFamily="18" charset="0"/>
              </a:rPr>
              <a:t>твердые</a:t>
            </a:r>
            <a:endParaRPr lang="ru-RU" sz="2800" dirty="0">
              <a:ea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525016" y="4813171"/>
            <a:ext cx="11169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b="1" dirty="0">
                <a:solidFill>
                  <a:srgbClr val="000000"/>
                </a:solidFill>
                <a:ea typeface="Times New Roman" panose="02020603050405020304" pitchFamily="18" charset="0"/>
              </a:rPr>
              <a:t>нефть</a:t>
            </a:r>
            <a:endParaRPr lang="ru-RU" sz="2800" dirty="0"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9309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  <p:bldP spid="12" grpId="0"/>
      <p:bldP spid="1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191999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6240" y="1438172"/>
            <a:ext cx="4130040" cy="398165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FFFF5"/>
              </a:clrFrom>
              <a:clrTo>
                <a:srgbClr val="FFFF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8665074">
            <a:off x="6311222" y="865395"/>
            <a:ext cx="498022" cy="2745509"/>
          </a:xfrm>
          <a:prstGeom prst="rect">
            <a:avLst/>
          </a:prstGeom>
        </p:spPr>
      </p:pic>
      <p:grpSp>
        <p:nvGrpSpPr>
          <p:cNvPr id="6" name="Группа 5"/>
          <p:cNvGrpSpPr/>
          <p:nvPr/>
        </p:nvGrpSpPr>
        <p:grpSpPr>
          <a:xfrm>
            <a:off x="7758577" y="2704237"/>
            <a:ext cx="2826415" cy="636726"/>
            <a:chOff x="8078617" y="2551837"/>
            <a:chExt cx="2826415" cy="636726"/>
          </a:xfrm>
        </p:grpSpPr>
        <p:sp>
          <p:nvSpPr>
            <p:cNvPr id="7" name="TextBox 6"/>
            <p:cNvSpPr txBox="1"/>
            <p:nvPr/>
          </p:nvSpPr>
          <p:spPr>
            <a:xfrm>
              <a:off x="8078617" y="2551837"/>
              <a:ext cx="2826415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ru-RU" sz="3200" b="1" dirty="0" smtClean="0"/>
                <a:t>Все правильно</a:t>
              </a:r>
              <a:endParaRPr lang="ru-RU" sz="3200" b="1" dirty="0"/>
            </a:p>
          </p:txBody>
        </p:sp>
        <p:cxnSp>
          <p:nvCxnSpPr>
            <p:cNvPr id="8" name="Прямая соединительная линия 7"/>
            <p:cNvCxnSpPr/>
            <p:nvPr/>
          </p:nvCxnSpPr>
          <p:spPr>
            <a:xfrm>
              <a:off x="8217490" y="3188563"/>
              <a:ext cx="2548668" cy="0"/>
            </a:xfrm>
            <a:prstGeom prst="line">
              <a:avLst/>
            </a:prstGeom>
            <a:ln w="76200">
              <a:solidFill>
                <a:srgbClr val="008037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screen">
            <a:clrChange>
              <a:clrFrom>
                <a:srgbClr val="FFFFF5"/>
              </a:clrFrom>
              <a:clrTo>
                <a:srgbClr val="FFFFF5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8665074">
            <a:off x="6235620" y="3064272"/>
            <a:ext cx="543102" cy="2808235"/>
          </a:xfrm>
          <a:prstGeom prst="rect">
            <a:avLst/>
          </a:prstGeom>
        </p:spPr>
      </p:pic>
      <p:grpSp>
        <p:nvGrpSpPr>
          <p:cNvPr id="10" name="Группа 9"/>
          <p:cNvGrpSpPr/>
          <p:nvPr/>
        </p:nvGrpSpPr>
        <p:grpSpPr>
          <a:xfrm>
            <a:off x="7758577" y="4392537"/>
            <a:ext cx="2734900" cy="1077218"/>
            <a:chOff x="8170132" y="5009468"/>
            <a:chExt cx="2734900" cy="1077218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8170132" y="5009468"/>
              <a:ext cx="2734900" cy="107721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3200" b="1" dirty="0" smtClean="0">
                  <a:solidFill>
                    <a:srgbClr val="181818"/>
                  </a:solidFill>
                  <a:ea typeface="Times New Roman" panose="02020603050405020304" pitchFamily="18" charset="0"/>
                </a:rPr>
                <a:t>Если </a:t>
              </a:r>
              <a:r>
                <a:rPr lang="ru-RU" sz="3200" b="1" dirty="0">
                  <a:solidFill>
                    <a:srgbClr val="181818"/>
                  </a:solidFill>
                  <a:ea typeface="Times New Roman" panose="02020603050405020304" pitchFamily="18" charset="0"/>
                </a:rPr>
                <a:t>что-то неправильно</a:t>
              </a:r>
              <a:endParaRPr lang="ru-RU" sz="3200" b="1" dirty="0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8217490" y="6086686"/>
              <a:ext cx="2403470" cy="0"/>
            </a:xfrm>
            <a:prstGeom prst="line">
              <a:avLst/>
            </a:prstGeom>
            <a:ln w="76200">
              <a:solidFill>
                <a:srgbClr val="FF914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76248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1630" y="665480"/>
            <a:ext cx="7334250" cy="587579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675880" y="1354574"/>
            <a:ext cx="16519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dirty="0">
                <a:solidFill>
                  <a:srgbClr val="000000"/>
                </a:solidFill>
                <a:ea typeface="Times New Roman" panose="02020603050405020304" pitchFamily="18" charset="0"/>
              </a:rPr>
              <a:t>1. Нефть</a:t>
            </a:r>
            <a:endParaRPr lang="ru-RU" sz="3200" dirty="0">
              <a:ea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675880" y="1805325"/>
            <a:ext cx="110761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2. Газ</a:t>
            </a:r>
            <a:endParaRPr lang="ru-RU" sz="3200" dirty="0">
              <a:ea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687581" y="2238256"/>
            <a:ext cx="16285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dirty="0">
                <a:solidFill>
                  <a:srgbClr val="000000"/>
                </a:solidFill>
                <a:ea typeface="Times New Roman" panose="02020603050405020304" pitchFamily="18" charset="0"/>
              </a:rPr>
              <a:t>3. Глина</a:t>
            </a:r>
            <a:endParaRPr lang="ru-RU" sz="3200" dirty="0">
              <a:ea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687581" y="2689585"/>
            <a:ext cx="13983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dirty="0">
                <a:solidFill>
                  <a:srgbClr val="000000"/>
                </a:solidFill>
                <a:ea typeface="Times New Roman" panose="02020603050405020304" pitchFamily="18" charset="0"/>
              </a:rPr>
              <a:t>4. Руда</a:t>
            </a:r>
            <a:endParaRPr lang="ru-RU" sz="3200" dirty="0">
              <a:ea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687389" y="3140914"/>
            <a:ext cx="16289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dirty="0">
                <a:solidFill>
                  <a:srgbClr val="000000"/>
                </a:solidFill>
                <a:ea typeface="Times New Roman" panose="02020603050405020304" pitchFamily="18" charset="0"/>
              </a:rPr>
              <a:t>5. Песок</a:t>
            </a:r>
            <a:endParaRPr lang="ru-RU" sz="3200" dirty="0">
              <a:ea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697549" y="3561417"/>
            <a:ext cx="17509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dirty="0">
                <a:solidFill>
                  <a:srgbClr val="000000"/>
                </a:solidFill>
                <a:ea typeface="Times New Roman" panose="02020603050405020304" pitchFamily="18" charset="0"/>
              </a:rPr>
              <a:t>6. Гранит</a:t>
            </a:r>
            <a:endParaRPr lang="ru-RU" sz="3200" dirty="0">
              <a:ea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697549" y="4024596"/>
            <a:ext cx="144263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dirty="0">
                <a:solidFill>
                  <a:srgbClr val="000000"/>
                </a:solidFill>
                <a:ea typeface="Times New Roman" panose="02020603050405020304" pitchFamily="18" charset="0"/>
              </a:rPr>
              <a:t>7. Торф</a:t>
            </a:r>
            <a:endParaRPr lang="ru-RU" sz="3200" dirty="0">
              <a:ea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697549" y="4467137"/>
            <a:ext cx="154157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dirty="0">
                <a:solidFill>
                  <a:srgbClr val="000000"/>
                </a:solidFill>
                <a:ea typeface="Times New Roman" panose="02020603050405020304" pitchFamily="18" charset="0"/>
              </a:rPr>
              <a:t>8. Уголь</a:t>
            </a:r>
            <a:endParaRPr lang="ru-RU" sz="3200" dirty="0">
              <a:ea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7708385" y="4927254"/>
            <a:ext cx="142096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dirty="0">
                <a:solidFill>
                  <a:srgbClr val="000000"/>
                </a:solidFill>
                <a:ea typeface="Times New Roman" panose="02020603050405020304" pitchFamily="18" charset="0"/>
              </a:rPr>
              <a:t>9. Соль</a:t>
            </a:r>
            <a:endParaRPr lang="ru-RU" sz="3200" dirty="0">
              <a:ea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675880" y="5425004"/>
            <a:ext cx="25715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000000"/>
                </a:solidFill>
                <a:ea typeface="Times New Roman" panose="02020603050405020304" pitchFamily="18" charset="0"/>
              </a:rPr>
              <a:t>10. Известняк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828466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-31154"/>
            <a:ext cx="12192000" cy="688915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48108" y="1747450"/>
            <a:ext cx="391039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cs typeface="Times New Roman" panose="02020603050405020304" pitchFamily="18" charset="0"/>
              </a:rPr>
              <a:t>Что такое полезные ископаемые?</a:t>
            </a:r>
            <a:endParaRPr lang="ru-RU" sz="3200" b="1" dirty="0"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500778" y="1745318"/>
            <a:ext cx="554895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b="1" dirty="0">
                <a:solidFill>
                  <a:srgbClr val="000000"/>
                </a:solidFill>
                <a:ea typeface="Times New Roman" panose="02020603050405020304" pitchFamily="18" charset="0"/>
              </a:rPr>
              <a:t>Полезные ископаемые </a:t>
            </a:r>
            <a:r>
              <a:rPr lang="ru-RU" sz="3200" dirty="0">
                <a:solidFill>
                  <a:srgbClr val="000000"/>
                </a:solidFill>
                <a:ea typeface="Times New Roman" panose="02020603050405020304" pitchFamily="18" charset="0"/>
              </a:rPr>
              <a:t>– это богатство земных кладовых, которые человек использует в хозяйстве.</a:t>
            </a:r>
            <a:r>
              <a:rPr lang="ru-RU" sz="3200" b="1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endParaRPr lang="ru-RU" sz="3200" dirty="0">
              <a:ea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48108" y="3807421"/>
            <a:ext cx="4463929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b="1" dirty="0">
                <a:solidFill>
                  <a:srgbClr val="000000"/>
                </a:solidFill>
                <a:ea typeface="Times New Roman" panose="02020603050405020304" pitchFamily="18" charset="0"/>
              </a:rPr>
              <a:t>На какие группы делят полезные ископаемые?</a:t>
            </a:r>
            <a:endParaRPr lang="ru-RU" sz="3200" b="1" dirty="0">
              <a:ea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500778" y="3807421"/>
            <a:ext cx="6383977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000000"/>
                </a:solidFill>
                <a:ea typeface="Times New Roman" panose="02020603050405020304" pitchFamily="18" charset="0"/>
              </a:rPr>
              <a:t>Полезные ископаемые делятся на: </a:t>
            </a:r>
            <a:r>
              <a:rPr lang="ru-RU" sz="3200" dirty="0">
                <a:solidFill>
                  <a:srgbClr val="000000"/>
                </a:solidFill>
                <a:ea typeface="Times New Roman" panose="02020603050405020304" pitchFamily="18" charset="0"/>
              </a:rPr>
              <a:t>твердые, жидкие, газообразные.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234204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2" grpId="0"/>
      <p:bldP spid="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901501" y="1852414"/>
            <a:ext cx="51944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b="1" dirty="0">
                <a:solidFill>
                  <a:srgbClr val="000000"/>
                </a:solidFill>
                <a:ea typeface="Times New Roman" panose="02020603050405020304" pitchFamily="18" charset="0"/>
              </a:rPr>
              <a:t>Какова цель нашего </a:t>
            </a:r>
            <a:r>
              <a:rPr lang="ru-RU" sz="3200" b="1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урока? </a:t>
            </a:r>
            <a:endParaRPr lang="ru-RU" sz="3200" b="1" dirty="0">
              <a:ea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753469" y="4129176"/>
            <a:ext cx="453429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ea typeface="Times New Roman" panose="02020603050405020304" pitchFamily="18" charset="0"/>
              </a:rPr>
              <a:t>Узнать, какие бывают полезные ископаемые.</a:t>
            </a:r>
            <a:endParaRPr lang="ru-RU" sz="32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1501" y="3140360"/>
            <a:ext cx="4935419" cy="2614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4596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Рисунок 9" descr="https://ds04.infourok.ru/uploads/ex/0453/0017224a-b5a129c0/hello_html_75fafe30.jpg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72160" y="3180079"/>
            <a:ext cx="5161280" cy="276020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6705600" y="4021573"/>
            <a:ext cx="4596130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ea typeface="Times New Roman" panose="02020603050405020304" pitchFamily="18" charset="0"/>
              </a:rPr>
              <a:t>17 16 13 6 9 15 29 6     </a:t>
            </a:r>
            <a:endParaRPr lang="ru-RU" sz="3200" b="1" dirty="0" smtClean="0">
              <a:ea typeface="Times New Roman" panose="02020603050405020304" pitchFamily="18" charset="0"/>
            </a:endParaRPr>
          </a:p>
          <a:p>
            <a:r>
              <a:rPr lang="ru-RU" sz="3200" b="1" dirty="0" smtClean="0">
                <a:ea typeface="Times New Roman" panose="02020603050405020304" pitchFamily="18" charset="0"/>
              </a:rPr>
              <a:t>10 </a:t>
            </a:r>
            <a:r>
              <a:rPr lang="ru-RU" sz="3200" b="1" dirty="0">
                <a:ea typeface="Times New Roman" panose="02020603050405020304" pitchFamily="18" charset="0"/>
              </a:rPr>
              <a:t>19 12 16 17 1 6 14 29 6</a:t>
            </a:r>
            <a:endParaRPr lang="ru-RU" sz="32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867633" y="1833859"/>
            <a:ext cx="43897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ea typeface="Times New Roman" panose="02020603050405020304" pitchFamily="18" charset="0"/>
              </a:rPr>
              <a:t>Полезные ископаемые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578874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901501" y="1852414"/>
            <a:ext cx="519449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b="1" dirty="0">
                <a:solidFill>
                  <a:srgbClr val="000000"/>
                </a:solidFill>
                <a:ea typeface="Times New Roman" panose="02020603050405020304" pitchFamily="18" charset="0"/>
              </a:rPr>
              <a:t>Какова цель нашего </a:t>
            </a:r>
            <a:r>
              <a:rPr lang="ru-RU" sz="3200" b="1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урока? </a:t>
            </a:r>
            <a:endParaRPr lang="ru-RU" sz="3200" b="1" dirty="0">
              <a:ea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753469" y="4129176"/>
            <a:ext cx="453429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>
                <a:ea typeface="Times New Roman" panose="02020603050405020304" pitchFamily="18" charset="0"/>
              </a:rPr>
              <a:t>Узнать, какие бывают полезные ископаемые.</a:t>
            </a:r>
            <a:endParaRPr lang="ru-RU" sz="32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01501" y="3140360"/>
            <a:ext cx="4935419" cy="26147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2491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3" name="Группа 12"/>
          <p:cNvGrpSpPr/>
          <p:nvPr/>
        </p:nvGrpSpPr>
        <p:grpSpPr>
          <a:xfrm>
            <a:off x="3089383" y="2740824"/>
            <a:ext cx="1536765" cy="2194560"/>
            <a:chOff x="3685856" y="3428999"/>
            <a:chExt cx="1536765" cy="2194560"/>
          </a:xfrm>
        </p:grpSpPr>
        <p:pic>
          <p:nvPicPr>
            <p:cNvPr id="11" name="Рисунок 10"/>
            <p:cNvPicPr>
              <a:picLocks noChangeAspect="1"/>
            </p:cNvPicPr>
            <p:nvPr/>
          </p:nvPicPr>
          <p:blipFill rotWithShape="1">
            <a:blip r:embed="rId3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830833" y="3428999"/>
              <a:ext cx="1391788" cy="2194560"/>
            </a:xfrm>
            <a:prstGeom prst="rect">
              <a:avLst/>
            </a:prstGeom>
          </p:spPr>
        </p:pic>
        <p:pic>
          <p:nvPicPr>
            <p:cNvPr id="12" name="Рисунок 11"/>
            <p:cNvPicPr>
              <a:picLocks noChangeAspect="1"/>
            </p:cNvPicPr>
            <p:nvPr/>
          </p:nvPicPr>
          <p:blipFill rotWithShape="1">
            <a:blip r:embed="rId4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685856" y="4297680"/>
              <a:ext cx="840871" cy="1325879"/>
            </a:xfrm>
            <a:prstGeom prst="rect">
              <a:avLst/>
            </a:prstGeom>
          </p:spPr>
        </p:pic>
      </p:grpSp>
      <p:sp>
        <p:nvSpPr>
          <p:cNvPr id="14" name="TextBox 13"/>
          <p:cNvSpPr txBox="1"/>
          <p:nvPr/>
        </p:nvSpPr>
        <p:spPr>
          <a:xfrm>
            <a:off x="537879" y="2096368"/>
            <a:ext cx="391039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cs typeface="Times New Roman" panose="02020603050405020304" pitchFamily="18" charset="0"/>
              </a:rPr>
              <a:t>Что такое полезные ископаемые?</a:t>
            </a:r>
            <a:endParaRPr lang="ru-RU" sz="3200" b="1" dirty="0"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081937" y="2124596"/>
            <a:ext cx="669491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b="1" dirty="0">
                <a:solidFill>
                  <a:srgbClr val="000000"/>
                </a:solidFill>
                <a:ea typeface="Times New Roman" panose="02020603050405020304" pitchFamily="18" charset="0"/>
              </a:rPr>
              <a:t>Полезные ископаемые </a:t>
            </a:r>
            <a:r>
              <a:rPr lang="ru-RU" sz="3200" dirty="0">
                <a:solidFill>
                  <a:srgbClr val="000000"/>
                </a:solidFill>
                <a:ea typeface="Times New Roman" panose="02020603050405020304" pitchFamily="18" charset="0"/>
              </a:rPr>
              <a:t>– это богатство земных кладовых, которые человек использует в хозяйстве.</a:t>
            </a:r>
            <a:r>
              <a:rPr lang="ru-RU" sz="3200" b="1" dirty="0">
                <a:solidFill>
                  <a:srgbClr val="000000"/>
                </a:solidFill>
                <a:ea typeface="Times New Roman" panose="02020603050405020304" pitchFamily="18" charset="0"/>
              </a:rPr>
              <a:t> </a:t>
            </a:r>
            <a:endParaRPr lang="ru-RU" sz="3200" dirty="0"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1045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322109" y="1193392"/>
            <a:ext cx="666842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0"/>
              </a:spcAft>
            </a:pPr>
            <a:r>
              <a:rPr lang="ru-RU" sz="3200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Из </a:t>
            </a:r>
            <a:r>
              <a:rPr lang="ru-RU" sz="3200" dirty="0">
                <a:solidFill>
                  <a:srgbClr val="000000"/>
                </a:solidFill>
                <a:ea typeface="Times New Roman" panose="02020603050405020304" pitchFamily="18" charset="0"/>
              </a:rPr>
              <a:t>чего строят дома, школы, заводы?</a:t>
            </a:r>
            <a:endParaRPr lang="ru-RU" sz="3200" dirty="0">
              <a:ea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3061" y="3846318"/>
            <a:ext cx="4108059" cy="241940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89125" y="3701326"/>
            <a:ext cx="2755776" cy="257764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64205" y="2587007"/>
            <a:ext cx="2497865" cy="369196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270700" y="1868514"/>
            <a:ext cx="593707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181818"/>
                </a:solidFill>
                <a:ea typeface="Times New Roman" panose="02020603050405020304" pitchFamily="18" charset="0"/>
              </a:rPr>
              <a:t>- Из </a:t>
            </a:r>
            <a:r>
              <a:rPr lang="ru-RU" sz="3200" b="1" dirty="0">
                <a:solidFill>
                  <a:srgbClr val="181818"/>
                </a:solidFill>
                <a:ea typeface="Times New Roman" panose="02020603050405020304" pitchFamily="18" charset="0"/>
              </a:rPr>
              <a:t>песка, цемента, известняка.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717601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077731" y="1265063"/>
            <a:ext cx="707988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Из </a:t>
            </a:r>
            <a:r>
              <a:rPr lang="ru-RU" sz="3200" dirty="0">
                <a:solidFill>
                  <a:srgbClr val="000000"/>
                </a:solidFill>
                <a:ea typeface="Times New Roman" panose="02020603050405020304" pitchFamily="18" charset="0"/>
              </a:rPr>
              <a:t>чего делают автомобили, самолёты?</a:t>
            </a:r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78880" y="3208129"/>
            <a:ext cx="4495800" cy="252180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42335" y="3429001"/>
            <a:ext cx="4470785" cy="250688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077731" y="2115518"/>
            <a:ext cx="6654963" cy="3449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ts val="147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rgbClr val="181818"/>
                </a:solidFill>
                <a:ea typeface="Times New Roman" panose="02020603050405020304" pitchFamily="18" charset="0"/>
              </a:rPr>
              <a:t>- Из </a:t>
            </a:r>
            <a:r>
              <a:rPr lang="ru-RU" sz="3200" b="1" dirty="0">
                <a:solidFill>
                  <a:srgbClr val="181818"/>
                </a:solidFill>
                <a:ea typeface="Times New Roman" panose="02020603050405020304" pitchFamily="18" charset="0"/>
              </a:rPr>
              <a:t>алюминия, стали, меди, чугуна.</a:t>
            </a:r>
            <a:endParaRPr lang="ru-RU" sz="3200" b="1" dirty="0"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6765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051560" y="2365877"/>
            <a:ext cx="48158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Бензин из чего получают?</a:t>
            </a:r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94460" y="3723565"/>
            <a:ext cx="4130040" cy="231664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28597" y="3764052"/>
            <a:ext cx="4059305" cy="2276157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066800" y="1875512"/>
            <a:ext cx="17988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181818"/>
                </a:solidFill>
                <a:ea typeface="Times New Roman" panose="02020603050405020304" pitchFamily="18" charset="0"/>
              </a:rPr>
              <a:t>- Бензин.</a:t>
            </a:r>
            <a:endParaRPr lang="ru-RU" sz="32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066800" y="914856"/>
            <a:ext cx="984504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Построили </a:t>
            </a:r>
            <a:r>
              <a:rPr lang="ru-RU" sz="3200" dirty="0">
                <a:solidFill>
                  <a:srgbClr val="000000"/>
                </a:solidFill>
                <a:ea typeface="Times New Roman" panose="02020603050405020304" pitchFamily="18" charset="0"/>
              </a:rPr>
              <a:t>автомобили, самолёты, только ведь сами они не поедут и не полетят</a:t>
            </a:r>
            <a:r>
              <a:rPr lang="ru-RU" sz="3200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. Что ещё нужно для них?</a:t>
            </a:r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051560" y="2856242"/>
            <a:ext cx="89150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181818"/>
                </a:solidFill>
                <a:ea typeface="Times New Roman" panose="02020603050405020304" pitchFamily="18" charset="0"/>
              </a:rPr>
              <a:t>- Из нефти. Получается им необходимо горючее.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37878249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1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143000" y="1048435"/>
            <a:ext cx="859536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000000"/>
                </a:solidFill>
                <a:ea typeface="Times New Roman" panose="02020603050405020304" pitchFamily="18" charset="0"/>
              </a:rPr>
              <a:t>Топливо необходимо и для отопления жилых помещений и промышленных предприятий.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43000" y="2125653"/>
            <a:ext cx="816864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000000"/>
                </a:solidFill>
                <a:ea typeface="Times New Roman" panose="02020603050405020304" pitchFamily="18" charset="0"/>
              </a:rPr>
              <a:t>Все эти вещества залегают на разной глубине в недрах земли и на её поверхности.</a:t>
            </a:r>
            <a:endParaRPr lang="ru-RU" sz="32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25640" y="2941321"/>
            <a:ext cx="3977640" cy="3091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5929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919</TotalTime>
  <Words>749</Words>
  <Application>Microsoft Office PowerPoint</Application>
  <PresentationFormat>Широкоэкранный</PresentationFormat>
  <Paragraphs>131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1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Даша</dc:creator>
  <cp:lastModifiedBy>Даша</cp:lastModifiedBy>
  <cp:revision>49</cp:revision>
  <dcterms:created xsi:type="dcterms:W3CDTF">2022-02-21T20:09:17Z</dcterms:created>
  <dcterms:modified xsi:type="dcterms:W3CDTF">2023-01-30T14:36:25Z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3113183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