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4" r:id="rId1"/>
  </p:sldMasterIdLst>
  <p:notesMasterIdLst>
    <p:notesMasterId r:id="rId22"/>
  </p:notesMasterIdLst>
  <p:sldIdLst>
    <p:sldId id="256" r:id="rId2"/>
    <p:sldId id="259" r:id="rId3"/>
    <p:sldId id="258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13" autoAdjust="0"/>
    <p:restoredTop sz="94660"/>
  </p:normalViewPr>
  <p:slideViewPr>
    <p:cSldViewPr>
      <p:cViewPr>
        <p:scale>
          <a:sx n="64" d="100"/>
          <a:sy n="64" d="100"/>
        </p:scale>
        <p:origin x="-1476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6FDDFA88-854F-4D6D-B9CD-28AB82612234}" type="datetimeFigureOut">
              <a:rPr lang="ru-RU"/>
              <a:pPr>
                <a:defRPr/>
              </a:pPr>
              <a:t>30.01.2023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C00CE2C6-626A-44C9-8C89-1C042460CCA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698686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0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7411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A6909E7-F6A4-435C-B8F8-FED9E4971958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BA9231A-6D25-493C-9346-C422CBA19633}" type="datetimeFigureOut">
              <a:rPr lang="ru-RU" smtClean="0"/>
              <a:pPr>
                <a:defRPr/>
              </a:pPr>
              <a:t>30.01.2023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9D38D83-B590-4DB3-A60C-C45CE71DB56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7B12C1E-1249-48C0-931F-1035B426FB86}" type="datetimeFigureOut">
              <a:rPr lang="ru-RU" smtClean="0"/>
              <a:pPr>
                <a:defRPr/>
              </a:pPr>
              <a:t>30.01.2023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C7E2639-0115-4AA3-BE4D-5A841A40186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2650FEB-3779-4E68-8785-3D9068B7AD7A}" type="datetimeFigureOut">
              <a:rPr lang="ru-RU" smtClean="0"/>
              <a:pPr>
                <a:defRPr/>
              </a:pPr>
              <a:t>30.01.2023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334E906-699A-4F31-85CF-ACF9CCF5373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43BCE3C-E28A-4EC8-88A1-F613325498F1}" type="datetimeFigureOut">
              <a:rPr lang="ru-RU" smtClean="0"/>
              <a:pPr>
                <a:defRPr/>
              </a:pPr>
              <a:t>30.01.2023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EB1BB27-A268-49D4-B37E-CEB0CA442D6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18DF84D-282F-40A2-8CD8-16A2E9664304}" type="datetimeFigureOut">
              <a:rPr lang="ru-RU" smtClean="0"/>
              <a:pPr>
                <a:defRPr/>
              </a:pPr>
              <a:t>30.01.2023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54C6EB8-7E73-41EF-B030-25C88AAD058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8985416-1AB9-4D5D-A72B-6698CEB92BD6}" type="datetimeFigureOut">
              <a:rPr lang="ru-RU" smtClean="0"/>
              <a:pPr>
                <a:defRPr/>
              </a:pPr>
              <a:t>30.01.2023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DC24814-2244-43AD-B3AB-F28CE4C8DE8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FC6EB6C-4F80-43A5-B5B5-C03BE8099AAC}" type="datetimeFigureOut">
              <a:rPr lang="ru-RU" smtClean="0"/>
              <a:pPr>
                <a:defRPr/>
              </a:pPr>
              <a:t>30.01.2023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2C667B7-3167-4C7A-B747-99B69C2D75B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D20B2B4-3222-454F-88B6-683AE6B5F514}" type="datetimeFigureOut">
              <a:rPr lang="ru-RU" smtClean="0"/>
              <a:pPr>
                <a:defRPr/>
              </a:pPr>
              <a:t>30.01.2023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8A4AEB3-7881-4783-A04D-AE4741E96B8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12E3B89-22B4-4703-A786-E961473E8444}" type="datetimeFigureOut">
              <a:rPr lang="ru-RU" smtClean="0"/>
              <a:pPr>
                <a:defRPr/>
              </a:pPr>
              <a:t>30.01.2023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5E8B071-2679-476B-B958-B0B31E27B94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0455855-7C80-4F16-8DF5-AE8B62ED1E5D}" type="datetimeFigureOut">
              <a:rPr lang="ru-RU" smtClean="0"/>
              <a:pPr>
                <a:defRPr/>
              </a:pPr>
              <a:t>30.01.2023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BD89E2B-8E59-450A-94AF-A29C1491380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EC26666-2215-4401-9617-FA11FC06869B}" type="datetimeFigureOut">
              <a:rPr lang="ru-RU" smtClean="0"/>
              <a:pPr>
                <a:defRPr/>
              </a:pPr>
              <a:t>30.01.2023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50FA10A-C958-4273-B8A0-F1981BAB9BD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pPr>
              <a:defRPr/>
            </a:pPr>
            <a:fld id="{78880222-08EE-47EA-8EC2-13AE986DB35C}" type="datetimeFigureOut">
              <a:rPr lang="ru-RU" smtClean="0"/>
              <a:pPr>
                <a:defRPr/>
              </a:pPr>
              <a:t>30.01.2023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pPr>
              <a:defRPr/>
            </a:pPr>
            <a:fld id="{749C64E0-5D0E-4C1A-A565-EACDE01AF86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5" r:id="rId1"/>
    <p:sldLayoutId id="2147483766" r:id="rId2"/>
    <p:sldLayoutId id="2147483767" r:id="rId3"/>
    <p:sldLayoutId id="2147483768" r:id="rId4"/>
    <p:sldLayoutId id="2147483769" r:id="rId5"/>
    <p:sldLayoutId id="2147483770" r:id="rId6"/>
    <p:sldLayoutId id="2147483771" r:id="rId7"/>
    <p:sldLayoutId id="2147483772" r:id="rId8"/>
    <p:sldLayoutId id="2147483773" r:id="rId9"/>
    <p:sldLayoutId id="2147483774" r:id="rId10"/>
    <p:sldLayoutId id="2147483775" r:id="rId11"/>
  </p:sldLayoutIdLst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9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3685" y="4869160"/>
            <a:ext cx="8280920" cy="895350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800" dirty="0"/>
              <a:t>О</a:t>
            </a:r>
            <a:r>
              <a:rPr lang="ru-RU" sz="4800" dirty="0" smtClean="0"/>
              <a:t>т </a:t>
            </a:r>
            <a:r>
              <a:rPr lang="ru-RU" sz="4800" dirty="0" smtClean="0"/>
              <a:t>колеса до </a:t>
            </a:r>
            <a:r>
              <a:rPr lang="ru-RU" sz="4800" dirty="0" smtClean="0"/>
              <a:t>современного автомобиля</a:t>
            </a:r>
            <a:endParaRPr lang="ru-RU" sz="4800" dirty="0"/>
          </a:p>
        </p:txBody>
      </p:sp>
      <p:sp>
        <p:nvSpPr>
          <p:cNvPr id="14338" name="Подзаголовок 2"/>
          <p:cNvSpPr>
            <a:spLocks noGrp="1"/>
          </p:cNvSpPr>
          <p:nvPr>
            <p:ph type="body" sz="half" idx="2"/>
          </p:nvPr>
        </p:nvSpPr>
        <p:spPr>
          <a:xfrm>
            <a:off x="1749622" y="5805264"/>
            <a:ext cx="5711824" cy="533400"/>
          </a:xfrm>
        </p:spPr>
        <p:txBody>
          <a:bodyPr>
            <a:normAutofit fontScale="77500" lnSpcReduction="20000"/>
          </a:bodyPr>
          <a:lstStyle/>
          <a:p>
            <a:pPr eaLnBrk="1" hangingPunct="1"/>
            <a:r>
              <a:rPr lang="ru-RU" dirty="0" smtClean="0"/>
              <a:t>Подготовила</a:t>
            </a:r>
            <a:r>
              <a:rPr lang="ru-RU" dirty="0" smtClean="0"/>
              <a:t>: воспитатель высшей квалификационной категории</a:t>
            </a:r>
          </a:p>
          <a:p>
            <a:pPr eaLnBrk="1" hangingPunct="1"/>
            <a:r>
              <a:rPr lang="ru-RU" dirty="0" smtClean="0"/>
              <a:t>Якатова Юлия Тахировна</a:t>
            </a:r>
            <a:endParaRPr lang="ru-RU" dirty="0" smtClean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3746" y="548680"/>
            <a:ext cx="7200799" cy="3636404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                       Дилижансы</a:t>
            </a:r>
            <a:endParaRPr lang="ru-RU" dirty="0"/>
          </a:p>
        </p:txBody>
      </p:sp>
      <p:pic>
        <p:nvPicPr>
          <p:cNvPr id="25603" name="Содержимое 6" descr="Charles Cooper Henderson3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79512" y="1700808"/>
            <a:ext cx="4651697" cy="3672408"/>
          </a:xfrm>
        </p:spPr>
      </p:pic>
      <p:sp>
        <p:nvSpPr>
          <p:cNvPr id="4" name="Содержимое 3"/>
          <p:cNvSpPr>
            <a:spLocks noGrp="1"/>
          </p:cNvSpPr>
          <p:nvPr>
            <p:ph sz="quarter" idx="13"/>
          </p:nvPr>
        </p:nvSpPr>
        <p:spPr>
          <a:xfrm>
            <a:off x="4788024" y="1556792"/>
            <a:ext cx="4041648" cy="5030336"/>
          </a:xfrm>
        </p:spPr>
        <p:txBody>
          <a:bodyPr>
            <a:normAutofit fontScale="92500" lnSpcReduction="10000"/>
          </a:bodyPr>
          <a:lstStyle/>
          <a:p>
            <a:pPr marL="0" indent="0" eaLnBrk="1" fontAlgn="auto" hangingPunct="1">
              <a:spcAft>
                <a:spcPts val="0"/>
              </a:spcAft>
              <a:buNone/>
              <a:defRPr/>
            </a:pPr>
            <a:r>
              <a:rPr lang="ru-RU" dirty="0" smtClean="0"/>
              <a:t>Со временем города росли и расширялись, росла и ширилась торговля между городами. Появилась необходимость в общественном транспорте. Первым общественным транспортом стал дилижанс. </a:t>
            </a:r>
            <a:r>
              <a:rPr lang="ru-RU" i="1" dirty="0" smtClean="0"/>
              <a:t>Дилижанс — большой крытый экипаж, предназначенный для </a:t>
            </a:r>
            <a:r>
              <a:rPr lang="ru-RU" i="1" dirty="0" err="1" smtClean="0"/>
              <a:t>пере-возки</a:t>
            </a:r>
            <a:r>
              <a:rPr lang="ru-RU" i="1" dirty="0" smtClean="0"/>
              <a:t> людей, грузов, почты.</a:t>
            </a:r>
            <a:endParaRPr lang="ru-RU" dirty="0" smtClean="0"/>
          </a:p>
          <a:p>
            <a:pPr marL="0" indent="0" eaLnBrk="1" fontAlgn="auto" hangingPunct="1">
              <a:spcAft>
                <a:spcPts val="0"/>
              </a:spcAft>
              <a:buNone/>
              <a:defRPr/>
            </a:pPr>
            <a:r>
              <a:rPr lang="ru-RU" dirty="0" smtClean="0"/>
              <a:t>Он стал предком наших автобусов и троллейбусов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dirty="0" smtClean="0"/>
              <a:t>           </a:t>
            </a:r>
            <a:r>
              <a:rPr lang="ru-RU" dirty="0" smtClean="0"/>
              <a:t>Первый </a:t>
            </a:r>
            <a:r>
              <a:rPr lang="ru-RU" dirty="0" smtClean="0"/>
              <a:t>автомобиль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26627" name="Содержимое 6" descr="image005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42875" y="1556792"/>
            <a:ext cx="4645149" cy="3960440"/>
          </a:xfrm>
        </p:spPr>
      </p:pic>
      <p:sp>
        <p:nvSpPr>
          <p:cNvPr id="4" name="Содержимое 3"/>
          <p:cNvSpPr>
            <a:spLocks noGrp="1"/>
          </p:cNvSpPr>
          <p:nvPr>
            <p:ph sz="quarter" idx="13"/>
          </p:nvPr>
        </p:nvSpPr>
        <p:spPr>
          <a:xfrm>
            <a:off x="4932040" y="908720"/>
            <a:ext cx="4041648" cy="4886320"/>
          </a:xfrm>
        </p:spPr>
        <p:txBody>
          <a:bodyPr>
            <a:normAutofit/>
          </a:bodyPr>
          <a:lstStyle/>
          <a:p>
            <a:pPr marL="0" indent="0" eaLnBrk="1" fontAlgn="auto" hangingPunct="1">
              <a:spcAft>
                <a:spcPts val="0"/>
              </a:spcAft>
              <a:buNone/>
              <a:defRPr/>
            </a:pPr>
            <a:r>
              <a:rPr lang="ru-RU" dirty="0" smtClean="0"/>
              <a:t>Шло время…росли города… расширялась торговля .. У людей появилась нужда передвигаться на далекие расстояния, и освободить при этом животных от тяжелого труда- перевозки грузов на далекие расстояния. Люди стали думать о изобретении «</a:t>
            </a:r>
            <a:r>
              <a:rPr lang="ru-RU" dirty="0" err="1" smtClean="0"/>
              <a:t>Самобеглой</a:t>
            </a:r>
            <a:r>
              <a:rPr lang="ru-RU" dirty="0" smtClean="0"/>
              <a:t> коляски»</a:t>
            </a:r>
          </a:p>
          <a:p>
            <a:pPr eaLnBrk="1" fontAlgn="auto" hangingPunct="1">
              <a:spcAft>
                <a:spcPts val="0"/>
              </a:spcAft>
              <a:buFont typeface="Wingdings 2"/>
              <a:buChar char=""/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Содержимое 4" descr="64251952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79512" y="1124744"/>
            <a:ext cx="4320480" cy="5103093"/>
          </a:xfrm>
        </p:spPr>
      </p:pic>
      <p:sp>
        <p:nvSpPr>
          <p:cNvPr id="27651" name="Содержимое 3"/>
          <p:cNvSpPr>
            <a:spLocks noGrp="1"/>
          </p:cNvSpPr>
          <p:nvPr>
            <p:ph sz="quarter" idx="13"/>
          </p:nvPr>
        </p:nvSpPr>
        <p:spPr>
          <a:xfrm>
            <a:off x="4499992" y="764704"/>
            <a:ext cx="4041648" cy="5289768"/>
          </a:xfrm>
        </p:spPr>
        <p:txBody>
          <a:bodyPr/>
          <a:lstStyle/>
          <a:p>
            <a:pPr eaLnBrk="1" hangingPunct="1"/>
            <a:endParaRPr lang="ru-RU" dirty="0" smtClean="0"/>
          </a:p>
          <a:p>
            <a:pPr eaLnBrk="1" hangingPunct="1"/>
            <a:endParaRPr lang="ru-RU" dirty="0" smtClean="0"/>
          </a:p>
          <a:p>
            <a:pPr marL="0" indent="0" eaLnBrk="1" hangingPunct="1">
              <a:buNone/>
            </a:pPr>
            <a:r>
              <a:rPr lang="ru-RU" dirty="0" smtClean="0"/>
              <a:t>И придумали: эти экипажи приводились в движение самими пассажирами с помощью педалей.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Содержимое 4" descr="паромобиль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979712" y="2276872"/>
            <a:ext cx="5760640" cy="4495045"/>
          </a:xfrm>
        </p:spPr>
      </p:pic>
      <p:sp>
        <p:nvSpPr>
          <p:cNvPr id="28675" name="Содержимое 3"/>
          <p:cNvSpPr>
            <a:spLocks noGrp="1"/>
          </p:cNvSpPr>
          <p:nvPr>
            <p:ph sz="quarter" idx="13"/>
          </p:nvPr>
        </p:nvSpPr>
        <p:spPr>
          <a:xfrm>
            <a:off x="365760" y="476672"/>
            <a:ext cx="8166680" cy="5649808"/>
          </a:xfrm>
        </p:spPr>
        <p:txBody>
          <a:bodyPr/>
          <a:lstStyle/>
          <a:p>
            <a:pPr marL="0" indent="0" algn="ctr" eaLnBrk="1" hangingPunct="1">
              <a:buNone/>
            </a:pPr>
            <a:r>
              <a:rPr lang="ru-RU" dirty="0" smtClean="0"/>
              <a:t>С изобретением парового двигателя появились :</a:t>
            </a:r>
            <a:r>
              <a:rPr lang="ru-RU" dirty="0" err="1" smtClean="0"/>
              <a:t>паромобили</a:t>
            </a: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dirty="0" smtClean="0"/>
              <a:t>  </a:t>
            </a:r>
            <a:r>
              <a:rPr lang="ru-RU" dirty="0" smtClean="0"/>
              <a:t>Паровозы</a:t>
            </a:r>
            <a:endParaRPr lang="ru-RU" dirty="0"/>
          </a:p>
        </p:txBody>
      </p:sp>
      <p:pic>
        <p:nvPicPr>
          <p:cNvPr id="29698" name="Содержимое 7" descr="паровоз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971600" y="1700808"/>
            <a:ext cx="7253981" cy="483976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dirty="0" smtClean="0"/>
              <a:t>Пароходы</a:t>
            </a:r>
            <a:endParaRPr lang="ru-RU" dirty="0"/>
          </a:p>
        </p:txBody>
      </p:sp>
      <p:pic>
        <p:nvPicPr>
          <p:cNvPr id="30722" name="Содержимое 6" descr="пароход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27584" y="1556792"/>
            <a:ext cx="7796826" cy="497246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dirty="0" smtClean="0"/>
              <a:t>Первый автомобиль</a:t>
            </a:r>
            <a:endParaRPr lang="ru-RU" dirty="0"/>
          </a:p>
        </p:txBody>
      </p:sp>
      <p:pic>
        <p:nvPicPr>
          <p:cNvPr id="31747" name="Содержимое 4" descr="i0078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04800" y="1928813"/>
            <a:ext cx="4737100" cy="4929187"/>
          </a:xfrm>
        </p:spPr>
      </p:pic>
      <p:sp>
        <p:nvSpPr>
          <p:cNvPr id="4" name="Содержимое 3"/>
          <p:cNvSpPr>
            <a:spLocks noGrp="1"/>
          </p:cNvSpPr>
          <p:nvPr>
            <p:ph sz="quarter" idx="13"/>
          </p:nvPr>
        </p:nvSpPr>
        <p:spPr>
          <a:xfrm>
            <a:off x="5076056" y="1628800"/>
            <a:ext cx="4067944" cy="5040560"/>
          </a:xfrm>
        </p:spPr>
        <p:txBody>
          <a:bodyPr>
            <a:normAutofit fontScale="77500" lnSpcReduction="20000"/>
          </a:bodyPr>
          <a:lstStyle/>
          <a:p>
            <a:pPr eaLnBrk="1" fontAlgn="auto" hangingPunct="1">
              <a:spcAft>
                <a:spcPts val="0"/>
              </a:spcAft>
              <a:buFont typeface="Wingdings 2"/>
              <a:buChar char=""/>
              <a:defRPr/>
            </a:pPr>
            <a:endParaRPr lang="ru-RU" dirty="0" smtClean="0"/>
          </a:p>
          <a:p>
            <a:pPr marL="0" indent="0" eaLnBrk="1" fontAlgn="auto" hangingPunct="1">
              <a:spcAft>
                <a:spcPts val="0"/>
              </a:spcAft>
              <a:buNone/>
              <a:defRPr/>
            </a:pPr>
            <a:r>
              <a:rPr lang="ru-RU" dirty="0" smtClean="0"/>
              <a:t>Наверное, не все знают, что у автомобиля есть самый настоящий день рождения. Можно считать, что автомобиль родился 29 января 1886 года — именно в этот день немецкому инженеру Карлу Фридриху Михаэлю </a:t>
            </a:r>
            <a:r>
              <a:rPr lang="ru-RU" dirty="0" err="1" smtClean="0"/>
              <a:t>Бенцу</a:t>
            </a:r>
            <a:r>
              <a:rPr lang="ru-RU" dirty="0" smtClean="0"/>
              <a:t> был выдан патент DRP-37435 на «транспортное средство с мотором, работающим на бензине».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Этим транспортным средством был </a:t>
            </a:r>
            <a:r>
              <a:rPr lang="ru-RU" dirty="0" err="1" smtClean="0"/>
              <a:t>Motorwagen</a:t>
            </a:r>
            <a:r>
              <a:rPr lang="ru-RU" dirty="0" smtClean="0"/>
              <a:t> — трехколесный автомобиль, точнее будет назвать его трёхколёсным двухместным велосипедом с бензиновым двигателем.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dirty="0" smtClean="0"/>
              <a:t>Автомобили </a:t>
            </a:r>
            <a:r>
              <a:rPr lang="en-US" dirty="0" smtClean="0"/>
              <a:t>19-</a:t>
            </a:r>
            <a:r>
              <a:rPr lang="ru-RU" dirty="0" smtClean="0"/>
              <a:t>го века</a:t>
            </a:r>
            <a:endParaRPr lang="ru-RU" dirty="0"/>
          </a:p>
        </p:txBody>
      </p:sp>
      <p:pic>
        <p:nvPicPr>
          <p:cNvPr id="32770" name="Содержимое 4" descr="кадиллак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14282" y="1700808"/>
            <a:ext cx="4357718" cy="4824536"/>
          </a:xfrm>
        </p:spPr>
      </p:pic>
      <p:sp>
        <p:nvSpPr>
          <p:cNvPr id="32771" name="Содержимое 3"/>
          <p:cNvSpPr>
            <a:spLocks noGrp="1"/>
          </p:cNvSpPr>
          <p:nvPr>
            <p:ph sz="quarter" idx="13"/>
          </p:nvPr>
        </p:nvSpPr>
        <p:spPr>
          <a:xfrm>
            <a:off x="4788024" y="1700808"/>
            <a:ext cx="4041648" cy="4526280"/>
          </a:xfrm>
        </p:spPr>
        <p:txBody>
          <a:bodyPr/>
          <a:lstStyle/>
          <a:p>
            <a:pPr eaLnBrk="1" hangingPunct="1"/>
            <a:endParaRPr lang="ru-RU" dirty="0" smtClean="0"/>
          </a:p>
          <a:p>
            <a:pPr eaLnBrk="1" hangingPunct="1"/>
            <a:endParaRPr lang="ru-RU" dirty="0" smtClean="0"/>
          </a:p>
          <a:p>
            <a:pPr marL="0" indent="0" eaLnBrk="1" hangingPunct="1">
              <a:buNone/>
            </a:pPr>
            <a:r>
              <a:rPr lang="ru-RU" dirty="0" smtClean="0"/>
              <a:t>Со временем у автомобиля появилось четвертое колесо, крыша, мягкие сиденья, фары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dirty="0" smtClean="0"/>
              <a:t>Автомобили 20-го века</a:t>
            </a:r>
            <a:endParaRPr lang="ru-RU" dirty="0"/>
          </a:p>
        </p:txBody>
      </p:sp>
      <p:pic>
        <p:nvPicPr>
          <p:cNvPr id="33794" name="Содержимое 4" descr="газ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572000" y="2348880"/>
            <a:ext cx="4258816" cy="3815044"/>
          </a:xfrm>
        </p:spPr>
      </p:pic>
      <p:sp>
        <p:nvSpPr>
          <p:cNvPr id="33795" name="Содержимое 3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5257800"/>
          </a:xfrm>
        </p:spPr>
        <p:txBody>
          <a:bodyPr/>
          <a:lstStyle/>
          <a:p>
            <a:pPr eaLnBrk="1" hangingPunct="1"/>
            <a:endParaRPr lang="ru-RU" dirty="0" smtClean="0"/>
          </a:p>
          <a:p>
            <a:pPr marL="0" indent="0" eaLnBrk="1" hangingPunct="1">
              <a:buNone/>
            </a:pPr>
            <a:r>
              <a:rPr lang="ru-RU" dirty="0" smtClean="0"/>
              <a:t>Автомобили видоизменяются постоянно, с каждым разом становясь все более комфортабельными и удобными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dirty="0" smtClean="0"/>
              <a:t>Автомобили 20-го века</a:t>
            </a:r>
            <a:endParaRPr lang="ru-RU" dirty="0"/>
          </a:p>
        </p:txBody>
      </p:sp>
      <p:pic>
        <p:nvPicPr>
          <p:cNvPr id="34818" name="Содержимое 4" descr="лада.jpe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51520" y="2428874"/>
            <a:ext cx="4193480" cy="4240485"/>
          </a:xfrm>
        </p:spPr>
      </p:pic>
      <p:sp>
        <p:nvSpPr>
          <p:cNvPr id="4" name="Содержимое 3"/>
          <p:cNvSpPr>
            <a:spLocks noGrp="1"/>
          </p:cNvSpPr>
          <p:nvPr>
            <p:ph sz="quarter" idx="13"/>
          </p:nvPr>
        </p:nvSpPr>
        <p:spPr>
          <a:xfrm>
            <a:off x="4716016" y="1772816"/>
            <a:ext cx="4041648" cy="4526280"/>
          </a:xfrm>
        </p:spPr>
        <p:txBody>
          <a:bodyPr>
            <a:normAutofit/>
          </a:bodyPr>
          <a:lstStyle/>
          <a:p>
            <a:pPr marL="0" indent="0" eaLnBrk="1" fontAlgn="auto" hangingPunct="1">
              <a:spcAft>
                <a:spcPts val="0"/>
              </a:spcAft>
              <a:buNone/>
              <a:defRPr/>
            </a:pPr>
            <a:r>
              <a:rPr lang="ru-RU" dirty="0" smtClean="0"/>
              <a:t>Инженеры придумывают новые формы кузовов автомобилям для увеличения их скорости и удобства, также меняют им цвета, но смысл автомобиля остается в главном: скорость и удобство перемещения из одного места в другое.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 rot="10800000" flipV="1">
            <a:off x="-27496" y="-243408"/>
            <a:ext cx="8919976" cy="1464159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         Первобытный строй</a:t>
            </a:r>
            <a:endParaRPr lang="ru-RU" dirty="0"/>
          </a:p>
        </p:txBody>
      </p:sp>
      <p:pic>
        <p:nvPicPr>
          <p:cNvPr id="16386" name="Содержимое 10" descr="первобытная строй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395536" y="1412776"/>
            <a:ext cx="4343400" cy="4896122"/>
          </a:xfrm>
        </p:spPr>
      </p:pic>
      <p:sp>
        <p:nvSpPr>
          <p:cNvPr id="9" name="Содержимое 8"/>
          <p:cNvSpPr>
            <a:spLocks noGrp="1"/>
          </p:cNvSpPr>
          <p:nvPr>
            <p:ph sz="quarter" idx="13"/>
          </p:nvPr>
        </p:nvSpPr>
        <p:spPr>
          <a:xfrm>
            <a:off x="4860032" y="1412776"/>
            <a:ext cx="4041648" cy="5445224"/>
          </a:xfrm>
        </p:spPr>
        <p:txBody>
          <a:bodyPr>
            <a:normAutofit fontScale="62500" lnSpcReduction="20000"/>
          </a:bodyPr>
          <a:lstStyle/>
          <a:p>
            <a:pPr marL="0" indent="0" eaLnBrk="1" fontAlgn="auto" hangingPunct="1">
              <a:spcAft>
                <a:spcPts val="0"/>
              </a:spcAft>
              <a:buNone/>
              <a:defRPr/>
            </a:pPr>
            <a:r>
              <a:rPr lang="ru-RU" dirty="0" smtClean="0"/>
              <a:t>Возникает вопрос: «Что же было до появления первых автомобилей?»</a:t>
            </a:r>
          </a:p>
          <a:p>
            <a:pPr marL="0" indent="0" eaLnBrk="1" fontAlgn="auto" hangingPunct="1">
              <a:spcAft>
                <a:spcPts val="0"/>
              </a:spcAft>
              <a:buNone/>
              <a:defRPr/>
            </a:pPr>
            <a:r>
              <a:rPr lang="ru-RU" dirty="0" smtClean="0"/>
              <a:t>Для того чтобы ответить на этот вопрос, придется вернуться к тому времени, когда человек не очень отличался от других представителей животного мира. В истории человечества этот период называется «до нашей эры», а человек, живший в то время, — первобытным. Однако даже у первобытного человека часто возникала потребность переносить с места на место всевозможные предметы. При этом, естественно, хотелось сделать это как можно быстрее и с наименьшими затратами.</a:t>
            </a:r>
          </a:p>
          <a:p>
            <a:pPr marL="0" indent="0" eaLnBrk="1" fontAlgn="auto" hangingPunct="1">
              <a:spcAft>
                <a:spcPts val="0"/>
              </a:spcAft>
              <a:buNone/>
              <a:defRPr/>
            </a:pPr>
            <a:r>
              <a:rPr lang="ru-RU" dirty="0" smtClean="0"/>
              <a:t>В первую очередь такая потребность возникала во время охоты. В погоне за дикими животными охотник уходил довольно далеко от стоянки своего племени, и ему приходилось нести убитого зверя на плечах. Это был тяжелый и длительный процесс, перечеркивающий радость удачной охоты. Пришлось искать более легкие способы переноса добычи.</a:t>
            </a:r>
          </a:p>
          <a:p>
            <a:pPr eaLnBrk="1" fontAlgn="auto" hangingPunct="1">
              <a:spcAft>
                <a:spcPts val="0"/>
              </a:spcAft>
              <a:buFont typeface="Wingdings 2"/>
              <a:buChar char=""/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dirty="0" smtClean="0"/>
              <a:t>Современные автомобили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92500" lnSpcReduction="10000"/>
          </a:bodyPr>
          <a:lstStyle/>
          <a:p>
            <a:pPr eaLnBrk="1" fontAlgn="auto" hangingPunct="1">
              <a:spcAft>
                <a:spcPts val="0"/>
              </a:spcAft>
              <a:buFont typeface="Wingdings 2"/>
              <a:buChar char=""/>
              <a:defRPr/>
            </a:pPr>
            <a:endParaRPr lang="ru-RU" dirty="0" smtClean="0"/>
          </a:p>
          <a:p>
            <a:pPr marL="0" indent="0" eaLnBrk="1" fontAlgn="auto" hangingPunct="1">
              <a:spcAft>
                <a:spcPts val="0"/>
              </a:spcAft>
              <a:buNone/>
              <a:defRPr/>
            </a:pPr>
            <a:r>
              <a:rPr lang="ru-RU" dirty="0" smtClean="0"/>
              <a:t>Современные автомобили  могут развивать скорость  до400 км в час, их двигатели имеют мощность 140 лошадиных сил, умеют сами поднимать и опускать стекла на окнах, сами </a:t>
            </a:r>
            <a:r>
              <a:rPr lang="ru-RU" dirty="0" err="1" smtClean="0"/>
              <a:t>паркуются</a:t>
            </a:r>
            <a:r>
              <a:rPr lang="ru-RU" dirty="0" smtClean="0"/>
              <a:t>,  у них есть подогрев руля и сидений,  кондиционеры, видео, радио и даже телевизоры и интернет.</a:t>
            </a:r>
            <a:endParaRPr lang="ru-RU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2348706"/>
            <a:ext cx="4258816" cy="38165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686800" cy="16002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          Все началось с колеса</a:t>
            </a:r>
            <a:endParaRPr lang="ru-RU" dirty="0"/>
          </a:p>
        </p:txBody>
      </p:sp>
      <p:pic>
        <p:nvPicPr>
          <p:cNvPr id="18434" name="Содержимое 8" descr="изобретение колеса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23528" y="1484784"/>
            <a:ext cx="4132263" cy="5256584"/>
          </a:xfrm>
        </p:spPr>
      </p:pic>
      <p:sp>
        <p:nvSpPr>
          <p:cNvPr id="7" name="Содержимое 6"/>
          <p:cNvSpPr>
            <a:spLocks noGrp="1"/>
          </p:cNvSpPr>
          <p:nvPr>
            <p:ph sz="quarter" idx="13"/>
          </p:nvPr>
        </p:nvSpPr>
        <p:spPr>
          <a:xfrm>
            <a:off x="5102352" y="1916832"/>
            <a:ext cx="4041648" cy="4526280"/>
          </a:xfrm>
        </p:spPr>
        <p:txBody>
          <a:bodyPr>
            <a:normAutofit fontScale="92500"/>
          </a:bodyPr>
          <a:lstStyle/>
          <a:p>
            <a:pPr marL="0" indent="0" eaLnBrk="1" fontAlgn="auto" hangingPunct="1">
              <a:spcAft>
                <a:spcPts val="0"/>
              </a:spcAft>
              <a:buNone/>
              <a:defRPr/>
            </a:pPr>
            <a:r>
              <a:rPr lang="ru-RU" dirty="0" smtClean="0"/>
              <a:t>  Люди не только охотились , они  стали засевать поля, разводить скот, строить большие поселения, а потом и города; началась торговля камнем, лесом, зерном... При этом людям приходилось перемещать огромные тяжести на большие расстояния. И идея колеса не могла не родиться. 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Содержимое 12" descr="колесо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355976" y="548680"/>
            <a:ext cx="4186808" cy="5256583"/>
          </a:xfrm>
        </p:spPr>
      </p:pic>
      <p:sp>
        <p:nvSpPr>
          <p:cNvPr id="12" name="Содержимое 11"/>
          <p:cNvSpPr>
            <a:spLocks noGrp="1"/>
          </p:cNvSpPr>
          <p:nvPr>
            <p:ph sz="quarter" idx="13"/>
          </p:nvPr>
        </p:nvSpPr>
        <p:spPr>
          <a:xfrm>
            <a:off x="25657" y="548680"/>
            <a:ext cx="4041648" cy="4526280"/>
          </a:xfrm>
        </p:spPr>
        <p:txBody>
          <a:bodyPr>
            <a:normAutofit lnSpcReduction="10000"/>
          </a:bodyPr>
          <a:lstStyle/>
          <a:p>
            <a:pPr marL="0" indent="0" eaLnBrk="1" fontAlgn="auto" hangingPunct="1">
              <a:spcAft>
                <a:spcPts val="0"/>
              </a:spcAft>
              <a:buNone/>
              <a:defRPr/>
            </a:pPr>
            <a:r>
              <a:rPr lang="ru-RU" dirty="0" smtClean="0"/>
              <a:t>Колесо — диск или обод со спицами, вращающийся на оси. Изобретено на Древнем Востоке в 4-м тысячелетии до н.э. Представляло собой диск, изготовленный из дерева или камня. Колесо со спицами и гнутым ободом появилось во 2-м тысячелетии до н. э.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500" dirty="0" smtClean="0"/>
              <a:t> Затем человек придумал повозку</a:t>
            </a:r>
            <a:endParaRPr lang="ru-RU" sz="3500" dirty="0"/>
          </a:p>
        </p:txBody>
      </p:sp>
      <p:pic>
        <p:nvPicPr>
          <p:cNvPr id="20482" name="Содержимое 4" descr="древняя повозка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3995936" y="2636912"/>
            <a:ext cx="4912826" cy="3802310"/>
          </a:xfrm>
        </p:spPr>
      </p:pic>
      <p:sp>
        <p:nvSpPr>
          <p:cNvPr id="7" name="Содержимое 6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marL="0" indent="0" eaLnBrk="1" fontAlgn="auto" hangingPunct="1">
              <a:spcAft>
                <a:spcPts val="0"/>
              </a:spcAft>
              <a:buNone/>
              <a:defRPr/>
            </a:pPr>
            <a:r>
              <a:rPr lang="ru-RU" dirty="0" smtClean="0"/>
              <a:t>И жизнь его значительно облегчилась: стало возможным перевозить тяжести с места на место, обрабатывать землю, затрачивая меньше сил, передвигаться  на большие расстояния  быстрее.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dirty="0" smtClean="0"/>
              <a:t>Конные экипажи</a:t>
            </a:r>
            <a:endParaRPr lang="ru-RU" dirty="0"/>
          </a:p>
        </p:txBody>
      </p:sp>
      <p:pic>
        <p:nvPicPr>
          <p:cNvPr id="21506" name="Содержимое 6" descr="колесница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31763" y="2143125"/>
            <a:ext cx="5000625" cy="3357563"/>
          </a:xfrm>
        </p:spPr>
      </p:pic>
      <p:sp>
        <p:nvSpPr>
          <p:cNvPr id="21507" name="Содержимое 3"/>
          <p:cNvSpPr>
            <a:spLocks noGrp="1"/>
          </p:cNvSpPr>
          <p:nvPr>
            <p:ph sz="quarter" idx="13"/>
          </p:nvPr>
        </p:nvSpPr>
        <p:spPr>
          <a:xfrm>
            <a:off x="4644008" y="1916832"/>
            <a:ext cx="4041648" cy="4526280"/>
          </a:xfrm>
        </p:spPr>
        <p:txBody>
          <a:bodyPr/>
          <a:lstStyle/>
          <a:p>
            <a:pPr eaLnBrk="1" hangingPunct="1"/>
            <a:r>
              <a:rPr lang="ru-RU" dirty="0" smtClean="0"/>
              <a:t>В повозки стали запрягать лошадей и быков- так появились первые конные экипажи . Один из наиболее известных древних экипажей- колесницы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dirty="0" smtClean="0"/>
              <a:t> Деревянные телеги</a:t>
            </a:r>
            <a:endParaRPr lang="ru-RU" dirty="0"/>
          </a:p>
        </p:txBody>
      </p:sp>
      <p:pic>
        <p:nvPicPr>
          <p:cNvPr id="22530" name="Содержимое 4" descr="телега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211960" y="2780928"/>
            <a:ext cx="4704755" cy="3528566"/>
          </a:xfrm>
        </p:spPr>
      </p:pic>
      <p:sp>
        <p:nvSpPr>
          <p:cNvPr id="22531" name="Содержимое 3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eaLnBrk="1" hangingPunct="1"/>
            <a:endParaRPr lang="ru-RU" smtClean="0"/>
          </a:p>
          <a:p>
            <a:pPr eaLnBrk="1" hangingPunct="1"/>
            <a:r>
              <a:rPr lang="ru-RU" smtClean="0"/>
              <a:t>Затем у повозку стали делать на четырех колесах. И назвали телегой или колымагой.</a:t>
            </a:r>
          </a:p>
          <a:p>
            <a:pPr eaLnBrk="1" hangingPunct="1"/>
            <a:r>
              <a:rPr lang="ru-RU" smtClean="0"/>
              <a:t>С древних времен и до наших дней люди используют телеги в сельском хозяйстве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dirty="0"/>
              <a:t>К</a:t>
            </a:r>
            <a:r>
              <a:rPr lang="ru-RU" dirty="0" smtClean="0"/>
              <a:t>ареты</a:t>
            </a:r>
            <a:endParaRPr lang="ru-RU" dirty="0"/>
          </a:p>
        </p:txBody>
      </p:sp>
      <p:pic>
        <p:nvPicPr>
          <p:cNvPr id="23554" name="Содержимое 4" descr="карета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04800" y="1785938"/>
            <a:ext cx="4357688" cy="3748087"/>
          </a:xfrm>
        </p:spPr>
      </p:pic>
      <p:sp>
        <p:nvSpPr>
          <p:cNvPr id="4" name="Содержимое 3"/>
          <p:cNvSpPr>
            <a:spLocks noGrp="1"/>
          </p:cNvSpPr>
          <p:nvPr>
            <p:ph sz="quarter" idx="13"/>
          </p:nvPr>
        </p:nvSpPr>
        <p:spPr>
          <a:xfrm>
            <a:off x="4932040" y="1484784"/>
            <a:ext cx="4041648" cy="4958328"/>
          </a:xfrm>
        </p:spPr>
        <p:txBody>
          <a:bodyPr>
            <a:normAutofit fontScale="85000" lnSpcReduction="20000"/>
          </a:bodyPr>
          <a:lstStyle/>
          <a:p>
            <a:pPr marL="0" indent="0" eaLnBrk="1" fontAlgn="auto" hangingPunct="1">
              <a:spcAft>
                <a:spcPts val="0"/>
              </a:spcAft>
              <a:buNone/>
              <a:defRPr/>
            </a:pPr>
            <a:r>
              <a:rPr lang="ru-RU" dirty="0" smtClean="0"/>
              <a:t>в XV в. был сделан значительный шаг в развитии конных экипажей. Кузов, словно люльку, подвесили на кожаных ремнях к раме повозки. Плавно покачивая кузов, ремни, исполняя роль рессор, гасили все толчки, возникающие при движении. Так древняя колымага превратилась в более удобный и совершенный экипаж — карету. В связи со сложностью изготовления число первых карет было невелико, и они смогли стать достоянием лишь коронованных и титулованных особ.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dirty="0"/>
              <a:t>К</a:t>
            </a:r>
            <a:r>
              <a:rPr lang="ru-RU" dirty="0" smtClean="0"/>
              <a:t>ареты</a:t>
            </a:r>
            <a:endParaRPr lang="ru-RU" dirty="0"/>
          </a:p>
        </p:txBody>
      </p:sp>
      <p:pic>
        <p:nvPicPr>
          <p:cNvPr id="24578" name="Содержимое 4" descr="карета1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14313" y="1556792"/>
            <a:ext cx="4775200" cy="4608512"/>
          </a:xfrm>
        </p:spPr>
      </p:pic>
      <p:sp>
        <p:nvSpPr>
          <p:cNvPr id="4" name="Содержимое 3"/>
          <p:cNvSpPr>
            <a:spLocks noGrp="1"/>
          </p:cNvSpPr>
          <p:nvPr>
            <p:ph sz="quarter" idx="13"/>
          </p:nvPr>
        </p:nvSpPr>
        <p:spPr>
          <a:xfrm>
            <a:off x="4932040" y="1556792"/>
            <a:ext cx="4041648" cy="4526280"/>
          </a:xfrm>
        </p:spPr>
        <p:txBody>
          <a:bodyPr>
            <a:normAutofit/>
          </a:bodyPr>
          <a:lstStyle/>
          <a:p>
            <a:pPr marL="0" indent="0" eaLnBrk="1" fontAlgn="auto" hangingPunct="1">
              <a:spcAft>
                <a:spcPts val="0"/>
              </a:spcAft>
              <a:buNone/>
              <a:defRPr/>
            </a:pPr>
            <a:r>
              <a:rPr lang="ru-RU" dirty="0" smtClean="0"/>
              <a:t>Начиная с XVI в. у кузова кареты появились бока, изготовленные из кожи, натянутой на деревянный каркас, затем жесткая крыша и окна. Карета превратилась в маленький уютный дом на колесах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сполнительная">
  <a:themeElements>
    <a:clrScheme name="Исполнительная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Исполнительн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Исполните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323</TotalTime>
  <Words>707</Words>
  <Application>Microsoft Office PowerPoint</Application>
  <PresentationFormat>Экран (4:3)</PresentationFormat>
  <Paragraphs>49</Paragraphs>
  <Slides>20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Исполнительная</vt:lpstr>
      <vt:lpstr>От колеса до современного автомобиля</vt:lpstr>
      <vt:lpstr>         Первобытный строй</vt:lpstr>
      <vt:lpstr>          Все началось с колеса</vt:lpstr>
      <vt:lpstr>Презентация PowerPoint</vt:lpstr>
      <vt:lpstr> Затем человек придумал повозку</vt:lpstr>
      <vt:lpstr>Конные экипажи</vt:lpstr>
      <vt:lpstr> Деревянные телеги</vt:lpstr>
      <vt:lpstr>Кареты</vt:lpstr>
      <vt:lpstr>Кареты</vt:lpstr>
      <vt:lpstr>                       Дилижансы</vt:lpstr>
      <vt:lpstr>           Первый автомобиль </vt:lpstr>
      <vt:lpstr>Презентация PowerPoint</vt:lpstr>
      <vt:lpstr>Презентация PowerPoint</vt:lpstr>
      <vt:lpstr>  Паровозы</vt:lpstr>
      <vt:lpstr>Пароходы</vt:lpstr>
      <vt:lpstr>Первый автомобиль</vt:lpstr>
      <vt:lpstr>Автомобили 19-го века</vt:lpstr>
      <vt:lpstr>Автомобили 20-го века</vt:lpstr>
      <vt:lpstr>Автомобили 20-го века</vt:lpstr>
      <vt:lpstr>Современные автомобили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История автомобиля: от колеса до современной техники</dc:title>
  <dc:creator>Катенька</dc:creator>
  <cp:lastModifiedBy>user</cp:lastModifiedBy>
  <cp:revision>45</cp:revision>
  <dcterms:created xsi:type="dcterms:W3CDTF">2014-03-19T05:08:12Z</dcterms:created>
  <dcterms:modified xsi:type="dcterms:W3CDTF">2023-01-30T10:02:36Z</dcterms:modified>
</cp:coreProperties>
</file>