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32"/>
  </p:notesMasterIdLst>
  <p:handoutMasterIdLst>
    <p:handoutMasterId r:id="rId33"/>
  </p:handoutMasterIdLst>
  <p:sldIdLst>
    <p:sldId id="369" r:id="rId4"/>
    <p:sldId id="370" r:id="rId5"/>
    <p:sldId id="343" r:id="rId6"/>
    <p:sldId id="344" r:id="rId7"/>
    <p:sldId id="345" r:id="rId8"/>
    <p:sldId id="346" r:id="rId9"/>
    <p:sldId id="365" r:id="rId10"/>
    <p:sldId id="347" r:id="rId11"/>
    <p:sldId id="354" r:id="rId12"/>
    <p:sldId id="353" r:id="rId13"/>
    <p:sldId id="355" r:id="rId14"/>
    <p:sldId id="356" r:id="rId15"/>
    <p:sldId id="367" r:id="rId16"/>
    <p:sldId id="368" r:id="rId17"/>
    <p:sldId id="357" r:id="rId18"/>
    <p:sldId id="360" r:id="rId19"/>
    <p:sldId id="362" r:id="rId20"/>
    <p:sldId id="363" r:id="rId21"/>
    <p:sldId id="364" r:id="rId22"/>
    <p:sldId id="361" r:id="rId23"/>
    <p:sldId id="366" r:id="rId24"/>
    <p:sldId id="348" r:id="rId25"/>
    <p:sldId id="350" r:id="rId26"/>
    <p:sldId id="351" r:id="rId27"/>
    <p:sldId id="352" r:id="rId28"/>
    <p:sldId id="349" r:id="rId29"/>
    <p:sldId id="371" r:id="rId30"/>
    <p:sldId id="372" r:id="rId31"/>
  </p:sldIdLst>
  <p:sldSz cx="9144000" cy="6858000" type="screen4x3"/>
  <p:notesSz cx="6662738" cy="98329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FAFA"/>
    <a:srgbClr val="4221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43" autoAdjust="0"/>
    <p:restoredTop sz="94929" autoAdjust="0"/>
  </p:normalViewPr>
  <p:slideViewPr>
    <p:cSldViewPr>
      <p:cViewPr varScale="1">
        <p:scale>
          <a:sx n="70" d="100"/>
          <a:sy n="70" d="100"/>
        </p:scale>
        <p:origin x="1392" y="72"/>
      </p:cViewPr>
      <p:guideLst>
        <p:guide orient="horz" pos="2160"/>
        <p:guide pos="2880"/>
      </p:guideLst>
    </p:cSldViewPr>
  </p:slideViewPr>
  <p:notesTextViewPr>
    <p:cViewPr>
      <p:scale>
        <a:sx n="75" d="100"/>
        <a:sy n="75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45.wmf"/><Relationship Id="rId2" Type="http://schemas.openxmlformats.org/officeDocument/2006/relationships/image" Target="../media/image23.wmf"/><Relationship Id="rId1" Type="http://schemas.openxmlformats.org/officeDocument/2006/relationships/image" Target="../media/image30.wmf"/><Relationship Id="rId5" Type="http://schemas.openxmlformats.org/officeDocument/2006/relationships/image" Target="../media/image47.wmf"/><Relationship Id="rId4" Type="http://schemas.openxmlformats.org/officeDocument/2006/relationships/image" Target="../media/image46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0.wmf"/><Relationship Id="rId2" Type="http://schemas.openxmlformats.org/officeDocument/2006/relationships/image" Target="../media/image23.wmf"/><Relationship Id="rId1" Type="http://schemas.openxmlformats.org/officeDocument/2006/relationships/image" Target="../media/image30.wmf"/><Relationship Id="rId6" Type="http://schemas.openxmlformats.org/officeDocument/2006/relationships/image" Target="../media/image43.wmf"/><Relationship Id="rId5" Type="http://schemas.openxmlformats.org/officeDocument/2006/relationships/image" Target="../media/image52.wmf"/><Relationship Id="rId4" Type="http://schemas.openxmlformats.org/officeDocument/2006/relationships/image" Target="../media/image51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6.w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63.wmf"/><Relationship Id="rId1" Type="http://schemas.openxmlformats.org/officeDocument/2006/relationships/image" Target="../media/image62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70.wmf"/><Relationship Id="rId2" Type="http://schemas.openxmlformats.org/officeDocument/2006/relationships/image" Target="../media/image69.wmf"/><Relationship Id="rId1" Type="http://schemas.openxmlformats.org/officeDocument/2006/relationships/image" Target="../media/image68.wmf"/><Relationship Id="rId4" Type="http://schemas.openxmlformats.org/officeDocument/2006/relationships/image" Target="../media/image71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74.wmf"/><Relationship Id="rId2" Type="http://schemas.openxmlformats.org/officeDocument/2006/relationships/image" Target="../media/image73.wmf"/><Relationship Id="rId1" Type="http://schemas.openxmlformats.org/officeDocument/2006/relationships/image" Target="../media/image72.wmf"/></Relationships>
</file>

<file path=ppt/drawings/_rels/vmlDrawing16.vml.rels><?xml version="1.0" encoding="UTF-8" standalone="yes"?>
<Relationships xmlns="http://schemas.openxmlformats.org/package/2006/relationships"><Relationship Id="rId2" Type="http://schemas.openxmlformats.org/officeDocument/2006/relationships/image" Target="../media/image75.wmf"/><Relationship Id="rId1" Type="http://schemas.openxmlformats.org/officeDocument/2006/relationships/image" Target="../media/image72.wmf"/></Relationships>
</file>

<file path=ppt/drawings/_rels/vmlDrawing17.vml.rels><?xml version="1.0" encoding="UTF-8" standalone="yes"?>
<Relationships xmlns="http://schemas.openxmlformats.org/package/2006/relationships"><Relationship Id="rId2" Type="http://schemas.openxmlformats.org/officeDocument/2006/relationships/image" Target="../media/image76.wmf"/><Relationship Id="rId1" Type="http://schemas.openxmlformats.org/officeDocument/2006/relationships/image" Target="../media/image73.w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78.wmf"/><Relationship Id="rId2" Type="http://schemas.openxmlformats.org/officeDocument/2006/relationships/image" Target="../media/image77.wmf"/><Relationship Id="rId1" Type="http://schemas.openxmlformats.org/officeDocument/2006/relationships/image" Target="../media/image74.wmf"/><Relationship Id="rId5" Type="http://schemas.openxmlformats.org/officeDocument/2006/relationships/image" Target="../media/image80.wmf"/><Relationship Id="rId4" Type="http://schemas.openxmlformats.org/officeDocument/2006/relationships/image" Target="../media/image79.w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81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Relationship Id="rId4" Type="http://schemas.openxmlformats.org/officeDocument/2006/relationships/image" Target="../media/image10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/Relationships>
</file>

<file path=ppt/drawings/_rels/vmlDrawing7.vml.rels><?xml version="1.0" encoding="UTF-8" standalone="yes"?>
<Relationships xmlns="http://schemas.openxmlformats.org/package/2006/relationships"><Relationship Id="rId8" Type="http://schemas.openxmlformats.org/officeDocument/2006/relationships/image" Target="../media/image31.wmf"/><Relationship Id="rId3" Type="http://schemas.openxmlformats.org/officeDocument/2006/relationships/image" Target="../media/image26.wmf"/><Relationship Id="rId7" Type="http://schemas.openxmlformats.org/officeDocument/2006/relationships/image" Target="../media/image30.wmf"/><Relationship Id="rId2" Type="http://schemas.openxmlformats.org/officeDocument/2006/relationships/image" Target="../media/image25.wmf"/><Relationship Id="rId1" Type="http://schemas.openxmlformats.org/officeDocument/2006/relationships/image" Target="../media/image24.wmf"/><Relationship Id="rId6" Type="http://schemas.openxmlformats.org/officeDocument/2006/relationships/image" Target="../media/image29.wmf"/><Relationship Id="rId5" Type="http://schemas.openxmlformats.org/officeDocument/2006/relationships/image" Target="../media/image28.wmf"/><Relationship Id="rId4" Type="http://schemas.openxmlformats.org/officeDocument/2006/relationships/image" Target="../media/image27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2" Type="http://schemas.openxmlformats.org/officeDocument/2006/relationships/image" Target="../media/image32.wmf"/><Relationship Id="rId1" Type="http://schemas.openxmlformats.org/officeDocument/2006/relationships/image" Target="../media/image30.wmf"/><Relationship Id="rId6" Type="http://schemas.openxmlformats.org/officeDocument/2006/relationships/image" Target="../media/image35.wmf"/><Relationship Id="rId5" Type="http://schemas.openxmlformats.org/officeDocument/2006/relationships/image" Target="../media/image23.wmf"/><Relationship Id="rId4" Type="http://schemas.openxmlformats.org/officeDocument/2006/relationships/image" Target="../media/image34.wmf"/></Relationships>
</file>

<file path=ppt/drawings/_rels/vmlDrawing9.vml.rels><?xml version="1.0" encoding="UTF-8" standalone="yes"?>
<Relationships xmlns="http://schemas.openxmlformats.org/package/2006/relationships"><Relationship Id="rId8" Type="http://schemas.openxmlformats.org/officeDocument/2006/relationships/image" Target="../media/image42.wmf"/><Relationship Id="rId3" Type="http://schemas.openxmlformats.org/officeDocument/2006/relationships/image" Target="../media/image38.wmf"/><Relationship Id="rId7" Type="http://schemas.openxmlformats.org/officeDocument/2006/relationships/image" Target="../media/image41.wmf"/><Relationship Id="rId2" Type="http://schemas.openxmlformats.org/officeDocument/2006/relationships/image" Target="../media/image37.wmf"/><Relationship Id="rId1" Type="http://schemas.openxmlformats.org/officeDocument/2006/relationships/image" Target="../media/image30.wmf"/><Relationship Id="rId6" Type="http://schemas.openxmlformats.org/officeDocument/2006/relationships/image" Target="../media/image40.wmf"/><Relationship Id="rId5" Type="http://schemas.openxmlformats.org/officeDocument/2006/relationships/image" Target="../media/image23.wmf"/><Relationship Id="rId4" Type="http://schemas.openxmlformats.org/officeDocument/2006/relationships/image" Target="../media/image39.wmf"/><Relationship Id="rId9" Type="http://schemas.openxmlformats.org/officeDocument/2006/relationships/image" Target="../media/image4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7186" cy="49164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774010" y="0"/>
            <a:ext cx="2887186" cy="49164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7E94B3-C174-40D2-BFC4-1CC659A383DF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339620"/>
            <a:ext cx="2887186" cy="49164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774010" y="9339620"/>
            <a:ext cx="2887186" cy="49164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AA0361-F631-4C55-80D8-7A9584ABDBD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80960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7186" cy="49164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774010" y="0"/>
            <a:ext cx="2887186" cy="49164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6C15E2-2E23-4DB1-9F06-8CF50C5DB0E8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874713" y="738188"/>
            <a:ext cx="4914900" cy="36861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66274" y="4670663"/>
            <a:ext cx="5330190" cy="44248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39620"/>
            <a:ext cx="2887186" cy="49164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774010" y="9339620"/>
            <a:ext cx="2887186" cy="49164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B140AE-336D-4CEC-8F63-614136B1F6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80951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B140AE-336D-4CEC-8F63-614136B1F694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64756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дифференцируя уравнение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Клапейрона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— Менделеева </a:t>
            </a:r>
            <a:r>
              <a:rPr lang="en-US" sz="1200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pV</a:t>
            </a:r>
            <a:r>
              <a:rPr lang="en-US" sz="1200" i="1" kern="1200" baseline="-250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</a:t>
            </a:r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=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RT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86D884-4B80-4840-8843-EC8DADB5F4AC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51083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дифференцируя уравнение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Клапейрона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— Менделеева </a:t>
            </a:r>
            <a:r>
              <a:rPr lang="en-US" sz="1200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pV</a:t>
            </a:r>
            <a:r>
              <a:rPr lang="en-US" sz="1200" i="1" kern="1200" baseline="-250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</a:t>
            </a:r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=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RT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86D884-4B80-4840-8843-EC8DADB5F4AC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613615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дифференцируя уравнение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Клапейрона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— Менделеева </a:t>
            </a:r>
            <a:r>
              <a:rPr lang="en-US" sz="1200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pV</a:t>
            </a:r>
            <a:r>
              <a:rPr lang="en-US" sz="1200" i="1" kern="1200" baseline="-250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</a:t>
            </a:r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=</a:t>
            </a:r>
            <a:r>
              <a:rPr lang="en-US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RT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86D884-4B80-4840-8843-EC8DADB5F4AC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826700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B140AE-336D-4CEC-8F63-614136B1F694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472564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B140AE-336D-4CEC-8F63-614136B1F694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239864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B140AE-336D-4CEC-8F63-614136B1F694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951322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Цикл Карно исключает теплообмен при конечной разности температур рабочего тела и окружающей среды (термостатов), когда тепло может передаваться без совершения работы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B140AE-336D-4CEC-8F63-614136B1F694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665900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B140AE-336D-4CEC-8F63-614136B1F694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804271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B140AE-336D-4CEC-8F63-614136B1F694}" type="slidenum">
              <a:rPr lang="ru-RU" smtClean="0"/>
              <a:pPr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34734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B140AE-336D-4CEC-8F63-614136B1F694}" type="slidenum">
              <a:rPr lang="ru-RU" smtClean="0"/>
              <a:pPr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90313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B140AE-336D-4CEC-8F63-614136B1F694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028830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B140AE-336D-4CEC-8F63-614136B1F694}" type="slidenum">
              <a:rPr lang="ru-RU" smtClean="0"/>
              <a:pPr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444681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B140AE-336D-4CEC-8F63-614136B1F694}" type="slidenum">
              <a:rPr lang="ru-RU" smtClean="0"/>
              <a:pPr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286759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B140AE-336D-4CEC-8F63-614136B1F694}" type="slidenum">
              <a:rPr lang="ru-RU" smtClean="0"/>
              <a:pPr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973693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B140AE-336D-4CEC-8F63-614136B1F694}" type="slidenum">
              <a:rPr lang="ru-RU" smtClean="0"/>
              <a:pPr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322788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B140AE-336D-4CEC-8F63-614136B1F694}" type="slidenum">
              <a:rPr lang="ru-RU" smtClean="0"/>
              <a:pPr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96087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B140AE-336D-4CEC-8F63-614136B1F694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10747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B140AE-336D-4CEC-8F63-614136B1F694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5833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B140AE-336D-4CEC-8F63-614136B1F694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85969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B140AE-336D-4CEC-8F63-614136B1F694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9006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B140AE-336D-4CEC-8F63-614136B1F694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97497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B140AE-336D-4CEC-8F63-614136B1F694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43159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B140AE-336D-4CEC-8F63-614136B1F694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75489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798641"/>
          </a:xfrm>
        </p:spPr>
        <p:txBody>
          <a:bodyPr>
            <a:normAutofit/>
          </a:bodyPr>
          <a:lstStyle>
            <a:lvl1pPr algn="ctr">
              <a:defRPr sz="4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286256"/>
            <a:ext cx="6400800" cy="13525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CA71C-DFB8-48DE-8FB9-6D37D2191C69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22609-D387-472A-8D90-CC82FC7A2B6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36486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AAF6A-0996-4581-B2BD-3912230BF44D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22609-D387-472A-8D90-CC82FC7A2B6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5531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0786B-AF83-4385-AE00-92365BAB7CA8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22609-D387-472A-8D90-CC82FC7A2B6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75739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90E34-957D-4CFB-ABF2-60FEACB970A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22609-D387-472A-8D90-CC82FC7A2B6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70865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8FC76-54FD-471A-9AD6-1A891681D364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22609-D387-472A-8D90-CC82FC7A2B6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63888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F7769-7B1D-49DD-8587-A278F42D7D29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22609-D387-472A-8D90-CC82FC7A2B6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2390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090B9-73B4-4AF7-8377-3C8AA00AC9B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22609-D387-472A-8D90-CC82FC7A2B6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96878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151F3-0BCF-47D3-B1F9-FD8331FC4B9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22609-D387-472A-8D90-CC82FC7A2B6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88158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928670"/>
            <a:ext cx="8786842" cy="5429288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accent2">
                    <a:lumMod val="50000"/>
                  </a:schemeClr>
                </a:solidFill>
              </a:defRPr>
            </a:lvl1pPr>
            <a:lvl2pPr>
              <a:defRPr b="1">
                <a:solidFill>
                  <a:schemeClr val="accent2">
                    <a:lumMod val="50000"/>
                  </a:schemeClr>
                </a:solidFill>
              </a:defRPr>
            </a:lvl2pPr>
            <a:lvl3pPr>
              <a:defRPr b="1">
                <a:solidFill>
                  <a:schemeClr val="accent2">
                    <a:lumMod val="50000"/>
                  </a:schemeClr>
                </a:solidFill>
              </a:defRPr>
            </a:lvl3pPr>
            <a:lvl4pPr>
              <a:defRPr b="1">
                <a:solidFill>
                  <a:schemeClr val="accent2">
                    <a:lumMod val="50000"/>
                  </a:schemeClr>
                </a:solidFill>
              </a:defRPr>
            </a:lvl4pPr>
            <a:lvl5pPr>
              <a:defRPr b="1">
                <a:solidFill>
                  <a:schemeClr val="accent2">
                    <a:lumMod val="50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E863C-B17D-4BB4-A445-FDF67F68649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22609-D387-472A-8D90-CC82FC7A2B6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7538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70F60-2E0B-4E44-8D20-1CB7E243CFA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22609-D387-472A-8D90-CC82FC7A2B6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97908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EEF6B-9312-4137-9C30-E80C346DB9A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22609-D387-472A-8D90-CC82FC7A2B6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750823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CA71C-DFB8-48DE-8FB9-6D37D2191C69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22609-D387-472A-8D90-CC82FC7A2B6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191960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AAF6A-0996-4581-B2BD-3912230BF44D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22609-D387-472A-8D90-CC82FC7A2B6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927876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0786B-AF83-4385-AE00-92365BAB7CA8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22609-D387-472A-8D90-CC82FC7A2B6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31465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90E34-957D-4CFB-ABF2-60FEACB970A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22609-D387-472A-8D90-CC82FC7A2B6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640385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8FC76-54FD-471A-9AD6-1A891681D364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22609-D387-472A-8D90-CC82FC7A2B6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690589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F7769-7B1D-49DD-8587-A278F42D7D29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22609-D387-472A-8D90-CC82FC7A2B6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968431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090B9-73B4-4AF7-8377-3C8AA00AC9B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22609-D387-472A-8D90-CC82FC7A2B6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87602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151F3-0BCF-47D3-B1F9-FD8331FC4B9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22609-D387-472A-8D90-CC82FC7A2B6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57157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E863C-B17D-4BB4-A445-FDF67F68649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22609-D387-472A-8D90-CC82FC7A2B6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474234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70F60-2E0B-4E44-8D20-1CB7E243CFA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22609-D387-472A-8D90-CC82FC7A2B6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470068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EEF6B-9312-4137-9C30-E80C346DB9A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22609-D387-472A-8D90-CC82FC7A2B6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97254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24"/>
            <a:ext cx="9144032" cy="82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0" eaLnBrk="1" latinLnBrk="0" hangingPunct="1">
        <a:spcBef>
          <a:spcPct val="0"/>
        </a:spcBef>
        <a:buNone/>
        <a:defRPr sz="3600" b="1" kern="1200">
          <a:solidFill>
            <a:schemeClr val="accent2">
              <a:lumMod val="50000"/>
            </a:schemeClr>
          </a:solidFill>
          <a:latin typeface="Verdana" pitchFamily="34" charset="0"/>
          <a:ea typeface="Verdana" pitchFamily="34" charset="0"/>
          <a:cs typeface="Verdana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48F48-FA41-435D-A0D2-D072864AB9B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422609-D387-472A-8D90-CC82FC7A2B6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2479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48F48-FA41-435D-A0D2-D072864AB9B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422609-D387-472A-8D90-CC82FC7A2B6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13436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6.bin"/><Relationship Id="rId3" Type="http://schemas.openxmlformats.org/officeDocument/2006/relationships/notesSlide" Target="../notesSlides/notesSlide8.xml"/><Relationship Id="rId7" Type="http://schemas.openxmlformats.org/officeDocument/2006/relationships/image" Target="../media/image22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5.bin"/><Relationship Id="rId5" Type="http://schemas.openxmlformats.org/officeDocument/2006/relationships/image" Target="../media/image21.wmf"/><Relationship Id="rId4" Type="http://schemas.openxmlformats.org/officeDocument/2006/relationships/oleObject" Target="../embeddings/oleObject14.bin"/><Relationship Id="rId9" Type="http://schemas.openxmlformats.org/officeDocument/2006/relationships/image" Target="../media/image23.w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9.bin"/><Relationship Id="rId13" Type="http://schemas.openxmlformats.org/officeDocument/2006/relationships/image" Target="../media/image28.wmf"/><Relationship Id="rId18" Type="http://schemas.openxmlformats.org/officeDocument/2006/relationships/oleObject" Target="../embeddings/oleObject24.bin"/><Relationship Id="rId3" Type="http://schemas.openxmlformats.org/officeDocument/2006/relationships/notesSlide" Target="../notesSlides/notesSlide9.xml"/><Relationship Id="rId7" Type="http://schemas.openxmlformats.org/officeDocument/2006/relationships/image" Target="../media/image25.wmf"/><Relationship Id="rId12" Type="http://schemas.openxmlformats.org/officeDocument/2006/relationships/oleObject" Target="../embeddings/oleObject21.bin"/><Relationship Id="rId17" Type="http://schemas.openxmlformats.org/officeDocument/2006/relationships/image" Target="../media/image30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23.bin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8.bin"/><Relationship Id="rId11" Type="http://schemas.openxmlformats.org/officeDocument/2006/relationships/image" Target="../media/image27.wmf"/><Relationship Id="rId5" Type="http://schemas.openxmlformats.org/officeDocument/2006/relationships/image" Target="../media/image24.wmf"/><Relationship Id="rId15" Type="http://schemas.openxmlformats.org/officeDocument/2006/relationships/image" Target="../media/image29.wmf"/><Relationship Id="rId10" Type="http://schemas.openxmlformats.org/officeDocument/2006/relationships/oleObject" Target="../embeddings/oleObject20.bin"/><Relationship Id="rId19" Type="http://schemas.openxmlformats.org/officeDocument/2006/relationships/image" Target="../media/image31.wmf"/><Relationship Id="rId4" Type="http://schemas.openxmlformats.org/officeDocument/2006/relationships/oleObject" Target="../embeddings/oleObject17.bin"/><Relationship Id="rId9" Type="http://schemas.openxmlformats.org/officeDocument/2006/relationships/image" Target="../media/image26.wmf"/><Relationship Id="rId14" Type="http://schemas.openxmlformats.org/officeDocument/2006/relationships/oleObject" Target="../embeddings/oleObject22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6.bin"/><Relationship Id="rId13" Type="http://schemas.openxmlformats.org/officeDocument/2006/relationships/image" Target="../media/image34.wmf"/><Relationship Id="rId18" Type="http://schemas.openxmlformats.org/officeDocument/2006/relationships/image" Target="../media/image35.wmf"/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30.wmf"/><Relationship Id="rId12" Type="http://schemas.openxmlformats.org/officeDocument/2006/relationships/oleObject" Target="../embeddings/oleObject28.bin"/><Relationship Id="rId17" Type="http://schemas.openxmlformats.org/officeDocument/2006/relationships/oleObject" Target="../embeddings/oleObject31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3.wmf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25.bin"/><Relationship Id="rId11" Type="http://schemas.openxmlformats.org/officeDocument/2006/relationships/image" Target="../media/image33.wmf"/><Relationship Id="rId5" Type="http://schemas.openxmlformats.org/officeDocument/2006/relationships/image" Target="../media/image36.png"/><Relationship Id="rId15" Type="http://schemas.openxmlformats.org/officeDocument/2006/relationships/oleObject" Target="../embeddings/oleObject30.bin"/><Relationship Id="rId10" Type="http://schemas.openxmlformats.org/officeDocument/2006/relationships/oleObject" Target="../embeddings/oleObject27.bin"/><Relationship Id="rId4" Type="http://schemas.openxmlformats.org/officeDocument/2006/relationships/hyperlink" Target="&#1084;&#1086;&#1083;_&#1048;&#1079;&#1086;&#1093;&#1086;&#1088;&#1085;&#1099;&#1081;%20&#1087;&#1088;&#1086;&#1094;&#1077;&#1089;&#1089;.swf" TargetMode="External"/><Relationship Id="rId9" Type="http://schemas.openxmlformats.org/officeDocument/2006/relationships/image" Target="../media/image32.wmf"/><Relationship Id="rId14" Type="http://schemas.openxmlformats.org/officeDocument/2006/relationships/oleObject" Target="../embeddings/oleObject29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3.bin"/><Relationship Id="rId13" Type="http://schemas.openxmlformats.org/officeDocument/2006/relationships/image" Target="../media/image39.wmf"/><Relationship Id="rId18" Type="http://schemas.openxmlformats.org/officeDocument/2006/relationships/image" Target="../media/image40.wmf"/><Relationship Id="rId3" Type="http://schemas.openxmlformats.org/officeDocument/2006/relationships/notesSlide" Target="../notesSlides/notesSlide11.xml"/><Relationship Id="rId21" Type="http://schemas.openxmlformats.org/officeDocument/2006/relationships/oleObject" Target="../embeddings/oleObject40.bin"/><Relationship Id="rId7" Type="http://schemas.openxmlformats.org/officeDocument/2006/relationships/image" Target="../media/image30.wmf"/><Relationship Id="rId12" Type="http://schemas.openxmlformats.org/officeDocument/2006/relationships/oleObject" Target="../embeddings/oleObject35.bin"/><Relationship Id="rId17" Type="http://schemas.openxmlformats.org/officeDocument/2006/relationships/oleObject" Target="../embeddings/oleObject38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3.wmf"/><Relationship Id="rId20" Type="http://schemas.openxmlformats.org/officeDocument/2006/relationships/image" Target="../media/image41.wmf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32.bin"/><Relationship Id="rId11" Type="http://schemas.openxmlformats.org/officeDocument/2006/relationships/image" Target="../media/image38.wmf"/><Relationship Id="rId24" Type="http://schemas.openxmlformats.org/officeDocument/2006/relationships/image" Target="../media/image43.wmf"/><Relationship Id="rId5" Type="http://schemas.openxmlformats.org/officeDocument/2006/relationships/image" Target="../media/image44.png"/><Relationship Id="rId15" Type="http://schemas.openxmlformats.org/officeDocument/2006/relationships/oleObject" Target="../embeddings/oleObject37.bin"/><Relationship Id="rId23" Type="http://schemas.openxmlformats.org/officeDocument/2006/relationships/oleObject" Target="../embeddings/oleObject41.bin"/><Relationship Id="rId10" Type="http://schemas.openxmlformats.org/officeDocument/2006/relationships/oleObject" Target="../embeddings/oleObject34.bin"/><Relationship Id="rId19" Type="http://schemas.openxmlformats.org/officeDocument/2006/relationships/oleObject" Target="../embeddings/oleObject39.bin"/><Relationship Id="rId4" Type="http://schemas.openxmlformats.org/officeDocument/2006/relationships/hyperlink" Target="&#1084;&#1086;&#1083;_&#1048;&#1079;&#1086;&#1073;&#1072;&#1088;&#1085;&#1099;&#1081;%20&#1087;&#1088;&#1086;&#1094;&#1077;&#1089;&#1089;.swf" TargetMode="External"/><Relationship Id="rId9" Type="http://schemas.openxmlformats.org/officeDocument/2006/relationships/image" Target="../media/image37.wmf"/><Relationship Id="rId14" Type="http://schemas.openxmlformats.org/officeDocument/2006/relationships/oleObject" Target="../embeddings/oleObject36.bin"/><Relationship Id="rId22" Type="http://schemas.openxmlformats.org/officeDocument/2006/relationships/image" Target="../media/image42.w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3.bin"/><Relationship Id="rId13" Type="http://schemas.openxmlformats.org/officeDocument/2006/relationships/oleObject" Target="../embeddings/oleObject46.bin"/><Relationship Id="rId18" Type="http://schemas.openxmlformats.org/officeDocument/2006/relationships/image" Target="../media/image49.png"/><Relationship Id="rId3" Type="http://schemas.openxmlformats.org/officeDocument/2006/relationships/notesSlide" Target="../notesSlides/notesSlide12.xml"/><Relationship Id="rId7" Type="http://schemas.openxmlformats.org/officeDocument/2006/relationships/image" Target="../media/image30.wmf"/><Relationship Id="rId12" Type="http://schemas.openxmlformats.org/officeDocument/2006/relationships/image" Target="../media/image45.wmf"/><Relationship Id="rId17" Type="http://schemas.openxmlformats.org/officeDocument/2006/relationships/hyperlink" Target="&#1084;&#1086;&#1083;_&#1043;&#1088;&#1072;&#1092;&#1080;&#1082;&#1080;%20&#1080;&#1079;&#1086;&#1087;&#1088;&#1086;&#1094;&#1077;&#1089;&#1089;&#1086;&#1074;.swf" TargetMode="Externa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7.wmf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42.bin"/><Relationship Id="rId11" Type="http://schemas.openxmlformats.org/officeDocument/2006/relationships/oleObject" Target="../embeddings/oleObject45.bin"/><Relationship Id="rId5" Type="http://schemas.openxmlformats.org/officeDocument/2006/relationships/image" Target="../media/image48.png"/><Relationship Id="rId15" Type="http://schemas.openxmlformats.org/officeDocument/2006/relationships/oleObject" Target="../embeddings/oleObject47.bin"/><Relationship Id="rId10" Type="http://schemas.openxmlformats.org/officeDocument/2006/relationships/oleObject" Target="../embeddings/oleObject44.bin"/><Relationship Id="rId4" Type="http://schemas.openxmlformats.org/officeDocument/2006/relationships/hyperlink" Target="&#1084;&#1086;&#1083;_&#1048;&#1079;&#1086;&#1090;&#1077;&#1088;&#1084;&#1080;&#1095;&#1077;&#1089;&#1082;&#1080;&#1081;%20&#1087;&#1088;&#1086;&#1094;&#1077;&#1089;&#1089;.swf" TargetMode="External"/><Relationship Id="rId9" Type="http://schemas.openxmlformats.org/officeDocument/2006/relationships/image" Target="../media/image23.wmf"/><Relationship Id="rId14" Type="http://schemas.openxmlformats.org/officeDocument/2006/relationships/image" Target="../media/image46.w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0.bin"/><Relationship Id="rId13" Type="http://schemas.openxmlformats.org/officeDocument/2006/relationships/image" Target="../media/image52.wmf"/><Relationship Id="rId18" Type="http://schemas.openxmlformats.org/officeDocument/2006/relationships/image" Target="../media/image54.png"/><Relationship Id="rId3" Type="http://schemas.openxmlformats.org/officeDocument/2006/relationships/notesSlide" Target="../notesSlides/notesSlide13.xml"/><Relationship Id="rId7" Type="http://schemas.openxmlformats.org/officeDocument/2006/relationships/image" Target="../media/image23.wmf"/><Relationship Id="rId12" Type="http://schemas.openxmlformats.org/officeDocument/2006/relationships/oleObject" Target="../embeddings/oleObject52.bin"/><Relationship Id="rId17" Type="http://schemas.openxmlformats.org/officeDocument/2006/relationships/hyperlink" Target="&#1084;&#1086;&#1083;_&#1048;&#1089;&#1087;%20&#1072;&#1076;&#1080;&#1072;&#1073;&#1072;&#1090;&#1080;&#1095;&#1077;&#1089;&#1082;&#1086;&#1075;&#1086;%20&#1087;&#1088;&#1086;&#1094;&#1077;&#1089;&#1089;&#1072;.swf" TargetMode="Externa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53.png"/><Relationship Id="rId20" Type="http://schemas.openxmlformats.org/officeDocument/2006/relationships/image" Target="../media/image55.png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49.bin"/><Relationship Id="rId11" Type="http://schemas.openxmlformats.org/officeDocument/2006/relationships/image" Target="../media/image51.wmf"/><Relationship Id="rId5" Type="http://schemas.openxmlformats.org/officeDocument/2006/relationships/image" Target="../media/image30.wmf"/><Relationship Id="rId15" Type="http://schemas.openxmlformats.org/officeDocument/2006/relationships/image" Target="../media/image43.wmf"/><Relationship Id="rId10" Type="http://schemas.openxmlformats.org/officeDocument/2006/relationships/oleObject" Target="../embeddings/oleObject51.bin"/><Relationship Id="rId19" Type="http://schemas.openxmlformats.org/officeDocument/2006/relationships/hyperlink" Target="&#1084;&#1086;&#1083;_&#1058;&#1077;&#1087;&#1083;&#1086;&#1086;&#1073;&#1084;&#1077;&#1085;%20&#1074;%20&#1093;&#1086;&#1076;&#1077;%20&#1075;&#1072;&#1079;&#1086;&#1074;&#1099;&#1093;%20&#1087;&#1088;&#1086;&#1094;&#1077;&#1089;&#1089;&#1086;&#1074;.swf" TargetMode="External"/><Relationship Id="rId4" Type="http://schemas.openxmlformats.org/officeDocument/2006/relationships/oleObject" Target="../embeddings/oleObject48.bin"/><Relationship Id="rId9" Type="http://schemas.openxmlformats.org/officeDocument/2006/relationships/image" Target="../media/image50.wmf"/><Relationship Id="rId14" Type="http://schemas.openxmlformats.org/officeDocument/2006/relationships/oleObject" Target="../embeddings/oleObject53.bin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3" Type="http://schemas.openxmlformats.org/officeDocument/2006/relationships/notesSlide" Target="../notesSlides/notesSlide14.xml"/><Relationship Id="rId7" Type="http://schemas.openxmlformats.org/officeDocument/2006/relationships/image" Target="file:///C:\Program%20Files\Physicon\Open%20Physics%202.5%20part%201\content\chapter3\section\paragraph11\images\3-11-1.gif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10" Type="http://schemas.openxmlformats.org/officeDocument/2006/relationships/image" Target="../media/image56.wmf"/><Relationship Id="rId4" Type="http://schemas.openxmlformats.org/officeDocument/2006/relationships/hyperlink" Target="&#1084;&#1086;&#1083;_&#1040;&#1085;&#1072;&#1083;&#1080;&#1079;%20&#1090;&#1077;&#1087;&#1083;&#1086;&#1074;&#1099;&#1093;%20&#1087;&#1088;&#1086;&#1094;&#1077;&#1089;&#1089;&#1086;&#1074;.swf" TargetMode="External"/><Relationship Id="rId9" Type="http://schemas.openxmlformats.org/officeDocument/2006/relationships/oleObject" Target="../embeddings/oleObject54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&#1084;&#1086;&#1083;_&#1044;&#1074;&#1080;&#1075;&#1072;&#1090;&#1077;&#1083;&#1100;%20&#1074;&#1085;&#1091;&#1090;&#1088;&#1077;&#1085;&#1085;&#1077;&#1075;&#1086;%20&#1089;&#1075;&#1086;&#1088;&#1072;&#1085;&#1080;&#1103;.swf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../../Program%20Files/Physicon/Open%20Physics%202.5%20part%201/content/chapter3/section/paragraph11/images/3-11-3.gif" TargetMode="External"/><Relationship Id="rId5" Type="http://schemas.openxmlformats.org/officeDocument/2006/relationships/image" Target="../media/image61.png"/><Relationship Id="rId4" Type="http://schemas.openxmlformats.org/officeDocument/2006/relationships/image" Target="../media/image60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5.bin"/><Relationship Id="rId3" Type="http://schemas.openxmlformats.org/officeDocument/2006/relationships/notesSlide" Target="../notesSlides/notesSlide16.xml"/><Relationship Id="rId7" Type="http://schemas.openxmlformats.org/officeDocument/2006/relationships/image" Target="../../../Program%20Files/Physicon/Open%20Physics%202.5%20part%201/content/chapter3/section/paragraph11/images/3-11-4.gif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65.png"/><Relationship Id="rId11" Type="http://schemas.openxmlformats.org/officeDocument/2006/relationships/image" Target="../media/image63.wmf"/><Relationship Id="rId5" Type="http://schemas.openxmlformats.org/officeDocument/2006/relationships/image" Target="../media/image64.png"/><Relationship Id="rId10" Type="http://schemas.openxmlformats.org/officeDocument/2006/relationships/oleObject" Target="../embeddings/oleObject56.bin"/><Relationship Id="rId4" Type="http://schemas.openxmlformats.org/officeDocument/2006/relationships/hyperlink" Target="&#1084;&#1086;&#1083;_&#1094;&#1080;&#1082;&#1083;%20&#1050;&#1072;&#1088;&#1085;&#1086;.swf" TargetMode="External"/><Relationship Id="rId9" Type="http://schemas.openxmlformats.org/officeDocument/2006/relationships/image" Target="../media/image62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9.png"/><Relationship Id="rId4" Type="http://schemas.openxmlformats.org/officeDocument/2006/relationships/image" Target="../../../Program%20Files/Physicon/Open%20Physics%202.5%20part%201/content/chapter3/section/paragraph11/images/3-11-5.gif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../../Program%20Files/Physicon/Open%20Physics%202.5%20part%201/content/chapter3/section/paragraph12/images/3-12-2.gif" TargetMode="Externa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9.bin"/><Relationship Id="rId3" Type="http://schemas.openxmlformats.org/officeDocument/2006/relationships/notesSlide" Target="../notesSlides/notesSlide19.xml"/><Relationship Id="rId7" Type="http://schemas.openxmlformats.org/officeDocument/2006/relationships/image" Target="../media/image6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58.bin"/><Relationship Id="rId11" Type="http://schemas.openxmlformats.org/officeDocument/2006/relationships/image" Target="../media/image71.wmf"/><Relationship Id="rId5" Type="http://schemas.openxmlformats.org/officeDocument/2006/relationships/image" Target="../media/image68.wmf"/><Relationship Id="rId10" Type="http://schemas.openxmlformats.org/officeDocument/2006/relationships/oleObject" Target="../embeddings/oleObject60.bin"/><Relationship Id="rId4" Type="http://schemas.openxmlformats.org/officeDocument/2006/relationships/oleObject" Target="../embeddings/oleObject57.bin"/><Relationship Id="rId9" Type="http://schemas.openxmlformats.org/officeDocument/2006/relationships/image" Target="../media/image70.wm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3.bin"/><Relationship Id="rId3" Type="http://schemas.openxmlformats.org/officeDocument/2006/relationships/notesSlide" Target="../notesSlides/notesSlide20.xml"/><Relationship Id="rId7" Type="http://schemas.openxmlformats.org/officeDocument/2006/relationships/image" Target="../media/image7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62.bin"/><Relationship Id="rId5" Type="http://schemas.openxmlformats.org/officeDocument/2006/relationships/image" Target="../media/image72.wmf"/><Relationship Id="rId4" Type="http://schemas.openxmlformats.org/officeDocument/2006/relationships/oleObject" Target="../embeddings/oleObject61.bin"/><Relationship Id="rId9" Type="http://schemas.openxmlformats.org/officeDocument/2006/relationships/image" Target="../media/image74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7" Type="http://schemas.openxmlformats.org/officeDocument/2006/relationships/image" Target="../media/image7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65.bin"/><Relationship Id="rId5" Type="http://schemas.openxmlformats.org/officeDocument/2006/relationships/image" Target="../media/image72.wmf"/><Relationship Id="rId4" Type="http://schemas.openxmlformats.org/officeDocument/2006/relationships/oleObject" Target="../embeddings/oleObject64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7" Type="http://schemas.openxmlformats.org/officeDocument/2006/relationships/image" Target="../media/image7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67.bin"/><Relationship Id="rId5" Type="http://schemas.openxmlformats.org/officeDocument/2006/relationships/image" Target="../media/image73.wmf"/><Relationship Id="rId4" Type="http://schemas.openxmlformats.org/officeDocument/2006/relationships/oleObject" Target="../embeddings/oleObject66.bin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0.bin"/><Relationship Id="rId13" Type="http://schemas.openxmlformats.org/officeDocument/2006/relationships/image" Target="../media/image80.wmf"/><Relationship Id="rId3" Type="http://schemas.openxmlformats.org/officeDocument/2006/relationships/notesSlide" Target="../notesSlides/notesSlide23.xml"/><Relationship Id="rId7" Type="http://schemas.openxmlformats.org/officeDocument/2006/relationships/image" Target="../media/image77.wmf"/><Relationship Id="rId12" Type="http://schemas.openxmlformats.org/officeDocument/2006/relationships/oleObject" Target="../embeddings/oleObject7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6" Type="http://schemas.openxmlformats.org/officeDocument/2006/relationships/oleObject" Target="../embeddings/oleObject69.bin"/><Relationship Id="rId11" Type="http://schemas.openxmlformats.org/officeDocument/2006/relationships/image" Target="../media/image79.wmf"/><Relationship Id="rId5" Type="http://schemas.openxmlformats.org/officeDocument/2006/relationships/image" Target="../media/image74.wmf"/><Relationship Id="rId10" Type="http://schemas.openxmlformats.org/officeDocument/2006/relationships/oleObject" Target="../embeddings/oleObject71.bin"/><Relationship Id="rId4" Type="http://schemas.openxmlformats.org/officeDocument/2006/relationships/oleObject" Target="../embeddings/oleObject68.bin"/><Relationship Id="rId9" Type="http://schemas.openxmlformats.org/officeDocument/2006/relationships/image" Target="../media/image78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6" Type="http://schemas.openxmlformats.org/officeDocument/2006/relationships/image" Target="../media/image82.png"/><Relationship Id="rId5" Type="http://schemas.openxmlformats.org/officeDocument/2006/relationships/image" Target="../media/image81.wmf"/><Relationship Id="rId4" Type="http://schemas.openxmlformats.org/officeDocument/2006/relationships/oleObject" Target="../embeddings/oleObject73.bin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&#1084;&#1086;&#1083;_&#1058;&#1077;&#1084;&#1087;&#1077;&#1088;&#1072;&#1090;&#1091;&#1088;&#1085;&#1099;&#1077;%20&#1096;&#1082;&#1072;&#1083;&#1099;.swf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image" Target="../media/image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5.wmf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11" Type="http://schemas.openxmlformats.org/officeDocument/2006/relationships/image" Target="../media/image10.wmf"/><Relationship Id="rId5" Type="http://schemas.openxmlformats.org/officeDocument/2006/relationships/image" Target="../media/image7.wmf"/><Relationship Id="rId10" Type="http://schemas.openxmlformats.org/officeDocument/2006/relationships/oleObject" Target="../embeddings/oleObject6.bin"/><Relationship Id="rId4" Type="http://schemas.openxmlformats.org/officeDocument/2006/relationships/oleObject" Target="../embeddings/oleObject3.bin"/><Relationship Id="rId9" Type="http://schemas.openxmlformats.org/officeDocument/2006/relationships/image" Target="../media/image9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7" Type="http://schemas.openxmlformats.org/officeDocument/2006/relationships/image" Target="../media/image12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8.bin"/><Relationship Id="rId5" Type="http://schemas.openxmlformats.org/officeDocument/2006/relationships/image" Target="../media/image11.wmf"/><Relationship Id="rId4" Type="http://schemas.openxmlformats.org/officeDocument/2006/relationships/oleObject" Target="../embeddings/oleObject7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1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9.bin"/><Relationship Id="rId11" Type="http://schemas.openxmlformats.org/officeDocument/2006/relationships/image" Target="../media/image15.wmf"/><Relationship Id="rId5" Type="http://schemas.openxmlformats.org/officeDocument/2006/relationships/image" Target="../media/image16.png"/><Relationship Id="rId10" Type="http://schemas.openxmlformats.org/officeDocument/2006/relationships/oleObject" Target="../embeddings/oleObject11.bin"/><Relationship Id="rId4" Type="http://schemas.openxmlformats.org/officeDocument/2006/relationships/hyperlink" Target="&#1084;&#1086;&#1083;_&#1042;&#1085;&#1091;&#1090;&#1088;&#1077;&#1085;&#1085;&#1072;&#1103;%20&#1101;&#1085;&#1077;&#1088;&#1075;&#1080;&#1103;%20&#1075;&#1072;&#1079;&#1072;.swf" TargetMode="External"/><Relationship Id="rId9" Type="http://schemas.openxmlformats.org/officeDocument/2006/relationships/image" Target="../media/image14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1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3.bin"/><Relationship Id="rId5" Type="http://schemas.openxmlformats.org/officeDocument/2006/relationships/image" Target="../media/image17.wmf"/><Relationship Id="rId4" Type="http://schemas.openxmlformats.org/officeDocument/2006/relationships/oleObject" Target="../embeddings/oleObject12.bin"/><Relationship Id="rId9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59832" y="548680"/>
            <a:ext cx="554574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500" dirty="0">
                <a:solidFill>
                  <a:prstClr val="white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ru-RU" sz="1500" dirty="0">
                <a:solidFill>
                  <a:prstClr val="black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МИНИСТЕРСТВО ОБРАЗОВАНИЯ МОСКОВСКОЙ ОБЛАСТИ</a:t>
            </a:r>
          </a:p>
          <a:p>
            <a:pPr algn="ctr"/>
            <a:endParaRPr lang="ru-RU" sz="1500" dirty="0">
              <a:solidFill>
                <a:prstClr val="black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1500" dirty="0">
                <a:solidFill>
                  <a:prstClr val="black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государственное бюджетное профессиональное образовательное учреждение Московской области «Раменский колледж»</a:t>
            </a:r>
          </a:p>
          <a:p>
            <a:pPr algn="ctr"/>
            <a:r>
              <a:rPr lang="ru-RU" sz="1500" dirty="0">
                <a:solidFill>
                  <a:prstClr val="black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ГБПОУ МО «Раменский колледж»</a:t>
            </a:r>
          </a:p>
          <a:p>
            <a:pPr algn="r"/>
            <a:endParaRPr lang="ru-RU" sz="1500" dirty="0">
              <a:solidFill>
                <a:prstClr val="white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16946" y="2644351"/>
            <a:ext cx="540617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Дисциплина</a:t>
            </a:r>
            <a:r>
              <a:rPr lang="ru-RU" sz="2400" b="1" dirty="0" smtClean="0">
                <a:solidFill>
                  <a:prstClr val="white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: физика</a:t>
            </a:r>
          </a:p>
          <a:p>
            <a:pPr algn="ctr"/>
            <a:endParaRPr lang="ru-RU" sz="2400" b="1" dirty="0">
              <a:solidFill>
                <a:prstClr val="white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Тема</a:t>
            </a:r>
            <a:r>
              <a:rPr lang="ru-RU" sz="2400" b="1" dirty="0" smtClean="0">
                <a:solidFill>
                  <a:prstClr val="white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: </a:t>
            </a:r>
            <a:r>
              <a:rPr lang="ru-RU" sz="36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Основы МКТ.               Термодинамика.</a:t>
            </a:r>
            <a:endParaRPr lang="ru-RU" sz="36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20750" y="4774419"/>
            <a:ext cx="422102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Преподаватель:</a:t>
            </a:r>
            <a:endParaRPr lang="ru-RU" sz="2400" dirty="0">
              <a:solidFill>
                <a:prstClr val="black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algn="r"/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Сапогова Евгения Дмитриевна</a:t>
            </a:r>
            <a:endParaRPr lang="ru-RU" sz="2400" dirty="0">
              <a:solidFill>
                <a:schemeClr val="bg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67799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Прямоугольник 29"/>
          <p:cNvSpPr/>
          <p:nvPr/>
        </p:nvSpPr>
        <p:spPr>
          <a:xfrm>
            <a:off x="323528" y="2996952"/>
            <a:ext cx="1260000" cy="108012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Первое начало термодинамики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63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9521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952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9525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9527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9529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9531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468504" y="692696"/>
            <a:ext cx="8640000" cy="1588"/>
          </a:xfrm>
          <a:prstGeom prst="line">
            <a:avLst/>
          </a:prstGeom>
          <a:ln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20" name="Прямоугольник 19"/>
          <p:cNvSpPr/>
          <p:nvPr/>
        </p:nvSpPr>
        <p:spPr>
          <a:xfrm>
            <a:off x="467544" y="3140968"/>
            <a:ext cx="936104" cy="792088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U</a:t>
            </a:r>
            <a:r>
              <a:rPr lang="en-US" sz="1600" b="1" baseline="-25000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1</a:t>
            </a:r>
          </a:p>
          <a:p>
            <a:pPr algn="ctr"/>
            <a:r>
              <a:rPr lang="en-US" sz="16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V</a:t>
            </a:r>
            <a:r>
              <a:rPr lang="en-US" sz="1600" b="1" baseline="-25000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1</a:t>
            </a:r>
            <a:r>
              <a:rPr lang="en-US" sz="16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 T</a:t>
            </a:r>
            <a:r>
              <a:rPr lang="en-US" sz="1600" b="1" baseline="-25000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1</a:t>
            </a:r>
            <a:endParaRPr lang="ru-RU" sz="1600" b="1" baseline="-25000" dirty="0" smtClean="0">
              <a:solidFill>
                <a:schemeClr val="accent4">
                  <a:lumMod val="50000"/>
                </a:schemeClr>
              </a:solidFill>
              <a:latin typeface="Verdana" pitchFamily="34" charset="0"/>
            </a:endParaRPr>
          </a:p>
        </p:txBody>
      </p:sp>
      <p:graphicFrame>
        <p:nvGraphicFramePr>
          <p:cNvPr id="158721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24943350"/>
              </p:ext>
            </p:extLst>
          </p:nvPr>
        </p:nvGraphicFramePr>
        <p:xfrm>
          <a:off x="7006955" y="1449983"/>
          <a:ext cx="1933575" cy="50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9177" name="Формула" r:id="rId4" imgW="774360" imgH="203040" progId="Equation.3">
                  <p:embed/>
                </p:oleObj>
              </mc:Choice>
              <mc:Fallback>
                <p:oleObj name="Формула" r:id="rId4" imgW="774360" imgH="2030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06955" y="1449983"/>
                        <a:ext cx="1933575" cy="5016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872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32270016"/>
              </p:ext>
            </p:extLst>
          </p:nvPr>
        </p:nvGraphicFramePr>
        <p:xfrm>
          <a:off x="3822136" y="1438679"/>
          <a:ext cx="1933575" cy="50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9178" name="Формула" r:id="rId6" imgW="774360" imgH="203040" progId="Equation.3">
                  <p:embed/>
                </p:oleObj>
              </mc:Choice>
              <mc:Fallback>
                <p:oleObj name="Формула" r:id="rId6" imgW="774360" imgH="20304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22136" y="1438679"/>
                        <a:ext cx="1933575" cy="5016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Прямоугольник 13"/>
          <p:cNvSpPr/>
          <p:nvPr/>
        </p:nvSpPr>
        <p:spPr>
          <a:xfrm>
            <a:off x="6012160" y="1484784"/>
            <a:ext cx="864096" cy="432048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</a:rPr>
              <a:t>или</a:t>
            </a:r>
          </a:p>
        </p:txBody>
      </p:sp>
      <p:graphicFrame>
        <p:nvGraphicFramePr>
          <p:cNvPr id="15872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4666507"/>
              </p:ext>
            </p:extLst>
          </p:nvPr>
        </p:nvGraphicFramePr>
        <p:xfrm>
          <a:off x="5722007" y="2240840"/>
          <a:ext cx="3202236" cy="7343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9179" name="Формула" r:id="rId8" imgW="876240" imgH="203040" progId="Equation.3">
                  <p:embed/>
                </p:oleObj>
              </mc:Choice>
              <mc:Fallback>
                <p:oleObj name="Формула" r:id="rId8" imgW="876240" imgH="20304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22007" y="2240840"/>
                        <a:ext cx="3202236" cy="73433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Прямоугольник 16"/>
          <p:cNvSpPr/>
          <p:nvPr/>
        </p:nvSpPr>
        <p:spPr>
          <a:xfrm>
            <a:off x="3131840" y="4655615"/>
            <a:ext cx="1008112" cy="504000"/>
          </a:xfrm>
          <a:prstGeom prst="rect">
            <a:avLst/>
          </a:prstGeom>
          <a:noFill/>
          <a:ln w="19050">
            <a:solidFill>
              <a:schemeClr val="accent4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Q &gt; 0</a:t>
            </a:r>
            <a:endParaRPr lang="ru-RU" sz="1600" b="1" dirty="0" smtClean="0">
              <a:solidFill>
                <a:schemeClr val="accent4">
                  <a:lumMod val="50000"/>
                </a:schemeClr>
              </a:solidFill>
              <a:latin typeface="Verdana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79512" y="4655615"/>
            <a:ext cx="2952328" cy="504000"/>
          </a:xfrm>
          <a:prstGeom prst="rect">
            <a:avLst/>
          </a:prstGeom>
          <a:noFill/>
          <a:ln w="19050">
            <a:solidFill>
              <a:schemeClr val="accent4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</a:rPr>
              <a:t>Количество теплоты</a:t>
            </a:r>
            <a:r>
              <a:rPr lang="en-US" sz="1600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</a:rPr>
              <a:t>подводится к системе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3131840" y="5157248"/>
            <a:ext cx="1008112" cy="504000"/>
          </a:xfrm>
          <a:prstGeom prst="rect">
            <a:avLst/>
          </a:prstGeom>
          <a:noFill/>
          <a:ln w="19050">
            <a:solidFill>
              <a:schemeClr val="accent4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Q &lt; 0</a:t>
            </a:r>
            <a:endParaRPr lang="ru-RU" sz="1600" b="1" dirty="0" smtClean="0">
              <a:solidFill>
                <a:schemeClr val="accent4">
                  <a:lumMod val="50000"/>
                </a:schemeClr>
              </a:solidFill>
              <a:latin typeface="Verdana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79512" y="5157248"/>
            <a:ext cx="2952328" cy="504000"/>
          </a:xfrm>
          <a:prstGeom prst="rect">
            <a:avLst/>
          </a:prstGeom>
          <a:noFill/>
          <a:ln w="19050">
            <a:solidFill>
              <a:schemeClr val="accent4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</a:rPr>
              <a:t>Количество теплоты</a:t>
            </a:r>
            <a:r>
              <a:rPr lang="en-US" sz="1600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</a:rPr>
              <a:t>отнимается от системы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179512" y="5784054"/>
            <a:ext cx="2952328" cy="504000"/>
          </a:xfrm>
          <a:prstGeom prst="rect">
            <a:avLst/>
          </a:prstGeom>
          <a:noFill/>
          <a:ln w="19050">
            <a:solidFill>
              <a:schemeClr val="accent4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</a:rPr>
              <a:t>Работа совершается </a:t>
            </a: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</a:rPr>
              <a:t>системой </a:t>
            </a:r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</a:rPr>
              <a:t>против внешних сил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179512" y="6281936"/>
            <a:ext cx="2952328" cy="504000"/>
          </a:xfrm>
          <a:prstGeom prst="rect">
            <a:avLst/>
          </a:prstGeom>
          <a:noFill/>
          <a:ln w="19050">
            <a:solidFill>
              <a:schemeClr val="accent4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</a:rPr>
              <a:t>Работа совершается </a:t>
            </a: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</a:rPr>
              <a:t>над системой </a:t>
            </a:r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</a:rPr>
              <a:t>внешними силами</a:t>
            </a:r>
            <a:endParaRPr lang="ru-RU" sz="1600" b="1" dirty="0" smtClean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3131840" y="5784054"/>
            <a:ext cx="1008112" cy="504000"/>
          </a:xfrm>
          <a:prstGeom prst="rect">
            <a:avLst/>
          </a:prstGeom>
          <a:noFill/>
          <a:ln w="19050">
            <a:solidFill>
              <a:schemeClr val="accent4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А</a:t>
            </a:r>
            <a:r>
              <a:rPr lang="en-US" sz="16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 &gt; 0</a:t>
            </a:r>
            <a:endParaRPr lang="ru-RU" sz="1600" b="1" dirty="0" smtClean="0">
              <a:solidFill>
                <a:schemeClr val="accent4">
                  <a:lumMod val="50000"/>
                </a:schemeClr>
              </a:solidFill>
              <a:latin typeface="Verdana" pitchFamily="34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3131840" y="6281936"/>
            <a:ext cx="1008112" cy="504000"/>
          </a:xfrm>
          <a:prstGeom prst="rect">
            <a:avLst/>
          </a:prstGeom>
          <a:noFill/>
          <a:ln w="19050">
            <a:solidFill>
              <a:schemeClr val="accent4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А</a:t>
            </a:r>
            <a:r>
              <a:rPr lang="en-US" sz="16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 &lt; 0</a:t>
            </a:r>
            <a:endParaRPr lang="ru-RU" sz="1600" b="1" dirty="0" smtClean="0">
              <a:solidFill>
                <a:schemeClr val="accent4">
                  <a:lumMod val="50000"/>
                </a:schemeClr>
              </a:solidFill>
              <a:latin typeface="Verdana" pitchFamily="34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3779912" y="836712"/>
            <a:ext cx="3888432" cy="432048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По закону сохранения энергии</a:t>
            </a:r>
          </a:p>
        </p:txBody>
      </p:sp>
      <p:cxnSp>
        <p:nvCxnSpPr>
          <p:cNvPr id="31" name="Прямая со стрелкой 30"/>
          <p:cNvCxnSpPr/>
          <p:nvPr/>
        </p:nvCxnSpPr>
        <p:spPr>
          <a:xfrm rot="5400000" flipH="1" flipV="1">
            <a:off x="-720552" y="3032920"/>
            <a:ext cx="2088160" cy="1588"/>
          </a:xfrm>
          <a:prstGeom prst="straightConnector1">
            <a:avLst/>
          </a:prstGeom>
          <a:ln w="38100">
            <a:solidFill>
              <a:srgbClr val="422100"/>
            </a:solidFill>
            <a:tailEnd type="none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rot="5400000" flipH="1" flipV="1">
            <a:off x="542478" y="3032126"/>
            <a:ext cx="2088160" cy="1588"/>
          </a:xfrm>
          <a:prstGeom prst="straightConnector1">
            <a:avLst/>
          </a:prstGeom>
          <a:ln w="38100">
            <a:solidFill>
              <a:srgbClr val="422100"/>
            </a:solidFill>
            <a:tailEnd type="none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>
            <a:off x="319544" y="4069452"/>
            <a:ext cx="1260000" cy="1588"/>
          </a:xfrm>
          <a:prstGeom prst="straightConnector1">
            <a:avLst/>
          </a:prstGeom>
          <a:ln w="38100">
            <a:solidFill>
              <a:srgbClr val="422100"/>
            </a:solidFill>
            <a:tailEnd type="none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>
            <a:off x="323528" y="2996952"/>
            <a:ext cx="1260000" cy="1588"/>
          </a:xfrm>
          <a:prstGeom prst="straightConnector1">
            <a:avLst/>
          </a:prstGeom>
          <a:ln w="76200">
            <a:solidFill>
              <a:srgbClr val="422100"/>
            </a:solidFill>
            <a:tailEnd type="none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 rot="5400000">
            <a:off x="704189" y="2742291"/>
            <a:ext cx="504000" cy="5322"/>
          </a:xfrm>
          <a:prstGeom prst="straightConnector1">
            <a:avLst/>
          </a:prstGeom>
          <a:ln w="76200">
            <a:solidFill>
              <a:srgbClr val="422100"/>
            </a:solidFill>
            <a:tailEnd type="none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Прямоугольник 40"/>
          <p:cNvSpPr/>
          <p:nvPr/>
        </p:nvSpPr>
        <p:spPr>
          <a:xfrm>
            <a:off x="2221137" y="2492896"/>
            <a:ext cx="1260000" cy="158417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2411760" y="3284984"/>
            <a:ext cx="936104" cy="504056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U</a:t>
            </a:r>
            <a:r>
              <a:rPr lang="en-US" sz="1600" b="1" baseline="-25000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2</a:t>
            </a:r>
          </a:p>
          <a:p>
            <a:pPr algn="ctr"/>
            <a:r>
              <a:rPr lang="en-US" sz="16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V</a:t>
            </a:r>
            <a:r>
              <a:rPr lang="en-US" sz="1600" b="1" baseline="-25000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2</a:t>
            </a:r>
            <a:r>
              <a:rPr lang="en-US" sz="16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 T</a:t>
            </a:r>
            <a:r>
              <a:rPr lang="en-US" sz="1600" b="1" baseline="-25000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2</a:t>
            </a:r>
            <a:endParaRPr lang="ru-RU" sz="1600" b="1" baseline="-25000" dirty="0" smtClean="0">
              <a:solidFill>
                <a:schemeClr val="accent4">
                  <a:lumMod val="50000"/>
                </a:schemeClr>
              </a:solidFill>
              <a:latin typeface="Verdana" pitchFamily="34" charset="0"/>
            </a:endParaRPr>
          </a:p>
        </p:txBody>
      </p:sp>
      <p:cxnSp>
        <p:nvCxnSpPr>
          <p:cNvPr id="43" name="Прямая со стрелкой 42"/>
          <p:cNvCxnSpPr/>
          <p:nvPr/>
        </p:nvCxnSpPr>
        <p:spPr>
          <a:xfrm rot="5400000" flipH="1" flipV="1">
            <a:off x="1177057" y="3032921"/>
            <a:ext cx="2088160" cy="1588"/>
          </a:xfrm>
          <a:prstGeom prst="straightConnector1">
            <a:avLst/>
          </a:prstGeom>
          <a:ln w="38100">
            <a:solidFill>
              <a:srgbClr val="422100"/>
            </a:solidFill>
            <a:tailEnd type="none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/>
          <p:nvPr/>
        </p:nvCxnSpPr>
        <p:spPr>
          <a:xfrm rot="5400000" flipH="1" flipV="1">
            <a:off x="2447006" y="3032127"/>
            <a:ext cx="2088160" cy="1588"/>
          </a:xfrm>
          <a:prstGeom prst="straightConnector1">
            <a:avLst/>
          </a:prstGeom>
          <a:ln w="38100">
            <a:solidFill>
              <a:srgbClr val="422100"/>
            </a:solidFill>
            <a:tailEnd type="none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/>
          <p:nvPr/>
        </p:nvCxnSpPr>
        <p:spPr>
          <a:xfrm>
            <a:off x="2217153" y="4069453"/>
            <a:ext cx="1260000" cy="1588"/>
          </a:xfrm>
          <a:prstGeom prst="straightConnector1">
            <a:avLst/>
          </a:prstGeom>
          <a:ln w="38100">
            <a:solidFill>
              <a:srgbClr val="422100"/>
            </a:solidFill>
            <a:tailEnd type="none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/>
          <p:nvPr/>
        </p:nvCxnSpPr>
        <p:spPr>
          <a:xfrm>
            <a:off x="2221137" y="2499984"/>
            <a:ext cx="1260000" cy="1588"/>
          </a:xfrm>
          <a:prstGeom prst="straightConnector1">
            <a:avLst/>
          </a:prstGeom>
          <a:ln w="76200">
            <a:solidFill>
              <a:srgbClr val="422100"/>
            </a:solidFill>
            <a:tailEnd type="none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 стрелкой 46"/>
          <p:cNvCxnSpPr/>
          <p:nvPr/>
        </p:nvCxnSpPr>
        <p:spPr>
          <a:xfrm rot="5400000">
            <a:off x="2601798" y="2238179"/>
            <a:ext cx="504000" cy="5322"/>
          </a:xfrm>
          <a:prstGeom prst="straightConnector1">
            <a:avLst/>
          </a:prstGeom>
          <a:ln w="76200">
            <a:solidFill>
              <a:srgbClr val="422100"/>
            </a:solidFill>
            <a:tailEnd type="none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Стрелка вверх 47"/>
          <p:cNvSpPr/>
          <p:nvPr/>
        </p:nvSpPr>
        <p:spPr>
          <a:xfrm>
            <a:off x="691778" y="4157290"/>
            <a:ext cx="484632" cy="360040"/>
          </a:xfrm>
          <a:prstGeom prst="up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Q</a:t>
            </a:r>
            <a:endParaRPr lang="ru-RU" b="1" dirty="0"/>
          </a:p>
        </p:txBody>
      </p:sp>
      <p:sp>
        <p:nvSpPr>
          <p:cNvPr id="49" name="Прямоугольник 48"/>
          <p:cNvSpPr/>
          <p:nvPr/>
        </p:nvSpPr>
        <p:spPr>
          <a:xfrm>
            <a:off x="3563888" y="2240840"/>
            <a:ext cx="2016224" cy="756112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b="1" dirty="0" smtClean="0">
                <a:solidFill>
                  <a:schemeClr val="bg1">
                    <a:lumMod val="50000"/>
                  </a:schemeClr>
                </a:solidFill>
              </a:rPr>
              <a:t>в </a:t>
            </a:r>
            <a:r>
              <a:rPr lang="ru-RU" b="1" dirty="0" err="1" smtClean="0">
                <a:solidFill>
                  <a:schemeClr val="bg1">
                    <a:lumMod val="50000"/>
                  </a:schemeClr>
                </a:solidFill>
              </a:rPr>
              <a:t>дифференци-альной</a:t>
            </a:r>
            <a:r>
              <a:rPr lang="ru-RU" b="1" dirty="0" smtClean="0">
                <a:solidFill>
                  <a:schemeClr val="bg1">
                    <a:lumMod val="50000"/>
                  </a:schemeClr>
                </a:solidFill>
              </a:rPr>
              <a:t> форме</a:t>
            </a:r>
          </a:p>
        </p:txBody>
      </p:sp>
      <p:cxnSp>
        <p:nvCxnSpPr>
          <p:cNvPr id="51" name="Прямая со стрелкой 50"/>
          <p:cNvCxnSpPr/>
          <p:nvPr/>
        </p:nvCxnSpPr>
        <p:spPr>
          <a:xfrm>
            <a:off x="1331640" y="2204864"/>
            <a:ext cx="1152128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53" name="Прямоугольник 52"/>
          <p:cNvSpPr/>
          <p:nvPr/>
        </p:nvSpPr>
        <p:spPr>
          <a:xfrm>
            <a:off x="4428496" y="3285096"/>
            <a:ext cx="4608000" cy="1008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chemeClr val="accent4">
                <a:lumMod val="5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Теплота, сообщаемая системе, расходуется</a:t>
            </a:r>
            <a:br>
              <a:rPr lang="ru-RU" b="1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на увеличение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ее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внутренней энергии и на совершение ею работы против внешних сил</a:t>
            </a:r>
          </a:p>
        </p:txBody>
      </p:sp>
      <p:sp>
        <p:nvSpPr>
          <p:cNvPr id="54" name="Прямоугольник 53"/>
          <p:cNvSpPr/>
          <p:nvPr/>
        </p:nvSpPr>
        <p:spPr>
          <a:xfrm>
            <a:off x="4427982" y="4509232"/>
            <a:ext cx="4608000" cy="1008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chemeClr val="accent4">
                <a:lumMod val="5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ТД система может совершать работу только за счёт своей внутренней энергии или каких-либо внешних источников энергии</a:t>
            </a:r>
            <a:endParaRPr lang="ru-RU" b="1" dirty="0" smtClean="0">
              <a:solidFill>
                <a:schemeClr val="accent4">
                  <a:lumMod val="50000"/>
                </a:schemeClr>
              </a:solidFill>
              <a:latin typeface="Verdana" pitchFamily="34" charset="0"/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360040" y="692696"/>
            <a:ext cx="3563888" cy="1296144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700" b="1" dirty="0" smtClean="0">
                <a:solidFill>
                  <a:schemeClr val="accent4">
                    <a:lumMod val="50000"/>
                  </a:schemeClr>
                </a:solidFill>
              </a:rPr>
              <a:t>сформулировано в середине XIX в. </a:t>
            </a:r>
            <a:br>
              <a:rPr lang="ru-RU" sz="1700" b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1700" dirty="0" smtClean="0">
                <a:solidFill>
                  <a:schemeClr val="accent4">
                    <a:lumMod val="50000"/>
                  </a:schemeClr>
                </a:solidFill>
              </a:rPr>
              <a:t>в результате работ </a:t>
            </a:r>
            <a:br>
              <a:rPr lang="ru-RU" sz="17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1700" dirty="0" smtClean="0">
                <a:solidFill>
                  <a:schemeClr val="accent4">
                    <a:lumMod val="50000"/>
                  </a:schemeClr>
                </a:solidFill>
              </a:rPr>
              <a:t>Ю.Р. Майера (нем.), </a:t>
            </a:r>
            <a:br>
              <a:rPr lang="ru-RU" sz="17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1700" dirty="0" smtClean="0">
                <a:solidFill>
                  <a:schemeClr val="accent4">
                    <a:lumMod val="50000"/>
                  </a:schemeClr>
                </a:solidFill>
              </a:rPr>
              <a:t>Г. Гельмгольца (нем.), </a:t>
            </a:r>
            <a:br>
              <a:rPr lang="ru-RU" sz="17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1700" dirty="0" smtClean="0">
                <a:solidFill>
                  <a:schemeClr val="accent4">
                    <a:lumMod val="50000"/>
                  </a:schemeClr>
                </a:solidFill>
              </a:rPr>
              <a:t>Дж. П. Джоуля (англ.) </a:t>
            </a:r>
            <a:endParaRPr lang="ru-RU" sz="1700" dirty="0" smtClean="0">
              <a:solidFill>
                <a:schemeClr val="accent4">
                  <a:lumMod val="50000"/>
                </a:schemeClr>
              </a:solidFill>
              <a:latin typeface="Verdana" pitchFamily="34" charset="0"/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4932040" y="5517232"/>
            <a:ext cx="3816424" cy="1368152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700" b="1" dirty="0" smtClean="0">
                <a:solidFill>
                  <a:schemeClr val="accent4">
                    <a:lumMod val="50000"/>
                  </a:schemeClr>
                </a:solidFill>
              </a:rPr>
              <a:t>Невозможно существование вечного двигателя первого рода, который совершал бы работу, не черпая энергию из какого-либо источника</a:t>
            </a:r>
            <a:endParaRPr lang="ru-RU" sz="1700" b="1" dirty="0" smtClean="0">
              <a:solidFill>
                <a:schemeClr val="accent4">
                  <a:lumMod val="50000"/>
                </a:schemeClr>
              </a:solidFill>
              <a:latin typeface="Verdana" pitchFamily="34" charset="0"/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3707904" y="4149080"/>
            <a:ext cx="792088" cy="432048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 smtClean="0">
                <a:solidFill>
                  <a:schemeClr val="bg1">
                    <a:lumMod val="50000"/>
                  </a:schemeClr>
                </a:solidFill>
              </a:rPr>
              <a:t>или:</a:t>
            </a:r>
          </a:p>
        </p:txBody>
      </p:sp>
      <p:sp>
        <p:nvSpPr>
          <p:cNvPr id="58" name="Стрелка вправо 57"/>
          <p:cNvSpPr/>
          <p:nvPr/>
        </p:nvSpPr>
        <p:spPr>
          <a:xfrm>
            <a:off x="4499992" y="5949320"/>
            <a:ext cx="360000" cy="360000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solidFill>
              <a:schemeClr val="accent4">
                <a:lumMod val="5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8532440" y="5589240"/>
            <a:ext cx="576064" cy="1224136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88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!</a:t>
            </a:r>
            <a:endParaRPr lang="ru-RU" sz="6600" b="1" dirty="0" smtClean="0">
              <a:solidFill>
                <a:schemeClr val="accent4">
                  <a:lumMod val="50000"/>
                </a:schemeClr>
              </a:solidFill>
              <a:latin typeface="Verdana" pitchFamily="34" charset="0"/>
              <a:ea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58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587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158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500"/>
                            </p:stCondLst>
                            <p:childTnLst>
                              <p:par>
                                <p:cTn id="1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500"/>
                            </p:stCondLst>
                            <p:childTnLst>
                              <p:par>
                                <p:cTn id="1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20" grpId="0"/>
      <p:bldP spid="14" grpId="0"/>
      <p:bldP spid="17" grpId="0" animBg="1"/>
      <p:bldP spid="18" grpId="0" animBg="1"/>
      <p:bldP spid="19" grpId="0" animBg="1"/>
      <p:bldP spid="21" grpId="0" animBg="1"/>
      <p:bldP spid="24" grpId="0" animBg="1"/>
      <p:bldP spid="25" grpId="0" animBg="1"/>
      <p:bldP spid="26" grpId="0" animBg="1"/>
      <p:bldP spid="27" grpId="0" animBg="1"/>
      <p:bldP spid="28" grpId="0"/>
      <p:bldP spid="41" grpId="0" animBg="1"/>
      <p:bldP spid="42" grpId="0"/>
      <p:bldP spid="48" grpId="0" animBg="1"/>
      <p:bldP spid="49" grpId="0"/>
      <p:bldP spid="53" grpId="0" animBg="1"/>
      <p:bldP spid="54" grpId="0" animBg="1"/>
      <p:bldP spid="56" grpId="0"/>
      <p:bldP spid="57" grpId="0"/>
      <p:bldP spid="58" grpId="0" animBg="1"/>
      <p:bldP spid="5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Теплоемкость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63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9521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952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9525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9527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9529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9531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468504" y="692696"/>
            <a:ext cx="8640000" cy="1588"/>
          </a:xfrm>
          <a:prstGeom prst="line">
            <a:avLst/>
          </a:prstGeom>
          <a:ln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432008" y="836712"/>
            <a:ext cx="4212000" cy="648000"/>
          </a:xfrm>
          <a:prstGeom prst="rect">
            <a:avLst/>
          </a:prstGeom>
          <a:solidFill>
            <a:schemeClr val="accent4">
              <a:lumMod val="50000"/>
            </a:schemeClr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Verdana" pitchFamily="34" charset="0"/>
              </a:rPr>
              <a:t>УДЕЛЬНАЯ теплоемкость вещества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432008" y="1556792"/>
            <a:ext cx="4212000" cy="800638"/>
          </a:xfrm>
          <a:prstGeom prst="rect">
            <a:avLst/>
          </a:prstGeom>
          <a:noFill/>
          <a:ln w="19050">
            <a:solidFill>
              <a:schemeClr val="accent4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Численно равна </a:t>
            </a:r>
            <a:r>
              <a:rPr lang="ru-RU" sz="1600" b="1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количеству </a:t>
            </a: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теплоты</a:t>
            </a:r>
            <a:r>
              <a:rPr lang="ru-RU" sz="160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, необходимому для </a:t>
            </a:r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нагревания </a:t>
            </a: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1 кг </a:t>
            </a:r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вещества</a:t>
            </a: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 на 1 К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395536" y="4941168"/>
            <a:ext cx="2664296" cy="720080"/>
          </a:xfrm>
          <a:prstGeom prst="rect">
            <a:avLst/>
          </a:prstGeom>
          <a:noFill/>
          <a:ln w="19050">
            <a:solidFill>
              <a:schemeClr val="accent4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Теплоемкость при постоянном ОБЪЕМЕ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6012160" y="4941168"/>
            <a:ext cx="3023856" cy="756000"/>
          </a:xfrm>
          <a:prstGeom prst="rect">
            <a:avLst/>
          </a:prstGeom>
          <a:noFill/>
          <a:ln w="19050">
            <a:solidFill>
              <a:schemeClr val="accent4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Теплоемкость при постоянном ДАВЛЕНИИ</a:t>
            </a:r>
          </a:p>
        </p:txBody>
      </p:sp>
      <p:graphicFrame>
        <p:nvGraphicFramePr>
          <p:cNvPr id="160770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935770"/>
              </p:ext>
            </p:extLst>
          </p:nvPr>
        </p:nvGraphicFramePr>
        <p:xfrm>
          <a:off x="1979712" y="2816535"/>
          <a:ext cx="1566770" cy="1044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1290" name="Формула" r:id="rId4" imgW="583920" imgH="393480" progId="Equation.3">
                  <p:embed/>
                </p:oleObj>
              </mc:Choice>
              <mc:Fallback>
                <p:oleObj name="Формула" r:id="rId4" imgW="583920" imgH="393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9712" y="2816535"/>
                        <a:ext cx="1566770" cy="104451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Прямоугольник 18"/>
          <p:cNvSpPr/>
          <p:nvPr/>
        </p:nvSpPr>
        <p:spPr>
          <a:xfrm>
            <a:off x="395536" y="2471308"/>
            <a:ext cx="1728192" cy="36004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</a:rPr>
              <a:t>[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с</a:t>
            </a:r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</a:rPr>
              <a:t>]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 = Дж/(кг∙К)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4716016" y="836712"/>
            <a:ext cx="4320000" cy="648000"/>
          </a:xfrm>
          <a:prstGeom prst="rect">
            <a:avLst/>
          </a:prstGeom>
          <a:solidFill>
            <a:schemeClr val="accent4">
              <a:lumMod val="50000"/>
            </a:schemeClr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Verdana" pitchFamily="34" charset="0"/>
              </a:rPr>
              <a:t>МОЛЯРНАЯ теплоемкость вещества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4716016" y="1556792"/>
            <a:ext cx="4320000" cy="800638"/>
          </a:xfrm>
          <a:prstGeom prst="rect">
            <a:avLst/>
          </a:prstGeom>
          <a:noFill/>
          <a:ln w="19050">
            <a:solidFill>
              <a:schemeClr val="accent4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Численно равна </a:t>
            </a:r>
            <a:r>
              <a:rPr lang="ru-RU" sz="1600" b="1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количеству </a:t>
            </a: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теплоты</a:t>
            </a:r>
            <a:r>
              <a:rPr lang="ru-RU" sz="160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, необходимому для </a:t>
            </a:r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нагревания </a:t>
            </a: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1 моля </a:t>
            </a:r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вещества</a:t>
            </a: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 на 1 К</a:t>
            </a:r>
          </a:p>
        </p:txBody>
      </p:sp>
      <p:graphicFrame>
        <p:nvGraphicFramePr>
          <p:cNvPr id="160771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11624286"/>
              </p:ext>
            </p:extLst>
          </p:nvPr>
        </p:nvGraphicFramePr>
        <p:xfrm>
          <a:off x="5426923" y="2816709"/>
          <a:ext cx="1737365" cy="10443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1291" name="Формула" r:id="rId6" imgW="647640" imgH="393480" progId="Equation.3">
                  <p:embed/>
                </p:oleObj>
              </mc:Choice>
              <mc:Fallback>
                <p:oleObj name="Формула" r:id="rId6" imgW="647640" imgH="3934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26923" y="2816709"/>
                        <a:ext cx="1737365" cy="1044339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Прямоугольник 22"/>
          <p:cNvSpPr/>
          <p:nvPr/>
        </p:nvSpPr>
        <p:spPr>
          <a:xfrm>
            <a:off x="7020272" y="2420888"/>
            <a:ext cx="2088232" cy="36004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</a:rPr>
              <a:t>[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С</a:t>
            </a:r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</a:rPr>
              <a:t>]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 = Дж/(моль∙К)</a:t>
            </a:r>
          </a:p>
        </p:txBody>
      </p:sp>
      <p:graphicFrame>
        <p:nvGraphicFramePr>
          <p:cNvPr id="16077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3453533"/>
              </p:ext>
            </p:extLst>
          </p:nvPr>
        </p:nvGraphicFramePr>
        <p:xfrm>
          <a:off x="3923928" y="2579320"/>
          <a:ext cx="1158863" cy="9867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1292" name="Формула" r:id="rId8" imgW="457200" imgH="393480" progId="Equation.3">
                  <p:embed/>
                </p:oleObj>
              </mc:Choice>
              <mc:Fallback>
                <p:oleObj name="Формула" r:id="rId8" imgW="457200" imgH="3934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23928" y="2579320"/>
                        <a:ext cx="1158863" cy="986720"/>
                      </a:xfrm>
                      <a:prstGeom prst="rect">
                        <a:avLst/>
                      </a:prstGeom>
                      <a:solidFill>
                        <a:schemeClr val="bg2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0773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15228717"/>
              </p:ext>
            </p:extLst>
          </p:nvPr>
        </p:nvGraphicFramePr>
        <p:xfrm>
          <a:off x="3203848" y="4005104"/>
          <a:ext cx="1808926" cy="68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1293" name="Формула" r:id="rId10" imgW="596880" imgH="228600" progId="Equation.3">
                  <p:embed/>
                </p:oleObj>
              </mc:Choice>
              <mc:Fallback>
                <p:oleObj name="Формула" r:id="rId10" imgW="596880" imgH="2286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3848" y="4005104"/>
                        <a:ext cx="1808926" cy="6840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5" name="Прямая со стрелкой 24"/>
          <p:cNvCxnSpPr/>
          <p:nvPr/>
        </p:nvCxnSpPr>
        <p:spPr>
          <a:xfrm>
            <a:off x="3419872" y="2975365"/>
            <a:ext cx="504000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flipH="1" flipV="1">
            <a:off x="5148064" y="2924943"/>
            <a:ext cx="504850" cy="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4283968" y="3430588"/>
            <a:ext cx="0" cy="50246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6" name="Прямоугольник 35"/>
          <p:cNvSpPr/>
          <p:nvPr/>
        </p:nvSpPr>
        <p:spPr>
          <a:xfrm>
            <a:off x="3491880" y="4581128"/>
            <a:ext cx="2016224" cy="576064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Различают</a:t>
            </a:r>
          </a:p>
        </p:txBody>
      </p:sp>
      <p:graphicFrame>
        <p:nvGraphicFramePr>
          <p:cNvPr id="160775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33396290"/>
              </p:ext>
            </p:extLst>
          </p:nvPr>
        </p:nvGraphicFramePr>
        <p:xfrm>
          <a:off x="5292080" y="5005196"/>
          <a:ext cx="648072" cy="6396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1294" name="Формула" r:id="rId12" imgW="215640" imgH="215640" progId="Equation.3">
                  <p:embed/>
                </p:oleObj>
              </mc:Choice>
              <mc:Fallback>
                <p:oleObj name="Формула" r:id="rId12" imgW="215640" imgH="21564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92080" y="5005196"/>
                        <a:ext cx="648072" cy="639693"/>
                      </a:xfrm>
                      <a:prstGeom prst="rect">
                        <a:avLst/>
                      </a:prstGeom>
                      <a:solidFill>
                        <a:schemeClr val="bg2"/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0776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69787796"/>
              </p:ext>
            </p:extLst>
          </p:nvPr>
        </p:nvGraphicFramePr>
        <p:xfrm>
          <a:off x="3132212" y="4983386"/>
          <a:ext cx="647700" cy="677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1295" name="Формула" r:id="rId14" imgW="215640" imgH="228600" progId="Equation.3">
                  <p:embed/>
                </p:oleObj>
              </mc:Choice>
              <mc:Fallback>
                <p:oleObj name="Формула" r:id="rId14" imgW="215640" imgH="22860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32212" y="4983386"/>
                        <a:ext cx="647700" cy="677862"/>
                      </a:xfrm>
                      <a:prstGeom prst="rect">
                        <a:avLst/>
                      </a:prstGeom>
                      <a:solidFill>
                        <a:schemeClr val="bg2"/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0777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94722377"/>
              </p:ext>
            </p:extLst>
          </p:nvPr>
        </p:nvGraphicFramePr>
        <p:xfrm>
          <a:off x="5148064" y="4018782"/>
          <a:ext cx="3959825" cy="68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1296" name="Формула" r:id="rId16" imgW="1307880" imgH="228600" progId="Equation.3">
                  <p:embed/>
                </p:oleObj>
              </mc:Choice>
              <mc:Fallback>
                <p:oleObj name="Формула" r:id="rId16" imgW="1307880" imgH="22860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8064" y="4018782"/>
                        <a:ext cx="3959825" cy="6840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0" name="Прямая со стрелкой 39"/>
          <p:cNvCxnSpPr/>
          <p:nvPr/>
        </p:nvCxnSpPr>
        <p:spPr>
          <a:xfrm>
            <a:off x="5652120" y="3529098"/>
            <a:ext cx="0" cy="57527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42" name="Прямоугольник 41"/>
          <p:cNvSpPr/>
          <p:nvPr/>
        </p:nvSpPr>
        <p:spPr>
          <a:xfrm>
            <a:off x="7308304" y="3443018"/>
            <a:ext cx="1512168" cy="36004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для 1 моля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395536" y="5909380"/>
            <a:ext cx="2214578" cy="805768"/>
          </a:xfrm>
          <a:prstGeom prst="rect">
            <a:avLst/>
          </a:prstGeom>
          <a:solidFill>
            <a:schemeClr val="accent4">
              <a:lumMod val="50000"/>
            </a:schemeClr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Verdana" pitchFamily="34" charset="0"/>
              </a:rPr>
              <a:t>Теплоемкость тела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2771800" y="5909380"/>
            <a:ext cx="4896544" cy="800638"/>
          </a:xfrm>
          <a:prstGeom prst="rect">
            <a:avLst/>
          </a:prstGeom>
          <a:noFill/>
          <a:ln w="19050">
            <a:solidFill>
              <a:schemeClr val="accent4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Численно равна </a:t>
            </a: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количеству теплоты</a:t>
            </a:r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, необходимому для нагревания </a:t>
            </a: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тела на 1 К</a:t>
            </a:r>
          </a:p>
        </p:txBody>
      </p:sp>
      <p:graphicFrame>
        <p:nvGraphicFramePr>
          <p:cNvPr id="221193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9740085"/>
              </p:ext>
            </p:extLst>
          </p:nvPr>
        </p:nvGraphicFramePr>
        <p:xfrm>
          <a:off x="7909371" y="5877768"/>
          <a:ext cx="1127125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1297" name="Формула" r:id="rId18" imgW="507960" imgH="393480" progId="Equation.3">
                  <p:embed/>
                </p:oleObj>
              </mc:Choice>
              <mc:Fallback>
                <p:oleObj name="Формула" r:id="rId18" imgW="507960" imgH="39348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09371" y="5877768"/>
                        <a:ext cx="1127125" cy="8636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0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0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60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60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607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00"/>
                            </p:stCondLst>
                            <p:childTnLst>
                              <p:par>
                                <p:cTn id="8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607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00"/>
                            </p:stCondLst>
                            <p:childTnLst>
                              <p:par>
                                <p:cTn id="9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60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221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15" grpId="0" animBg="1"/>
      <p:bldP spid="16" grpId="0" animBg="1"/>
      <p:bldP spid="19" grpId="0"/>
      <p:bldP spid="21" grpId="0" animBg="1"/>
      <p:bldP spid="22" grpId="0" animBg="1"/>
      <p:bldP spid="23" grpId="0"/>
      <p:bldP spid="36" grpId="0"/>
      <p:bldP spid="42" grpId="0"/>
      <p:bldP spid="32" grpId="0" animBg="1"/>
      <p:bldP spid="3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  <a:ln>
            <a:noFill/>
          </a:ln>
        </p:spPr>
        <p:txBody>
          <a:bodyPr>
            <a:noAutofit/>
          </a:bodyPr>
          <a:lstStyle/>
          <a:p>
            <a:r>
              <a:rPr lang="ru-RU" sz="3400" dirty="0" err="1" smtClean="0">
                <a:solidFill>
                  <a:schemeClr val="accent4">
                    <a:lumMod val="50000"/>
                  </a:schemeClr>
                </a:solidFill>
              </a:rPr>
              <a:t>Изопроцессы</a:t>
            </a:r>
            <a:endParaRPr lang="ru-RU" sz="34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63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9521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952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9525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9527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9529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9531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468504" y="692696"/>
            <a:ext cx="8640000" cy="1588"/>
          </a:xfrm>
          <a:prstGeom prst="line">
            <a:avLst/>
          </a:prstGeom>
          <a:ln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457426" y="836712"/>
            <a:ext cx="2880000" cy="432000"/>
          </a:xfrm>
          <a:prstGeom prst="rect">
            <a:avLst/>
          </a:prstGeom>
          <a:solidFill>
            <a:schemeClr val="accent4">
              <a:lumMod val="50000"/>
            </a:schemeClr>
          </a:solidFill>
          <a:ln w="19050">
            <a:solidFill>
              <a:schemeClr val="accent4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Verdana" pitchFamily="34" charset="0"/>
              </a:rPr>
              <a:t>Изохорный</a:t>
            </a:r>
          </a:p>
        </p:txBody>
      </p:sp>
      <p:pic>
        <p:nvPicPr>
          <p:cNvPr id="17" name="Picture 14">
            <a:hlinkClick r:id="rId4" action="ppaction://hlinkfile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84369" y="871322"/>
            <a:ext cx="1224136" cy="1008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Прямоугольник 25"/>
          <p:cNvSpPr/>
          <p:nvPr/>
        </p:nvSpPr>
        <p:spPr>
          <a:xfrm>
            <a:off x="3424680" y="836712"/>
            <a:ext cx="1944216" cy="43200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V=const</a:t>
            </a:r>
            <a:endParaRPr lang="ru-RU" b="1" dirty="0" smtClean="0">
              <a:solidFill>
                <a:schemeClr val="accent4">
                  <a:lumMod val="50000"/>
                </a:schemeClr>
              </a:solidFill>
              <a:latin typeface="Verdana" pitchFamily="34" charset="0"/>
            </a:endParaRPr>
          </a:p>
        </p:txBody>
      </p:sp>
      <p:graphicFrame>
        <p:nvGraphicFramePr>
          <p:cNvPr id="157700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97703838"/>
              </p:ext>
            </p:extLst>
          </p:nvPr>
        </p:nvGraphicFramePr>
        <p:xfrm>
          <a:off x="447314" y="1340816"/>
          <a:ext cx="4164102" cy="7200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2361" name="Формула" r:id="rId6" imgW="1307880" imgH="228600" progId="Equation.3">
                  <p:embed/>
                </p:oleObj>
              </mc:Choice>
              <mc:Fallback>
                <p:oleObj name="Формула" r:id="rId6" imgW="1307880" imgH="2286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7314" y="1340816"/>
                        <a:ext cx="4164102" cy="72003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9" name="Прямая со стрелкой 28"/>
          <p:cNvCxnSpPr/>
          <p:nvPr/>
        </p:nvCxnSpPr>
        <p:spPr>
          <a:xfrm>
            <a:off x="4633414" y="1673238"/>
            <a:ext cx="531227" cy="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4" name="Прямоугольник 33"/>
          <p:cNvSpPr/>
          <p:nvPr/>
        </p:nvSpPr>
        <p:spPr>
          <a:xfrm>
            <a:off x="5256076" y="1535642"/>
            <a:ext cx="648072" cy="36004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=0</a:t>
            </a:r>
          </a:p>
        </p:txBody>
      </p:sp>
      <p:graphicFrame>
        <p:nvGraphicFramePr>
          <p:cNvPr id="157701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7106025"/>
              </p:ext>
            </p:extLst>
          </p:nvPr>
        </p:nvGraphicFramePr>
        <p:xfrm>
          <a:off x="459948" y="2376800"/>
          <a:ext cx="1850420" cy="10521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2362" name="Формула" r:id="rId8" imgW="685800" imgH="393480" progId="Equation.3">
                  <p:embed/>
                </p:oleObj>
              </mc:Choice>
              <mc:Fallback>
                <p:oleObj name="Формула" r:id="rId8" imgW="685800" imgH="3934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9948" y="2376800"/>
                        <a:ext cx="1850420" cy="1052199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Прямоугольник 40"/>
          <p:cNvSpPr/>
          <p:nvPr/>
        </p:nvSpPr>
        <p:spPr>
          <a:xfrm>
            <a:off x="5589204" y="2420888"/>
            <a:ext cx="3420000" cy="6480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accent4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Молярная теплоемкость </a:t>
            </a:r>
            <a:b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при постоянном объеме</a:t>
            </a:r>
          </a:p>
        </p:txBody>
      </p:sp>
      <p:graphicFrame>
        <p:nvGraphicFramePr>
          <p:cNvPr id="157702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48671649"/>
              </p:ext>
            </p:extLst>
          </p:nvPr>
        </p:nvGraphicFramePr>
        <p:xfrm>
          <a:off x="3233626" y="2428128"/>
          <a:ext cx="2207278" cy="10008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2363" name="Формула" r:id="rId10" imgW="876240" imgH="393480" progId="Equation.3">
                  <p:embed/>
                </p:oleObj>
              </mc:Choice>
              <mc:Fallback>
                <p:oleObj name="Формула" r:id="rId10" imgW="876240" imgH="3934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3626" y="2428128"/>
                        <a:ext cx="2207278" cy="1000871"/>
                      </a:xfrm>
                      <a:prstGeom prst="rect">
                        <a:avLst/>
                      </a:prstGeom>
                      <a:solidFill>
                        <a:schemeClr val="bg2"/>
                      </a:solidFill>
                      <a:ln w="9525">
                        <a:solidFill>
                          <a:srgbClr val="8080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" name="Прямоугольник 44"/>
          <p:cNvSpPr/>
          <p:nvPr/>
        </p:nvSpPr>
        <p:spPr>
          <a:xfrm>
            <a:off x="899592" y="3465005"/>
            <a:ext cx="1008112" cy="36004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</a:rPr>
              <a:t>С учетом</a:t>
            </a:r>
          </a:p>
        </p:txBody>
      </p:sp>
      <p:cxnSp>
        <p:nvCxnSpPr>
          <p:cNvPr id="47" name="Прямая со стрелкой 46"/>
          <p:cNvCxnSpPr/>
          <p:nvPr/>
        </p:nvCxnSpPr>
        <p:spPr>
          <a:xfrm flipH="1">
            <a:off x="2416568" y="2780927"/>
            <a:ext cx="583796" cy="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graphicFrame>
        <p:nvGraphicFramePr>
          <p:cNvPr id="157703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77257322"/>
              </p:ext>
            </p:extLst>
          </p:nvPr>
        </p:nvGraphicFramePr>
        <p:xfrm>
          <a:off x="827584" y="3825045"/>
          <a:ext cx="1376623" cy="9000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2364" name="Формула" r:id="rId12" imgW="596880" imgH="393480" progId="Equation.3">
                  <p:embed/>
                </p:oleObj>
              </mc:Choice>
              <mc:Fallback>
                <p:oleObj name="Формула" r:id="rId12" imgW="596880" imgH="3934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584" y="3825045"/>
                        <a:ext cx="1376623" cy="900099"/>
                      </a:xfrm>
                      <a:prstGeom prst="rect">
                        <a:avLst/>
                      </a:prstGeom>
                      <a:solidFill>
                        <a:schemeClr val="bg2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58" name="Прямоугольник 57"/>
          <p:cNvSpPr/>
          <p:nvPr/>
        </p:nvSpPr>
        <p:spPr>
          <a:xfrm>
            <a:off x="5292080" y="4869160"/>
            <a:ext cx="3709420" cy="136815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chemeClr val="accent4">
                <a:lumMod val="5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Все количество теплоты, полученное телом, </a:t>
            </a:r>
            <a:b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идет на изменение внутренней энергии</a:t>
            </a:r>
          </a:p>
        </p:txBody>
      </p:sp>
      <p:sp>
        <p:nvSpPr>
          <p:cNvPr id="67" name="Прямоугольник 66"/>
          <p:cNvSpPr/>
          <p:nvPr/>
        </p:nvSpPr>
        <p:spPr>
          <a:xfrm>
            <a:off x="5593760" y="3068888"/>
            <a:ext cx="3420000" cy="1008000"/>
          </a:xfrm>
          <a:prstGeom prst="rect">
            <a:avLst/>
          </a:prstGeom>
          <a:noFill/>
          <a:ln w="19050">
            <a:solidFill>
              <a:schemeClr val="accent4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равна </a:t>
            </a:r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Q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, необходимому для нагревания 1 моль вещества на 1 К</a:t>
            </a:r>
            <a:endParaRPr lang="ru-RU" b="1" dirty="0">
              <a:solidFill>
                <a:schemeClr val="accent4">
                  <a:lumMod val="50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89" name="Прямоугольник 88"/>
          <p:cNvSpPr/>
          <p:nvPr/>
        </p:nvSpPr>
        <p:spPr>
          <a:xfrm>
            <a:off x="0" y="6423860"/>
            <a:ext cx="3563888" cy="476672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 smtClean="0">
                <a:solidFill>
                  <a:schemeClr val="bg1">
                    <a:lumMod val="50000"/>
                  </a:schemeClr>
                </a:solidFill>
              </a:rPr>
              <a:t>Жак Александр </a:t>
            </a:r>
            <a:r>
              <a:rPr lang="ru-RU" sz="1600" b="1" dirty="0" err="1" smtClean="0">
                <a:solidFill>
                  <a:schemeClr val="bg1">
                    <a:lumMod val="50000"/>
                  </a:schemeClr>
                </a:solidFill>
              </a:rPr>
              <a:t>Сезар</a:t>
            </a:r>
            <a:r>
              <a:rPr lang="ru-RU" sz="1600" b="1" dirty="0" smtClean="0">
                <a:solidFill>
                  <a:schemeClr val="bg1">
                    <a:lumMod val="50000"/>
                  </a:schemeClr>
                </a:solidFill>
              </a:rPr>
              <a:t> Шарль, 1808 г.</a:t>
            </a:r>
            <a:endParaRPr lang="ru-RU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graphicFrame>
        <p:nvGraphicFramePr>
          <p:cNvPr id="157709" name="Object 13"/>
          <p:cNvGraphicFramePr>
            <a:graphicFrameLocks noChangeAspect="1"/>
          </p:cNvGraphicFramePr>
          <p:nvPr/>
        </p:nvGraphicFramePr>
        <p:xfrm>
          <a:off x="2411413" y="44450"/>
          <a:ext cx="2914650" cy="504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2365" name="Формула" r:id="rId14" imgW="1307880" imgH="228600" progId="Equation.3">
                  <p:embed/>
                </p:oleObj>
              </mc:Choice>
              <mc:Fallback>
                <p:oleObj name="Формула" r:id="rId14" imgW="1307880" imgH="22860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1413" y="44450"/>
                        <a:ext cx="2914650" cy="50482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7710" name="Object 14"/>
          <p:cNvGraphicFramePr>
            <a:graphicFrameLocks noChangeAspect="1"/>
          </p:cNvGraphicFramePr>
          <p:nvPr/>
        </p:nvGraphicFramePr>
        <p:xfrm>
          <a:off x="0" y="44450"/>
          <a:ext cx="2197100" cy="504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2366" name="Формула" r:id="rId15" imgW="876240" imgH="203040" progId="Equation.3">
                  <p:embed/>
                </p:oleObj>
              </mc:Choice>
              <mc:Fallback>
                <p:oleObj name="Формула" r:id="rId15" imgW="876240" imgH="203040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44450"/>
                        <a:ext cx="2197100" cy="50482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7712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25530588"/>
              </p:ext>
            </p:extLst>
          </p:nvPr>
        </p:nvGraphicFramePr>
        <p:xfrm>
          <a:off x="375323" y="4869160"/>
          <a:ext cx="4569696" cy="13894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2367" name="Формула" r:id="rId17" imgW="1282680" imgH="393480" progId="Equation.3">
                  <p:embed/>
                </p:oleObj>
              </mc:Choice>
              <mc:Fallback>
                <p:oleObj name="Формула" r:id="rId17" imgW="1282680" imgH="393480" progId="Equation.3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5323" y="4869160"/>
                        <a:ext cx="4569696" cy="138940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9" name="Овал 68"/>
          <p:cNvSpPr/>
          <p:nvPr/>
        </p:nvSpPr>
        <p:spPr>
          <a:xfrm>
            <a:off x="3707904" y="1276196"/>
            <a:ext cx="925510" cy="78465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6" name="Прямая со стрелкой 45"/>
          <p:cNvCxnSpPr/>
          <p:nvPr/>
        </p:nvCxnSpPr>
        <p:spPr>
          <a:xfrm rot="5400000">
            <a:off x="-336441" y="4166579"/>
            <a:ext cx="1908000" cy="79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7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7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57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"/>
                            </p:stCondLst>
                            <p:childTnLst>
                              <p:par>
                                <p:cTn id="6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57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57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6" grpId="0"/>
      <p:bldP spid="34" grpId="0"/>
      <p:bldP spid="41" grpId="0" animBg="1"/>
      <p:bldP spid="45" grpId="0"/>
      <p:bldP spid="58" grpId="0" animBg="1"/>
      <p:bldP spid="67" grpId="0" animBg="1"/>
      <p:bldP spid="89" grpId="0"/>
      <p:bldP spid="6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  <a:ln>
            <a:noFill/>
          </a:ln>
        </p:spPr>
        <p:txBody>
          <a:bodyPr>
            <a:noAutofit/>
          </a:bodyPr>
          <a:lstStyle/>
          <a:p>
            <a:r>
              <a:rPr lang="ru-RU" sz="3400" dirty="0" err="1" smtClean="0">
                <a:solidFill>
                  <a:schemeClr val="accent4">
                    <a:lumMod val="50000"/>
                  </a:schemeClr>
                </a:solidFill>
              </a:rPr>
              <a:t>Изопроцессы</a:t>
            </a:r>
            <a:endParaRPr lang="ru-RU" sz="34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63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9521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952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9525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9527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9529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9531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468504" y="692696"/>
            <a:ext cx="8640000" cy="1588"/>
          </a:xfrm>
          <a:prstGeom prst="line">
            <a:avLst/>
          </a:prstGeom>
          <a:ln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457592" y="836712"/>
            <a:ext cx="2880000" cy="432000"/>
          </a:xfrm>
          <a:prstGeom prst="rect">
            <a:avLst/>
          </a:prstGeom>
          <a:solidFill>
            <a:schemeClr val="accent4">
              <a:lumMod val="50000"/>
            </a:schemeClr>
          </a:solidFill>
          <a:ln w="19050">
            <a:solidFill>
              <a:schemeClr val="accent4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Verdana" pitchFamily="34" charset="0"/>
              </a:rPr>
              <a:t>Изобарный</a:t>
            </a:r>
          </a:p>
        </p:txBody>
      </p:sp>
      <p:pic>
        <p:nvPicPr>
          <p:cNvPr id="16" name="Picture 11">
            <a:hlinkClick r:id="rId4" action="ppaction://hlinkfile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00392" y="908800"/>
            <a:ext cx="873710" cy="7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" name="Прямоугольник 55"/>
          <p:cNvSpPr/>
          <p:nvPr/>
        </p:nvSpPr>
        <p:spPr>
          <a:xfrm>
            <a:off x="3635896" y="872692"/>
            <a:ext cx="1548172" cy="36004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Р</a:t>
            </a:r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=const</a:t>
            </a:r>
            <a:endParaRPr lang="ru-RU" b="1" dirty="0" smtClean="0">
              <a:solidFill>
                <a:schemeClr val="accent4">
                  <a:lumMod val="50000"/>
                </a:schemeClr>
              </a:solidFill>
              <a:latin typeface="Verdana" pitchFamily="34" charset="0"/>
            </a:endParaRPr>
          </a:p>
        </p:txBody>
      </p:sp>
      <p:graphicFrame>
        <p:nvGraphicFramePr>
          <p:cNvPr id="157704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80714333"/>
              </p:ext>
            </p:extLst>
          </p:nvPr>
        </p:nvGraphicFramePr>
        <p:xfrm>
          <a:off x="467544" y="1412800"/>
          <a:ext cx="4163917" cy="72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4578" name="Формула" r:id="rId6" imgW="1307880" imgH="228600" progId="Equation.3">
                  <p:embed/>
                </p:oleObj>
              </mc:Choice>
              <mc:Fallback>
                <p:oleObj name="Формула" r:id="rId6" imgW="13078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544" y="1412800"/>
                        <a:ext cx="4163917" cy="7200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7706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99419890"/>
              </p:ext>
            </p:extLst>
          </p:nvPr>
        </p:nvGraphicFramePr>
        <p:xfrm>
          <a:off x="457591" y="2331204"/>
          <a:ext cx="3198528" cy="104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4579" name="Формула" r:id="rId8" imgW="1193760" imgH="393480" progId="Equation.3">
                  <p:embed/>
                </p:oleObj>
              </mc:Choice>
              <mc:Fallback>
                <p:oleObj name="Формула" r:id="rId8" imgW="11937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591" y="2331204"/>
                        <a:ext cx="3198528" cy="10440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68" name="Прямая со стрелкой 67"/>
          <p:cNvCxnSpPr>
            <a:stCxn id="73" idx="4"/>
          </p:cNvCxnSpPr>
          <p:nvPr/>
        </p:nvCxnSpPr>
        <p:spPr>
          <a:xfrm>
            <a:off x="1787993" y="3535695"/>
            <a:ext cx="0" cy="45563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71" name="Прямоугольник 70"/>
          <p:cNvSpPr/>
          <p:nvPr/>
        </p:nvSpPr>
        <p:spPr>
          <a:xfrm>
            <a:off x="1588608" y="3933056"/>
            <a:ext cx="1015126" cy="36004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=</a:t>
            </a:r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C</a:t>
            </a:r>
            <a:r>
              <a:rPr lang="en-US" b="1" baseline="-25000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V</a:t>
            </a:r>
            <a:endParaRPr lang="ru-RU" b="1" baseline="-25000" dirty="0" smtClean="0">
              <a:solidFill>
                <a:schemeClr val="accent4">
                  <a:lumMod val="50000"/>
                </a:schemeClr>
              </a:solidFill>
              <a:latin typeface="Verdana" pitchFamily="34" charset="0"/>
            </a:endParaRPr>
          </a:p>
        </p:txBody>
      </p:sp>
      <p:cxnSp>
        <p:nvCxnSpPr>
          <p:cNvPr id="72" name="Прямая со стрелкой 71"/>
          <p:cNvCxnSpPr>
            <a:stCxn id="76" idx="6"/>
          </p:cNvCxnSpPr>
          <p:nvPr/>
        </p:nvCxnSpPr>
        <p:spPr>
          <a:xfrm flipV="1">
            <a:off x="3534920" y="2858192"/>
            <a:ext cx="694456" cy="895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73" name="Овал 72"/>
          <p:cNvSpPr/>
          <p:nvPr/>
        </p:nvSpPr>
        <p:spPr>
          <a:xfrm>
            <a:off x="1380119" y="2239695"/>
            <a:ext cx="815747" cy="12960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Овал 75"/>
          <p:cNvSpPr/>
          <p:nvPr/>
        </p:nvSpPr>
        <p:spPr>
          <a:xfrm>
            <a:off x="2562920" y="2219144"/>
            <a:ext cx="972000" cy="12960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Прямоугольник 78"/>
          <p:cNvSpPr/>
          <p:nvPr/>
        </p:nvSpPr>
        <p:spPr>
          <a:xfrm>
            <a:off x="4270320" y="2650876"/>
            <a:ext cx="648072" cy="36004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=</a:t>
            </a:r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R</a:t>
            </a:r>
            <a:endParaRPr lang="ru-RU" b="1" baseline="-25000" dirty="0" smtClean="0">
              <a:solidFill>
                <a:schemeClr val="accent4">
                  <a:lumMod val="50000"/>
                </a:schemeClr>
              </a:solidFill>
              <a:latin typeface="Verdana" pitchFamily="34" charset="0"/>
            </a:endParaRPr>
          </a:p>
        </p:txBody>
      </p:sp>
      <p:sp>
        <p:nvSpPr>
          <p:cNvPr id="82" name="Прямоугольник 81"/>
          <p:cNvSpPr/>
          <p:nvPr/>
        </p:nvSpPr>
        <p:spPr>
          <a:xfrm>
            <a:off x="4881298" y="2132856"/>
            <a:ext cx="3867166" cy="576064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работа при изобарном нагревании 1 моля на 1 К</a:t>
            </a:r>
            <a:endParaRPr lang="ru-RU" b="1" dirty="0">
              <a:solidFill>
                <a:schemeClr val="accent4">
                  <a:lumMod val="50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aphicFrame>
        <p:nvGraphicFramePr>
          <p:cNvPr id="157707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72647355"/>
              </p:ext>
            </p:extLst>
          </p:nvPr>
        </p:nvGraphicFramePr>
        <p:xfrm>
          <a:off x="467544" y="4725144"/>
          <a:ext cx="2256672" cy="64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4580" name="Формула" r:id="rId10" imgW="787320" imgH="228600" progId="Equation.3">
                  <p:embed/>
                </p:oleObj>
              </mc:Choice>
              <mc:Fallback>
                <p:oleObj name="Формула" r:id="rId10" imgW="78732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544" y="4725144"/>
                        <a:ext cx="2256672" cy="648000"/>
                      </a:xfrm>
                      <a:prstGeom prst="rect">
                        <a:avLst/>
                      </a:prstGeom>
                      <a:solidFill>
                        <a:schemeClr val="bg2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86" name="Прямоугольник 85"/>
          <p:cNvSpPr/>
          <p:nvPr/>
        </p:nvSpPr>
        <p:spPr>
          <a:xfrm>
            <a:off x="0" y="6480720"/>
            <a:ext cx="3337592" cy="404664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 err="1" smtClean="0">
                <a:solidFill>
                  <a:schemeClr val="bg1">
                    <a:lumMod val="50000"/>
                  </a:schemeClr>
                </a:solidFill>
              </a:rPr>
              <a:t>Жозеф</a:t>
            </a:r>
            <a:r>
              <a:rPr lang="ru-RU" sz="1600" b="1" dirty="0" smtClean="0">
                <a:solidFill>
                  <a:schemeClr val="bg1">
                    <a:lumMod val="50000"/>
                  </a:schemeClr>
                </a:solidFill>
              </a:rPr>
              <a:t> Луи Гей-Люссак, 1862 г.</a:t>
            </a:r>
            <a:endParaRPr lang="ru-RU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graphicFrame>
        <p:nvGraphicFramePr>
          <p:cNvPr id="157708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76812228"/>
              </p:ext>
            </p:extLst>
          </p:nvPr>
        </p:nvGraphicFramePr>
        <p:xfrm>
          <a:off x="5784933" y="2780928"/>
          <a:ext cx="2059896" cy="86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4581" name="Формула" r:id="rId12" imgW="927000" imgH="393480" progId="Equation.3">
                  <p:embed/>
                </p:oleObj>
              </mc:Choice>
              <mc:Fallback>
                <p:oleObj name="Формула" r:id="rId12" imgW="92700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84933" y="2780928"/>
                        <a:ext cx="2059896" cy="8640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7709" name="Object 13"/>
          <p:cNvGraphicFramePr>
            <a:graphicFrameLocks noChangeAspect="1"/>
          </p:cNvGraphicFramePr>
          <p:nvPr/>
        </p:nvGraphicFramePr>
        <p:xfrm>
          <a:off x="2411413" y="44450"/>
          <a:ext cx="2914650" cy="504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4582" name="Формула" r:id="rId14" imgW="1307880" imgH="228600" progId="Equation.3">
                  <p:embed/>
                </p:oleObj>
              </mc:Choice>
              <mc:Fallback>
                <p:oleObj name="Формула" r:id="rId14" imgW="13078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1413" y="44450"/>
                        <a:ext cx="2914650" cy="50482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7710" name="Object 14"/>
          <p:cNvGraphicFramePr>
            <a:graphicFrameLocks noChangeAspect="1"/>
          </p:cNvGraphicFramePr>
          <p:nvPr/>
        </p:nvGraphicFramePr>
        <p:xfrm>
          <a:off x="0" y="44450"/>
          <a:ext cx="2197100" cy="504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4583" name="Формула" r:id="rId15" imgW="876240" imgH="203040" progId="Equation.3">
                  <p:embed/>
                </p:oleObj>
              </mc:Choice>
              <mc:Fallback>
                <p:oleObj name="Формула" r:id="rId15" imgW="87624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44450"/>
                        <a:ext cx="2197100" cy="50482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7713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72152299"/>
              </p:ext>
            </p:extLst>
          </p:nvPr>
        </p:nvGraphicFramePr>
        <p:xfrm>
          <a:off x="5785816" y="4653136"/>
          <a:ext cx="2386584" cy="86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4584" name="Формула" r:id="rId17" imgW="1079280" imgH="393480" progId="Equation.3">
                  <p:embed/>
                </p:oleObj>
              </mc:Choice>
              <mc:Fallback>
                <p:oleObj name="Формула" r:id="rId17" imgW="10792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85816" y="4653136"/>
                        <a:ext cx="2386584" cy="8640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7715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6686711"/>
              </p:ext>
            </p:extLst>
          </p:nvPr>
        </p:nvGraphicFramePr>
        <p:xfrm>
          <a:off x="5796136" y="3717032"/>
          <a:ext cx="2121360" cy="86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4585" name="Формула" r:id="rId19" imgW="952200" imgH="393480" progId="Equation.3">
                  <p:embed/>
                </p:oleObj>
              </mc:Choice>
              <mc:Fallback>
                <p:oleObj name="Формула" r:id="rId19" imgW="95220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6136" y="3717032"/>
                        <a:ext cx="2121360" cy="8640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9" name="Прямоугольник 98"/>
          <p:cNvSpPr/>
          <p:nvPr/>
        </p:nvSpPr>
        <p:spPr>
          <a:xfrm>
            <a:off x="469158" y="4307158"/>
            <a:ext cx="2579762" cy="432048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уравнение Майера</a:t>
            </a:r>
            <a:endParaRPr lang="ru-RU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graphicFrame>
        <p:nvGraphicFramePr>
          <p:cNvPr id="157718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52839164"/>
              </p:ext>
            </p:extLst>
          </p:nvPr>
        </p:nvGraphicFramePr>
        <p:xfrm>
          <a:off x="467544" y="5445328"/>
          <a:ext cx="1867352" cy="93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4586" name="Формула" r:id="rId21" imgW="774360" imgH="393480" progId="Equation.3">
                  <p:embed/>
                </p:oleObj>
              </mc:Choice>
              <mc:Fallback>
                <p:oleObj name="Формула" r:id="rId21" imgW="7743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544" y="5445328"/>
                        <a:ext cx="1867352" cy="936000"/>
                      </a:xfrm>
                      <a:prstGeom prst="rect">
                        <a:avLst/>
                      </a:prstGeom>
                      <a:solidFill>
                        <a:schemeClr val="bg2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7719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32653193"/>
              </p:ext>
            </p:extLst>
          </p:nvPr>
        </p:nvGraphicFramePr>
        <p:xfrm>
          <a:off x="2411760" y="5445224"/>
          <a:ext cx="2011063" cy="93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4587" name="Формула" r:id="rId23" imgW="914400" imgH="431640" progId="Equation.3">
                  <p:embed/>
                </p:oleObj>
              </mc:Choice>
              <mc:Fallback>
                <p:oleObj name="Формула" r:id="rId23" imgW="91440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1760" y="5445224"/>
                        <a:ext cx="2011063" cy="936000"/>
                      </a:xfrm>
                      <a:prstGeom prst="rect">
                        <a:avLst/>
                      </a:prstGeom>
                      <a:solidFill>
                        <a:schemeClr val="bg2"/>
                      </a:solidFill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7" name="Прямая со стрелкой 76"/>
          <p:cNvCxnSpPr/>
          <p:nvPr/>
        </p:nvCxnSpPr>
        <p:spPr>
          <a:xfrm>
            <a:off x="683568" y="3261396"/>
            <a:ext cx="0" cy="10440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80" name="Прямоугольник 79"/>
          <p:cNvSpPr/>
          <p:nvPr/>
        </p:nvSpPr>
        <p:spPr>
          <a:xfrm>
            <a:off x="4500488" y="5589240"/>
            <a:ext cx="4464000" cy="119675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chemeClr val="accent4">
                <a:lumMod val="5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Все количество теплоты, полученное телом, идет на изменение внутренней энергии </a:t>
            </a:r>
            <a:br>
              <a:rPr lang="ru-RU" b="1" dirty="0">
                <a:solidFill>
                  <a:schemeClr val="accent4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и совершение работы телом</a:t>
            </a:r>
          </a:p>
        </p:txBody>
      </p:sp>
    </p:spTree>
    <p:extLst>
      <p:ext uri="{BB962C8B-B14F-4D97-AF65-F5344CB8AC3E}">
        <p14:creationId xmlns:p14="http://schemas.microsoft.com/office/powerpoint/2010/main" val="676600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7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7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57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577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577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57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577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577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00"/>
                            </p:stCondLst>
                            <p:childTnLst>
                              <p:par>
                                <p:cTn id="10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56" grpId="0"/>
      <p:bldP spid="71" grpId="0"/>
      <p:bldP spid="73" grpId="0" animBg="1"/>
      <p:bldP spid="76" grpId="0" animBg="1"/>
      <p:bldP spid="79" grpId="0"/>
      <p:bldP spid="82" grpId="0"/>
      <p:bldP spid="86" grpId="0"/>
      <p:bldP spid="99" grpId="0"/>
      <p:bldP spid="8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  <a:ln>
            <a:noFill/>
          </a:ln>
        </p:spPr>
        <p:txBody>
          <a:bodyPr>
            <a:noAutofit/>
          </a:bodyPr>
          <a:lstStyle/>
          <a:p>
            <a:r>
              <a:rPr lang="ru-RU" sz="3400" dirty="0" err="1" smtClean="0">
                <a:solidFill>
                  <a:schemeClr val="accent4">
                    <a:lumMod val="50000"/>
                  </a:schemeClr>
                </a:solidFill>
              </a:rPr>
              <a:t>Изопроцессы</a:t>
            </a:r>
            <a:endParaRPr lang="ru-RU" sz="34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63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9521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952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9525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9527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9529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9531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468504" y="692696"/>
            <a:ext cx="8640000" cy="1588"/>
          </a:xfrm>
          <a:prstGeom prst="line">
            <a:avLst/>
          </a:prstGeom>
          <a:ln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20" name="Прямоугольник 19"/>
          <p:cNvSpPr/>
          <p:nvPr/>
        </p:nvSpPr>
        <p:spPr>
          <a:xfrm>
            <a:off x="480847" y="836712"/>
            <a:ext cx="2880000" cy="432000"/>
          </a:xfrm>
          <a:prstGeom prst="rect">
            <a:avLst/>
          </a:prstGeom>
          <a:solidFill>
            <a:schemeClr val="accent4">
              <a:lumMod val="50000"/>
            </a:schemeClr>
          </a:solidFill>
          <a:ln w="19050">
            <a:solidFill>
              <a:schemeClr val="accent4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Verdana" pitchFamily="34" charset="0"/>
              </a:rPr>
              <a:t>Изотермический</a:t>
            </a:r>
          </a:p>
        </p:txBody>
      </p:sp>
      <p:pic>
        <p:nvPicPr>
          <p:cNvPr id="18" name="Picture 13">
            <a:hlinkClick r:id="rId4" action="ppaction://hlinkfile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78710" y="931064"/>
            <a:ext cx="873710" cy="7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7" name="Прямоугольник 86"/>
          <p:cNvSpPr/>
          <p:nvPr/>
        </p:nvSpPr>
        <p:spPr>
          <a:xfrm>
            <a:off x="0" y="6254926"/>
            <a:ext cx="2160240" cy="576064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 smtClean="0">
                <a:solidFill>
                  <a:schemeClr val="bg1">
                    <a:lumMod val="50000"/>
                  </a:schemeClr>
                </a:solidFill>
              </a:rPr>
              <a:t>Роберт Бойль, 1662 г.</a:t>
            </a:r>
          </a:p>
          <a:p>
            <a:r>
              <a:rPr lang="ru-RU" sz="1600" b="1" dirty="0" err="1" smtClean="0">
                <a:solidFill>
                  <a:schemeClr val="bg1">
                    <a:lumMod val="50000"/>
                  </a:schemeClr>
                </a:solidFill>
              </a:rPr>
              <a:t>Эдм</a:t>
            </a:r>
            <a:r>
              <a:rPr lang="ru-RU" sz="1600" b="1" dirty="0" smtClean="0">
                <a:solidFill>
                  <a:schemeClr val="bg1">
                    <a:lumMod val="50000"/>
                  </a:schemeClr>
                </a:solidFill>
              </a:rPr>
              <a:t> Мариотт, 1676 г.</a:t>
            </a:r>
            <a:endParaRPr lang="ru-RU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graphicFrame>
        <p:nvGraphicFramePr>
          <p:cNvPr id="157709" name="Object 13"/>
          <p:cNvGraphicFramePr>
            <a:graphicFrameLocks noChangeAspect="1"/>
          </p:cNvGraphicFramePr>
          <p:nvPr/>
        </p:nvGraphicFramePr>
        <p:xfrm>
          <a:off x="2411413" y="44450"/>
          <a:ext cx="2914650" cy="504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570" name="Формула" r:id="rId6" imgW="1307880" imgH="228600" progId="Equation.3">
                  <p:embed/>
                </p:oleObj>
              </mc:Choice>
              <mc:Fallback>
                <p:oleObj name="Формула" r:id="rId6" imgW="13078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1413" y="44450"/>
                        <a:ext cx="2914650" cy="50482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7710" name="Object 14"/>
          <p:cNvGraphicFramePr>
            <a:graphicFrameLocks noChangeAspect="1"/>
          </p:cNvGraphicFramePr>
          <p:nvPr/>
        </p:nvGraphicFramePr>
        <p:xfrm>
          <a:off x="0" y="44450"/>
          <a:ext cx="2197100" cy="504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571" name="Формула" r:id="rId8" imgW="876240" imgH="203040" progId="Equation.3">
                  <p:embed/>
                </p:oleObj>
              </mc:Choice>
              <mc:Fallback>
                <p:oleObj name="Формула" r:id="rId8" imgW="87624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44450"/>
                        <a:ext cx="2197100" cy="50482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" name="Прямоугольник 101"/>
          <p:cNvSpPr/>
          <p:nvPr/>
        </p:nvSpPr>
        <p:spPr>
          <a:xfrm>
            <a:off x="3564368" y="908672"/>
            <a:ext cx="1655704" cy="36004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Т</a:t>
            </a:r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=const</a:t>
            </a:r>
            <a:endParaRPr lang="ru-RU" b="1" dirty="0" smtClean="0">
              <a:solidFill>
                <a:schemeClr val="accent4">
                  <a:lumMod val="50000"/>
                </a:schemeClr>
              </a:solidFill>
              <a:latin typeface="Verdana" pitchFamily="34" charset="0"/>
            </a:endParaRPr>
          </a:p>
        </p:txBody>
      </p:sp>
      <p:graphicFrame>
        <p:nvGraphicFramePr>
          <p:cNvPr id="157720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03812432"/>
              </p:ext>
            </p:extLst>
          </p:nvPr>
        </p:nvGraphicFramePr>
        <p:xfrm>
          <a:off x="453551" y="1412775"/>
          <a:ext cx="4212000" cy="7283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572" name="Формула" r:id="rId10" imgW="1307880" imgH="228600" progId="Equation.3">
                  <p:embed/>
                </p:oleObj>
              </mc:Choice>
              <mc:Fallback>
                <p:oleObj name="Формула" r:id="rId10" imgW="13078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3551" y="1412775"/>
                        <a:ext cx="4212000" cy="728314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09" name="Прямая со стрелкой 108"/>
          <p:cNvCxnSpPr>
            <a:stCxn id="66" idx="5"/>
          </p:cNvCxnSpPr>
          <p:nvPr/>
        </p:nvCxnSpPr>
        <p:spPr>
          <a:xfrm>
            <a:off x="2909110" y="2175806"/>
            <a:ext cx="451737" cy="24508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10" name="Прямоугольник 109"/>
          <p:cNvSpPr/>
          <p:nvPr/>
        </p:nvSpPr>
        <p:spPr>
          <a:xfrm>
            <a:off x="3322220" y="2417154"/>
            <a:ext cx="648072" cy="36004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=0</a:t>
            </a:r>
          </a:p>
        </p:txBody>
      </p:sp>
      <p:graphicFrame>
        <p:nvGraphicFramePr>
          <p:cNvPr id="157723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55670780"/>
              </p:ext>
            </p:extLst>
          </p:nvPr>
        </p:nvGraphicFramePr>
        <p:xfrm>
          <a:off x="424073" y="2312880"/>
          <a:ext cx="2004167" cy="756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573" name="Формула" r:id="rId11" imgW="533160" imgH="203040" progId="Equation.3">
                  <p:embed/>
                </p:oleObj>
              </mc:Choice>
              <mc:Fallback>
                <p:oleObj name="Формула" r:id="rId11" imgW="53316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4073" y="2312880"/>
                        <a:ext cx="2004167" cy="75608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7725" name="Object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34893065"/>
              </p:ext>
            </p:extLst>
          </p:nvPr>
        </p:nvGraphicFramePr>
        <p:xfrm>
          <a:off x="395536" y="3212977"/>
          <a:ext cx="4212000" cy="11345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574" name="Формула" r:id="rId13" imgW="1815840" imgH="495000" progId="Equation.3">
                  <p:embed/>
                </p:oleObj>
              </mc:Choice>
              <mc:Fallback>
                <p:oleObj name="Формула" r:id="rId13" imgW="1815840" imgH="495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536" y="3212977"/>
                        <a:ext cx="4212000" cy="113451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7726" name="Object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9108438"/>
              </p:ext>
            </p:extLst>
          </p:nvPr>
        </p:nvGraphicFramePr>
        <p:xfrm>
          <a:off x="410955" y="4509120"/>
          <a:ext cx="4212000" cy="9420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575" name="Формула" r:id="rId15" imgW="1904760" imgH="431640" progId="Equation.3">
                  <p:embed/>
                </p:oleObj>
              </mc:Choice>
              <mc:Fallback>
                <p:oleObj name="Формула" r:id="rId15" imgW="190476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0955" y="4509120"/>
                        <a:ext cx="4212000" cy="94209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7" name="Прямоугольник 116"/>
          <p:cNvSpPr/>
          <p:nvPr/>
        </p:nvSpPr>
        <p:spPr>
          <a:xfrm>
            <a:off x="4860032" y="4491506"/>
            <a:ext cx="4175984" cy="2105846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Для того, чтобы при расширении газа Т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не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понижалась, к газу </a:t>
            </a:r>
            <a:r>
              <a:rPr lang="en-US" b="1" dirty="0">
                <a:solidFill>
                  <a:schemeClr val="accent4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en-US" b="1" dirty="0">
                <a:solidFill>
                  <a:schemeClr val="accent4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в течение изотермического процесса необходимо подводить </a:t>
            </a:r>
            <a:r>
              <a:rPr lang="en-US" b="1" dirty="0">
                <a:solidFill>
                  <a:schemeClr val="accent4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Q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, эквивалентное внешней работе расширения</a:t>
            </a:r>
          </a:p>
        </p:txBody>
      </p:sp>
      <p:pic>
        <p:nvPicPr>
          <p:cNvPr id="122" name="Picture 19">
            <a:hlinkClick r:id="rId17" action="ppaction://hlinkfile"/>
          </p:cNvPr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8154874" y="886360"/>
            <a:ext cx="881622" cy="764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6" name="Овал 65"/>
          <p:cNvSpPr/>
          <p:nvPr/>
        </p:nvSpPr>
        <p:spPr>
          <a:xfrm>
            <a:off x="2110184" y="1376880"/>
            <a:ext cx="936000" cy="9360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Прямоугольник 68"/>
          <p:cNvSpPr/>
          <p:nvPr/>
        </p:nvSpPr>
        <p:spPr>
          <a:xfrm>
            <a:off x="4860032" y="3212976"/>
            <a:ext cx="4175984" cy="120575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chemeClr val="accent4">
                <a:lumMod val="5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Все количество теплоты, полученное телом, идет на совершение работы телом</a:t>
            </a:r>
            <a:endParaRPr lang="ru-RU" b="1" dirty="0">
              <a:solidFill>
                <a:schemeClr val="accent4">
                  <a:lumMod val="50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6600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77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57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57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57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87" grpId="0"/>
      <p:bldP spid="102" grpId="0"/>
      <p:bldP spid="110" grpId="0"/>
      <p:bldP spid="117" grpId="0"/>
      <p:bldP spid="66" grpId="0" animBg="1"/>
      <p:bldP spid="6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  <a:ln>
            <a:noFill/>
          </a:ln>
        </p:spPr>
        <p:txBody>
          <a:bodyPr>
            <a:noAutofit/>
          </a:bodyPr>
          <a:lstStyle/>
          <a:p>
            <a:r>
              <a:rPr lang="ru-RU" sz="3400" dirty="0" smtClean="0">
                <a:solidFill>
                  <a:schemeClr val="accent4">
                    <a:lumMod val="50000"/>
                  </a:schemeClr>
                </a:solidFill>
              </a:rPr>
              <a:t>Адиабатический процесс</a:t>
            </a:r>
            <a:endParaRPr lang="ru-RU" sz="34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63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9521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952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9525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9527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9529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9531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468504" y="692696"/>
            <a:ext cx="8640000" cy="1588"/>
          </a:xfrm>
          <a:prstGeom prst="line">
            <a:avLst/>
          </a:prstGeom>
          <a:ln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21" name="Прямоугольник 20"/>
          <p:cNvSpPr/>
          <p:nvPr/>
        </p:nvSpPr>
        <p:spPr>
          <a:xfrm>
            <a:off x="2624016" y="867776"/>
            <a:ext cx="5040560" cy="720080"/>
          </a:xfrm>
          <a:prstGeom prst="rect">
            <a:avLst/>
          </a:prstGeom>
          <a:noFill/>
          <a:ln w="19050">
            <a:solidFill>
              <a:schemeClr val="accent4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Процесс, проходящий без теплообмена с окружающей средой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3019282" y="5674265"/>
            <a:ext cx="1696734" cy="792088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показатель адиабаты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467544" y="854128"/>
            <a:ext cx="2124000" cy="720000"/>
          </a:xfrm>
          <a:prstGeom prst="rect">
            <a:avLst/>
          </a:prstGeom>
          <a:solidFill>
            <a:schemeClr val="accent4">
              <a:lumMod val="50000"/>
            </a:schemeClr>
          </a:solidFill>
          <a:ln w="19050">
            <a:solidFill>
              <a:schemeClr val="accent4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smtClean="0">
                <a:solidFill>
                  <a:schemeClr val="bg1"/>
                </a:solidFill>
                <a:latin typeface="Verdana" pitchFamily="34" charset="0"/>
              </a:rPr>
              <a:t>Адиабатический (адиабатный)</a:t>
            </a:r>
            <a:endParaRPr lang="ru-RU" sz="1600" b="1" dirty="0" smtClean="0">
              <a:solidFill>
                <a:schemeClr val="bg1"/>
              </a:solidFill>
              <a:latin typeface="Verdana" pitchFamily="34" charset="0"/>
            </a:endParaRPr>
          </a:p>
        </p:txBody>
      </p:sp>
      <p:graphicFrame>
        <p:nvGraphicFramePr>
          <p:cNvPr id="232454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71323858"/>
              </p:ext>
            </p:extLst>
          </p:nvPr>
        </p:nvGraphicFramePr>
        <p:xfrm>
          <a:off x="3540926" y="1700808"/>
          <a:ext cx="3741283" cy="64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3312" name="Формула" r:id="rId4" imgW="1307880" imgH="228600" progId="Equation.3">
                  <p:embed/>
                </p:oleObj>
              </mc:Choice>
              <mc:Fallback>
                <p:oleObj name="Формула" r:id="rId4" imgW="1307880" imgH="2286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40926" y="1700808"/>
                        <a:ext cx="3741283" cy="6480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2455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19692127"/>
              </p:ext>
            </p:extLst>
          </p:nvPr>
        </p:nvGraphicFramePr>
        <p:xfrm>
          <a:off x="467545" y="1700808"/>
          <a:ext cx="2820227" cy="64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3313" name="Формула" r:id="rId6" imgW="876240" imgH="203040" progId="Equation.3">
                  <p:embed/>
                </p:oleObj>
              </mc:Choice>
              <mc:Fallback>
                <p:oleObj name="Формула" r:id="rId6" imgW="876240" imgH="20304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545" y="1700808"/>
                        <a:ext cx="2820227" cy="6480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" name="Прямоугольник 34"/>
          <p:cNvSpPr/>
          <p:nvPr/>
        </p:nvSpPr>
        <p:spPr>
          <a:xfrm>
            <a:off x="7664576" y="867776"/>
            <a:ext cx="1227904" cy="720080"/>
          </a:xfrm>
          <a:prstGeom prst="rect">
            <a:avLst/>
          </a:prstGeom>
          <a:solidFill>
            <a:schemeClr val="bg2"/>
          </a:solidFill>
          <a:ln w="19050">
            <a:solidFill>
              <a:schemeClr val="accent4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Q = 0</a:t>
            </a:r>
            <a:endParaRPr lang="ru-RU" sz="2400" b="1" dirty="0" smtClean="0">
              <a:solidFill>
                <a:schemeClr val="accent4">
                  <a:lumMod val="50000"/>
                </a:schemeClr>
              </a:solidFill>
              <a:latin typeface="Verdana" pitchFamily="34" charset="0"/>
            </a:endParaRPr>
          </a:p>
        </p:txBody>
      </p:sp>
      <p:graphicFrame>
        <p:nvGraphicFramePr>
          <p:cNvPr id="232456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92946593"/>
              </p:ext>
            </p:extLst>
          </p:nvPr>
        </p:nvGraphicFramePr>
        <p:xfrm>
          <a:off x="467544" y="2600976"/>
          <a:ext cx="2252570" cy="61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3314" name="Формула" r:id="rId8" imgW="647640" imgH="177480" progId="Equation.3">
                  <p:embed/>
                </p:oleObj>
              </mc:Choice>
              <mc:Fallback>
                <p:oleObj name="Формула" r:id="rId8" imgW="647640" imgH="1774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544" y="2600976"/>
                        <a:ext cx="2252570" cy="6120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2458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71346252"/>
              </p:ext>
            </p:extLst>
          </p:nvPr>
        </p:nvGraphicFramePr>
        <p:xfrm>
          <a:off x="467540" y="3429000"/>
          <a:ext cx="3166231" cy="10801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3315" name="Формула" r:id="rId10" imgW="1143000" imgH="393480" progId="Equation.3">
                  <p:embed/>
                </p:oleObj>
              </mc:Choice>
              <mc:Fallback>
                <p:oleObj name="Формула" r:id="rId10" imgW="1143000" imgH="3934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540" y="3429000"/>
                        <a:ext cx="3166231" cy="108012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29079761"/>
              </p:ext>
            </p:extLst>
          </p:nvPr>
        </p:nvGraphicFramePr>
        <p:xfrm>
          <a:off x="462220" y="4728912"/>
          <a:ext cx="2610422" cy="64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3316" name="Формула" r:id="rId12" imgW="812520" imgH="203040" progId="Equation.3">
                  <p:embed/>
                </p:oleObj>
              </mc:Choice>
              <mc:Fallback>
                <p:oleObj name="Формула" r:id="rId12" imgW="812520" imgH="20304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2220" y="4728912"/>
                        <a:ext cx="2610422" cy="6480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accent4">
                            <a:lumMod val="50000"/>
                          </a:schemeClr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" name="Прямоугольник 38"/>
          <p:cNvSpPr/>
          <p:nvPr/>
        </p:nvSpPr>
        <p:spPr>
          <a:xfrm>
            <a:off x="3087608" y="4725144"/>
            <a:ext cx="1512000" cy="648000"/>
          </a:xfrm>
          <a:prstGeom prst="rect">
            <a:avLst/>
          </a:prstGeom>
          <a:noFill/>
          <a:ln w="19050">
            <a:solidFill>
              <a:schemeClr val="accent4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Уравнение Пуассона</a:t>
            </a:r>
          </a:p>
        </p:txBody>
      </p:sp>
      <p:graphicFrame>
        <p:nvGraphicFramePr>
          <p:cNvPr id="232460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3357151"/>
              </p:ext>
            </p:extLst>
          </p:nvPr>
        </p:nvGraphicFramePr>
        <p:xfrm>
          <a:off x="467544" y="5520998"/>
          <a:ext cx="2520000" cy="11728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3317" name="Формула" r:id="rId14" imgW="914400" imgH="431640" progId="Equation.3">
                  <p:embed/>
                </p:oleObj>
              </mc:Choice>
              <mc:Fallback>
                <p:oleObj name="Формула" r:id="rId14" imgW="914400" imgH="43164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544" y="5520998"/>
                        <a:ext cx="2520000" cy="1172871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2" name="Прямая со стрелкой 41"/>
          <p:cNvCxnSpPr/>
          <p:nvPr/>
        </p:nvCxnSpPr>
        <p:spPr>
          <a:xfrm flipH="1">
            <a:off x="755576" y="5172811"/>
            <a:ext cx="438426" cy="64807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232461" name="Picture 13"/>
          <p:cNvPicPr>
            <a:picLocks noChangeAspect="1" noChangeArrowheads="1"/>
          </p:cNvPicPr>
          <p:nvPr/>
        </p:nvPicPr>
        <p:blipFill>
          <a:blip r:embed="rId16" cstate="print"/>
          <a:srcRect l="10239" t="11812" r="57581"/>
          <a:stretch>
            <a:fillRect/>
          </a:stretch>
        </p:blipFill>
        <p:spPr bwMode="auto">
          <a:xfrm>
            <a:off x="4788024" y="2490804"/>
            <a:ext cx="4104456" cy="41785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15">
            <a:hlinkClick r:id="rId17" action="ppaction://hlinkfile"/>
          </p:cNvPr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7957732" y="2369111"/>
            <a:ext cx="926484" cy="82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25">
            <a:hlinkClick r:id="rId19" action="ppaction://hlinkfile"/>
          </p:cNvPr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7957732" y="3197111"/>
            <a:ext cx="900000" cy="73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Овал 25"/>
          <p:cNvSpPr/>
          <p:nvPr/>
        </p:nvSpPr>
        <p:spPr>
          <a:xfrm>
            <a:off x="1160368" y="4715320"/>
            <a:ext cx="360000" cy="5040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2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2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2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2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32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32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39" grpId="0" animBg="1"/>
      <p:bldP spid="2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2532"/>
            <a:ext cx="9144000" cy="620688"/>
          </a:xfrm>
          <a:ln>
            <a:noFill/>
          </a:ln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z="3400" dirty="0">
                <a:solidFill>
                  <a:schemeClr val="accent4">
                    <a:lumMod val="50000"/>
                  </a:schemeClr>
                </a:solidFill>
              </a:rPr>
              <a:t>Термодинамический цикл</a:t>
            </a:r>
          </a:p>
        </p:txBody>
      </p:sp>
      <p:sp>
        <p:nvSpPr>
          <p:cNvPr id="563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9521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952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9525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9527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9529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9531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468504" y="692696"/>
            <a:ext cx="8640000" cy="1588"/>
          </a:xfrm>
          <a:prstGeom prst="line">
            <a:avLst/>
          </a:prstGeom>
          <a:ln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8" name="Прямоугольник 17"/>
          <p:cNvSpPr/>
          <p:nvPr/>
        </p:nvSpPr>
        <p:spPr>
          <a:xfrm>
            <a:off x="395536" y="836712"/>
            <a:ext cx="3096344" cy="1008000"/>
          </a:xfrm>
          <a:prstGeom prst="rect">
            <a:avLst/>
          </a:prstGeom>
          <a:solidFill>
            <a:srgbClr val="422100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Verdana" pitchFamily="34" charset="0"/>
              </a:rPr>
              <a:t>Круговой процесс (термодинамический цикл)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3564208" y="836712"/>
            <a:ext cx="3888112" cy="1008000"/>
          </a:xfrm>
          <a:prstGeom prst="rect">
            <a:avLst/>
          </a:prstGeom>
          <a:noFill/>
          <a:ln w="19050">
            <a:solidFill>
              <a:srgbClr val="4221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 smtClean="0">
                <a:solidFill>
                  <a:srgbClr val="422100"/>
                </a:solidFill>
                <a:latin typeface="Verdana" pitchFamily="34" charset="0"/>
              </a:rPr>
              <a:t>Периодически повторяющийся процесс теплопередачи и преобразования полученного количества теплоты в работу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611560" y="5805264"/>
            <a:ext cx="2160240" cy="1008112"/>
          </a:xfrm>
          <a:prstGeom prst="rect">
            <a:avLst/>
          </a:prstGeom>
          <a:solidFill>
            <a:srgbClr val="422100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Verdana" pitchFamily="34" charset="0"/>
              </a:rPr>
              <a:t>Коэффициент полезного действия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2699792" y="3212976"/>
            <a:ext cx="1152128" cy="576064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b="1" dirty="0" smtClean="0">
                <a:solidFill>
                  <a:srgbClr val="422100"/>
                </a:solidFill>
                <a:latin typeface="Verdana" pitchFamily="34" charset="0"/>
              </a:rPr>
              <a:t>рабочее тело</a:t>
            </a:r>
          </a:p>
        </p:txBody>
      </p:sp>
      <p:pic>
        <p:nvPicPr>
          <p:cNvPr id="16" name="Picture 13">
            <a:hlinkClick r:id="rId4" action="ppaction://hlinkfile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68345" y="836712"/>
            <a:ext cx="1238907" cy="10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0402" name="Picture 2" descr="C:\Program Files\Physicon\Open Physics 2.5 part 1\content\chapter3\section\paragraph11\images\3-11-1.gif"/>
          <p:cNvPicPr>
            <a:picLocks noChangeAspect="1" noChangeArrowheads="1"/>
          </p:cNvPicPr>
          <p:nvPr/>
        </p:nvPicPr>
        <p:blipFill>
          <a:blip r:embed="rId6" r:link="rId7" cstate="print"/>
          <a:srcRect/>
          <a:stretch>
            <a:fillRect/>
          </a:stretch>
        </p:blipFill>
        <p:spPr bwMode="auto">
          <a:xfrm>
            <a:off x="4211960" y="1988839"/>
            <a:ext cx="4680520" cy="3025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2" descr="3-11-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39552" y="2856033"/>
            <a:ext cx="2073110" cy="2229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7" name="Прямая со стрелкой 26"/>
          <p:cNvCxnSpPr/>
          <p:nvPr/>
        </p:nvCxnSpPr>
        <p:spPr>
          <a:xfrm rot="10800000" flipV="1">
            <a:off x="2123728" y="3501008"/>
            <a:ext cx="576064" cy="144016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Прямоугольник 29"/>
          <p:cNvSpPr/>
          <p:nvPr/>
        </p:nvSpPr>
        <p:spPr>
          <a:xfrm>
            <a:off x="827584" y="2420888"/>
            <a:ext cx="1512168" cy="432048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b="1" dirty="0" smtClean="0">
                <a:solidFill>
                  <a:srgbClr val="422100"/>
                </a:solidFill>
                <a:latin typeface="Verdana" pitchFamily="34" charset="0"/>
              </a:rPr>
              <a:t>нагреватель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755576" y="5013176"/>
            <a:ext cx="1728192" cy="432048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b="1" dirty="0" smtClean="0">
                <a:solidFill>
                  <a:srgbClr val="422100"/>
                </a:solidFill>
                <a:latin typeface="Verdana" pitchFamily="34" charset="0"/>
              </a:rPr>
              <a:t>холодильник</a:t>
            </a:r>
          </a:p>
        </p:txBody>
      </p:sp>
      <p:cxnSp>
        <p:nvCxnSpPr>
          <p:cNvPr id="32" name="Прямая со стрелкой 31"/>
          <p:cNvCxnSpPr/>
          <p:nvPr/>
        </p:nvCxnSpPr>
        <p:spPr>
          <a:xfrm rot="5400000" flipH="1" flipV="1">
            <a:off x="1726890" y="4976378"/>
            <a:ext cx="360040" cy="1588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 rot="5400000">
            <a:off x="1726890" y="2960948"/>
            <a:ext cx="360040" cy="1588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Прямоугольник 41"/>
          <p:cNvSpPr/>
          <p:nvPr/>
        </p:nvSpPr>
        <p:spPr>
          <a:xfrm>
            <a:off x="6156176" y="2060848"/>
            <a:ext cx="1512168" cy="360040"/>
          </a:xfrm>
          <a:prstGeom prst="rect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422100"/>
                </a:solidFill>
                <a:latin typeface="Verdana" pitchFamily="34" charset="0"/>
              </a:rPr>
              <a:t>расширение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7668344" y="3789040"/>
            <a:ext cx="1080120" cy="360040"/>
          </a:xfrm>
          <a:prstGeom prst="rect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b="1" dirty="0" smtClean="0">
                <a:solidFill>
                  <a:srgbClr val="422100"/>
                </a:solidFill>
                <a:latin typeface="Verdana" pitchFamily="34" charset="0"/>
              </a:rPr>
              <a:t>сжатие</a:t>
            </a:r>
          </a:p>
        </p:txBody>
      </p:sp>
      <p:cxnSp>
        <p:nvCxnSpPr>
          <p:cNvPr id="44" name="Прямая со стрелкой 43"/>
          <p:cNvCxnSpPr/>
          <p:nvPr/>
        </p:nvCxnSpPr>
        <p:spPr>
          <a:xfrm rot="10800000" flipV="1">
            <a:off x="5724128" y="2348880"/>
            <a:ext cx="504056" cy="360040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 стрелкой 46"/>
          <p:cNvCxnSpPr/>
          <p:nvPr/>
        </p:nvCxnSpPr>
        <p:spPr>
          <a:xfrm rot="10800000">
            <a:off x="7020272" y="3501008"/>
            <a:ext cx="576064" cy="432048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Прямоугольник 49"/>
          <p:cNvSpPr/>
          <p:nvPr/>
        </p:nvSpPr>
        <p:spPr>
          <a:xfrm>
            <a:off x="7668344" y="2636912"/>
            <a:ext cx="1008112" cy="504056"/>
          </a:xfrm>
          <a:prstGeom prst="rect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1400" b="1" dirty="0" smtClean="0">
                <a:solidFill>
                  <a:srgbClr val="422100"/>
                </a:solidFill>
                <a:latin typeface="Verdana" pitchFamily="34" charset="0"/>
              </a:rPr>
              <a:t>работа </a:t>
            </a:r>
            <a:br>
              <a:rPr lang="ru-RU" sz="1400" b="1" dirty="0" smtClean="0">
                <a:solidFill>
                  <a:srgbClr val="422100"/>
                </a:solidFill>
                <a:latin typeface="Verdana" pitchFamily="34" charset="0"/>
              </a:rPr>
            </a:br>
            <a:r>
              <a:rPr lang="ru-RU" sz="1400" b="1" dirty="0" smtClean="0">
                <a:solidFill>
                  <a:srgbClr val="422100"/>
                </a:solidFill>
                <a:latin typeface="Verdana" pitchFamily="34" charset="0"/>
              </a:rPr>
              <a:t>за цикл</a:t>
            </a:r>
          </a:p>
        </p:txBody>
      </p:sp>
      <p:cxnSp>
        <p:nvCxnSpPr>
          <p:cNvPr id="51" name="Прямая со стрелкой 50"/>
          <p:cNvCxnSpPr>
            <a:stCxn id="50" idx="1"/>
          </p:cNvCxnSpPr>
          <p:nvPr/>
        </p:nvCxnSpPr>
        <p:spPr>
          <a:xfrm rot="10800000" flipV="1">
            <a:off x="6660232" y="2888940"/>
            <a:ext cx="1008112" cy="252028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30403" name="Object 3"/>
          <p:cNvGraphicFramePr>
            <a:graphicFrameLocks noChangeAspect="1"/>
          </p:cNvGraphicFramePr>
          <p:nvPr/>
        </p:nvGraphicFramePr>
        <p:xfrm>
          <a:off x="3059832" y="5805264"/>
          <a:ext cx="2478087" cy="1001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0416" name="Формула" r:id="rId9" imgW="1117440" imgH="457200" progId="Equation.3">
                  <p:embed/>
                </p:oleObj>
              </mc:Choice>
              <mc:Fallback>
                <p:oleObj name="Формула" r:id="rId9" imgW="1117440" imgH="4572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9832" y="5805264"/>
                        <a:ext cx="2478087" cy="100171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55" name="Прямоугольник 54"/>
          <p:cNvSpPr/>
          <p:nvPr/>
        </p:nvSpPr>
        <p:spPr>
          <a:xfrm>
            <a:off x="5652120" y="5085184"/>
            <a:ext cx="3240040" cy="1700808"/>
          </a:xfrm>
          <a:prstGeom prst="rect">
            <a:avLst/>
          </a:prstGeom>
          <a:noFill/>
          <a:ln w="19050">
            <a:solidFill>
              <a:srgbClr val="4221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 smtClean="0">
                <a:solidFill>
                  <a:srgbClr val="422100"/>
                </a:solidFill>
                <a:latin typeface="Verdana" pitchFamily="34" charset="0"/>
              </a:rPr>
              <a:t>показывает, какая часть тепловой энергии, полученной рабочим телом от нагревателя, превратилась </a:t>
            </a:r>
            <a:br>
              <a:rPr lang="ru-RU" sz="1600" b="1" dirty="0" smtClean="0">
                <a:solidFill>
                  <a:srgbClr val="422100"/>
                </a:solidFill>
                <a:latin typeface="Verdana" pitchFamily="34" charset="0"/>
              </a:rPr>
            </a:br>
            <a:r>
              <a:rPr lang="ru-RU" sz="1600" b="1" dirty="0" smtClean="0">
                <a:solidFill>
                  <a:srgbClr val="422100"/>
                </a:solidFill>
                <a:latin typeface="Verdana" pitchFamily="34" charset="0"/>
              </a:rPr>
              <a:t>в полезную работу</a:t>
            </a:r>
          </a:p>
        </p:txBody>
      </p:sp>
      <p:sp>
        <p:nvSpPr>
          <p:cNvPr id="56" name="Прямоугольник 55"/>
          <p:cNvSpPr/>
          <p:nvPr/>
        </p:nvSpPr>
        <p:spPr>
          <a:xfrm>
            <a:off x="395536" y="1916832"/>
            <a:ext cx="2808312" cy="576064"/>
          </a:xfrm>
          <a:prstGeom prst="rect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422100"/>
                </a:solidFill>
                <a:latin typeface="Verdana" pitchFamily="34" charset="0"/>
              </a:rPr>
              <a:t>энергетическая схема тепловой машины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30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30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"/>
                            </p:stCondLst>
                            <p:childTnLst>
                              <p:par>
                                <p:cTn id="7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00"/>
                            </p:stCondLst>
                            <p:childTnLst>
                              <p:par>
                                <p:cTn id="7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500"/>
                            </p:stCondLst>
                            <p:childTnLst>
                              <p:par>
                                <p:cTn id="8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1" grpId="0" animBg="1"/>
      <p:bldP spid="23" grpId="0"/>
      <p:bldP spid="30" grpId="0"/>
      <p:bldP spid="31" grpId="0"/>
      <p:bldP spid="42" grpId="0" animBg="1"/>
      <p:bldP spid="43" grpId="0" animBg="1"/>
      <p:bldP spid="50" grpId="0" animBg="1"/>
      <p:bldP spid="55" grpId="0" animBg="1"/>
      <p:bldP spid="5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0633"/>
            <a:ext cx="9144000" cy="620688"/>
          </a:xfrm>
          <a:ln>
            <a:noFill/>
          </a:ln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z="3400" dirty="0">
                <a:solidFill>
                  <a:schemeClr val="accent4">
                    <a:lumMod val="50000"/>
                  </a:schemeClr>
                </a:solidFill>
              </a:rPr>
              <a:t>Использование циклов</a:t>
            </a:r>
          </a:p>
        </p:txBody>
      </p:sp>
      <p:sp>
        <p:nvSpPr>
          <p:cNvPr id="563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9521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952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9525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9527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9529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9531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468504" y="692696"/>
            <a:ext cx="8640000" cy="1588"/>
          </a:xfrm>
          <a:prstGeom prst="line">
            <a:avLst/>
          </a:prstGeom>
          <a:ln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23" name="Прямоугольник 22"/>
          <p:cNvSpPr/>
          <p:nvPr/>
        </p:nvSpPr>
        <p:spPr>
          <a:xfrm>
            <a:off x="3995936" y="2420888"/>
            <a:ext cx="1296144" cy="576064"/>
          </a:xfrm>
          <a:prstGeom prst="rect">
            <a:avLst/>
          </a:prstGeom>
          <a:noFill/>
          <a:ln w="19050">
            <a:solidFill>
              <a:srgbClr val="4221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422100"/>
                </a:solidFill>
                <a:latin typeface="Verdana" pitchFamily="34" charset="0"/>
              </a:rPr>
              <a:t>рабочее тело</a:t>
            </a:r>
          </a:p>
        </p:txBody>
      </p:sp>
      <p:pic>
        <p:nvPicPr>
          <p:cNvPr id="20" name="Picture 21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67944" y="5805264"/>
            <a:ext cx="1208458" cy="1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Прямоугольник 20"/>
          <p:cNvSpPr/>
          <p:nvPr/>
        </p:nvSpPr>
        <p:spPr>
          <a:xfrm>
            <a:off x="467544" y="836712"/>
            <a:ext cx="3096344" cy="504000"/>
          </a:xfrm>
          <a:prstGeom prst="rect">
            <a:avLst/>
          </a:prstGeom>
          <a:solidFill>
            <a:srgbClr val="422100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Verdana" pitchFamily="34" charset="0"/>
              </a:rPr>
              <a:t>Тепловой двигатель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3635896" y="836712"/>
            <a:ext cx="5184576" cy="504000"/>
          </a:xfrm>
          <a:prstGeom prst="rect">
            <a:avLst/>
          </a:prstGeom>
          <a:noFill/>
          <a:ln w="19050">
            <a:solidFill>
              <a:srgbClr val="4221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b="1" dirty="0" smtClean="0">
                <a:solidFill>
                  <a:srgbClr val="422100"/>
                </a:solidFill>
                <a:latin typeface="Verdana" pitchFamily="34" charset="0"/>
              </a:rPr>
              <a:t>устройство, способное превращать полученное количество теплоты в механическую работу</a:t>
            </a:r>
          </a:p>
        </p:txBody>
      </p:sp>
      <p:pic>
        <p:nvPicPr>
          <p:cNvPr id="229379" name="Picture 3" descr="../../../Program%20Files/Physicon/Open%20Physics%202.5%20part%201/content/chapter3/section/paragraph11/images/3-11-3.gif"/>
          <p:cNvPicPr>
            <a:picLocks noChangeAspect="1" noChangeArrowheads="1"/>
          </p:cNvPicPr>
          <p:nvPr/>
        </p:nvPicPr>
        <p:blipFill>
          <a:blip r:embed="rId5" r:link="rId6" cstate="print"/>
          <a:srcRect l="47552" r="3538"/>
          <a:stretch>
            <a:fillRect/>
          </a:stretch>
        </p:blipFill>
        <p:spPr bwMode="auto">
          <a:xfrm>
            <a:off x="5796137" y="2276870"/>
            <a:ext cx="3238125" cy="352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Прямоугольник 24"/>
          <p:cNvSpPr/>
          <p:nvPr/>
        </p:nvSpPr>
        <p:spPr>
          <a:xfrm>
            <a:off x="395536" y="1628800"/>
            <a:ext cx="3096344" cy="576064"/>
          </a:xfrm>
          <a:prstGeom prst="rect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422100"/>
                </a:solidFill>
              </a:rPr>
              <a:t>цикл в бензиновом карбюраторном двигателе</a:t>
            </a:r>
            <a:endParaRPr lang="ru-RU" sz="1600" b="1" dirty="0" smtClean="0">
              <a:solidFill>
                <a:srgbClr val="422100"/>
              </a:solidFill>
              <a:latin typeface="Verdana" pitchFamily="34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5760640" y="1772816"/>
            <a:ext cx="3275856" cy="432048"/>
          </a:xfrm>
          <a:prstGeom prst="rect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422100"/>
                </a:solidFill>
              </a:rPr>
              <a:t>цикл в дизельном двигателе</a:t>
            </a:r>
            <a:endParaRPr lang="ru-RU" sz="1600" b="1" dirty="0" smtClean="0">
              <a:solidFill>
                <a:srgbClr val="422100"/>
              </a:solidFill>
              <a:latin typeface="Verdana" pitchFamily="34" charset="0"/>
            </a:endParaRPr>
          </a:p>
        </p:txBody>
      </p:sp>
      <p:pic>
        <p:nvPicPr>
          <p:cNvPr id="27" name="Picture 3" descr="../../../Program%20Files/Physicon/Open%20Physics%202.5%20part%201/content/chapter3/section/paragraph11/images/3-11-3.gif"/>
          <p:cNvPicPr>
            <a:picLocks noChangeAspect="1" noChangeArrowheads="1"/>
          </p:cNvPicPr>
          <p:nvPr/>
        </p:nvPicPr>
        <p:blipFill>
          <a:blip r:embed="rId5" r:link="rId6" cstate="print"/>
          <a:srcRect r="52448"/>
          <a:stretch>
            <a:fillRect/>
          </a:stretch>
        </p:blipFill>
        <p:spPr bwMode="auto">
          <a:xfrm>
            <a:off x="395536" y="2276872"/>
            <a:ext cx="3148177" cy="352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Прямоугольник 27"/>
          <p:cNvSpPr/>
          <p:nvPr/>
        </p:nvSpPr>
        <p:spPr>
          <a:xfrm>
            <a:off x="3347864" y="3429000"/>
            <a:ext cx="1152128" cy="72008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422100"/>
                </a:solidFill>
              </a:rPr>
              <a:t>смесь паров бензина </a:t>
            </a:r>
            <a:endParaRPr lang="ru-RU" sz="1600" b="1" dirty="0" smtClean="0">
              <a:solidFill>
                <a:srgbClr val="422100"/>
              </a:solidFill>
              <a:latin typeface="Verdana" pitchFamily="34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4572000" y="3356992"/>
            <a:ext cx="1440160" cy="108012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422100"/>
                </a:solidFill>
              </a:rPr>
              <a:t>смесь дизельного топлива с воздухом</a:t>
            </a:r>
            <a:endParaRPr lang="ru-RU" sz="1600" b="1" dirty="0" smtClean="0">
              <a:solidFill>
                <a:srgbClr val="422100"/>
              </a:solidFill>
              <a:latin typeface="Verdana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2411760" y="3717032"/>
            <a:ext cx="1008112" cy="288032"/>
          </a:xfrm>
          <a:prstGeom prst="rect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422100"/>
                </a:solidFill>
              </a:rPr>
              <a:t>изохора</a:t>
            </a:r>
            <a:endParaRPr lang="ru-RU" sz="1600" b="1" dirty="0" smtClean="0">
              <a:solidFill>
                <a:srgbClr val="422100"/>
              </a:solidFill>
              <a:latin typeface="Verdana" pitchFamily="34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2123728" y="2780928"/>
            <a:ext cx="1008112" cy="288032"/>
          </a:xfrm>
          <a:prstGeom prst="rect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422100"/>
                </a:solidFill>
              </a:rPr>
              <a:t>адиабата</a:t>
            </a:r>
            <a:endParaRPr lang="ru-RU" sz="1600" b="1" dirty="0" smtClean="0">
              <a:solidFill>
                <a:srgbClr val="422100"/>
              </a:solidFill>
              <a:latin typeface="Verdana" pitchFamily="34" charset="0"/>
            </a:endParaRPr>
          </a:p>
        </p:txBody>
      </p:sp>
      <p:cxnSp>
        <p:nvCxnSpPr>
          <p:cNvPr id="32" name="Прямая со стрелкой 31"/>
          <p:cNvCxnSpPr>
            <a:stCxn id="30" idx="2"/>
          </p:cNvCxnSpPr>
          <p:nvPr/>
        </p:nvCxnSpPr>
        <p:spPr>
          <a:xfrm rot="5400000">
            <a:off x="1871699" y="3465005"/>
            <a:ext cx="504058" cy="1584176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 rot="5400000">
            <a:off x="2231741" y="4041067"/>
            <a:ext cx="1080119" cy="864096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/>
          <p:nvPr/>
        </p:nvCxnSpPr>
        <p:spPr>
          <a:xfrm rot="10800000" flipV="1">
            <a:off x="1475656" y="3068960"/>
            <a:ext cx="792088" cy="360040"/>
          </a:xfrm>
          <a:prstGeom prst="straightConnector1">
            <a:avLst/>
          </a:prstGeom>
          <a:ln w="19050">
            <a:solidFill>
              <a:schemeClr val="tx2">
                <a:lumMod val="50000"/>
              </a:schemeClr>
            </a:solidFill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/>
          <p:nvPr/>
        </p:nvCxnSpPr>
        <p:spPr>
          <a:xfrm rot="5400000">
            <a:off x="1079612" y="3537012"/>
            <a:ext cx="1800200" cy="864096"/>
          </a:xfrm>
          <a:prstGeom prst="straightConnector1">
            <a:avLst/>
          </a:prstGeom>
          <a:ln w="19050">
            <a:solidFill>
              <a:schemeClr val="tx2">
                <a:lumMod val="50000"/>
              </a:schemeClr>
            </a:solidFill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Прямоугольник 46"/>
          <p:cNvSpPr/>
          <p:nvPr/>
        </p:nvSpPr>
        <p:spPr>
          <a:xfrm>
            <a:off x="7812360" y="2636912"/>
            <a:ext cx="1008112" cy="288032"/>
          </a:xfrm>
          <a:prstGeom prst="rect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422100"/>
                </a:solidFill>
              </a:rPr>
              <a:t>адиабата</a:t>
            </a:r>
            <a:endParaRPr lang="ru-RU" sz="1600" b="1" dirty="0" smtClean="0">
              <a:solidFill>
                <a:srgbClr val="422100"/>
              </a:solidFill>
              <a:latin typeface="Verdana" pitchFamily="34" charset="0"/>
            </a:endParaRPr>
          </a:p>
        </p:txBody>
      </p:sp>
      <p:cxnSp>
        <p:nvCxnSpPr>
          <p:cNvPr id="48" name="Прямая со стрелкой 47"/>
          <p:cNvCxnSpPr/>
          <p:nvPr/>
        </p:nvCxnSpPr>
        <p:spPr>
          <a:xfrm rot="5400000">
            <a:off x="7776356" y="2960948"/>
            <a:ext cx="432048" cy="360040"/>
          </a:xfrm>
          <a:prstGeom prst="straightConnector1">
            <a:avLst/>
          </a:prstGeom>
          <a:ln w="19050">
            <a:solidFill>
              <a:schemeClr val="tx2">
                <a:lumMod val="50000"/>
              </a:schemeClr>
            </a:solidFill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 стрелкой 48"/>
          <p:cNvCxnSpPr/>
          <p:nvPr/>
        </p:nvCxnSpPr>
        <p:spPr>
          <a:xfrm rot="5400000">
            <a:off x="7236296" y="3212976"/>
            <a:ext cx="1512168" cy="936104"/>
          </a:xfrm>
          <a:prstGeom prst="straightConnector1">
            <a:avLst/>
          </a:prstGeom>
          <a:ln w="19050">
            <a:solidFill>
              <a:schemeClr val="tx2">
                <a:lumMod val="50000"/>
              </a:schemeClr>
            </a:solidFill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Прямоугольник 52"/>
          <p:cNvSpPr/>
          <p:nvPr/>
        </p:nvSpPr>
        <p:spPr>
          <a:xfrm>
            <a:off x="6516216" y="4869160"/>
            <a:ext cx="1008112" cy="288032"/>
          </a:xfrm>
          <a:prstGeom prst="rect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422100"/>
                </a:solidFill>
              </a:rPr>
              <a:t>изохора</a:t>
            </a:r>
            <a:endParaRPr lang="ru-RU" sz="1600" b="1" dirty="0" smtClean="0">
              <a:solidFill>
                <a:srgbClr val="422100"/>
              </a:solidFill>
              <a:latin typeface="Verdana" pitchFamily="34" charset="0"/>
            </a:endParaRPr>
          </a:p>
        </p:txBody>
      </p:sp>
      <p:cxnSp>
        <p:nvCxnSpPr>
          <p:cNvPr id="54" name="Прямая со стрелкой 53"/>
          <p:cNvCxnSpPr>
            <a:stCxn id="53" idx="3"/>
          </p:cNvCxnSpPr>
          <p:nvPr/>
        </p:nvCxnSpPr>
        <p:spPr>
          <a:xfrm flipV="1">
            <a:off x="7524328" y="4365104"/>
            <a:ext cx="1008112" cy="648072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Прямоугольник 56"/>
          <p:cNvSpPr/>
          <p:nvPr/>
        </p:nvSpPr>
        <p:spPr>
          <a:xfrm>
            <a:off x="6372200" y="2348880"/>
            <a:ext cx="1008112" cy="288032"/>
          </a:xfrm>
          <a:prstGeom prst="rect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422100"/>
                </a:solidFill>
              </a:rPr>
              <a:t>изобара</a:t>
            </a:r>
            <a:endParaRPr lang="ru-RU" sz="1600" b="1" dirty="0" smtClean="0">
              <a:solidFill>
                <a:srgbClr val="422100"/>
              </a:solidFill>
              <a:latin typeface="Verdana" pitchFamily="34" charset="0"/>
            </a:endParaRPr>
          </a:p>
        </p:txBody>
      </p:sp>
      <p:cxnSp>
        <p:nvCxnSpPr>
          <p:cNvPr id="58" name="Прямая со стрелкой 57"/>
          <p:cNvCxnSpPr/>
          <p:nvPr/>
        </p:nvCxnSpPr>
        <p:spPr>
          <a:xfrm rot="5400000">
            <a:off x="7093074" y="2780928"/>
            <a:ext cx="431254" cy="794"/>
          </a:xfrm>
          <a:prstGeom prst="straightConnector1">
            <a:avLst/>
          </a:prstGeom>
          <a:ln w="19050">
            <a:solidFill>
              <a:schemeClr val="accent3">
                <a:lumMod val="50000"/>
              </a:schemeClr>
            </a:solidFill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 стрелкой 61"/>
          <p:cNvCxnSpPr>
            <a:stCxn id="23" idx="2"/>
            <a:endCxn id="28" idx="0"/>
          </p:cNvCxnSpPr>
          <p:nvPr/>
        </p:nvCxnSpPr>
        <p:spPr>
          <a:xfrm rot="5400000">
            <a:off x="4067944" y="2852936"/>
            <a:ext cx="432048" cy="720080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 стрелкой 66"/>
          <p:cNvCxnSpPr>
            <a:stCxn id="23" idx="2"/>
            <a:endCxn id="29" idx="0"/>
          </p:cNvCxnSpPr>
          <p:nvPr/>
        </p:nvCxnSpPr>
        <p:spPr>
          <a:xfrm rot="16200000" flipH="1">
            <a:off x="4788024" y="2852936"/>
            <a:ext cx="360040" cy="648072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Прямоугольник 75"/>
          <p:cNvSpPr/>
          <p:nvPr/>
        </p:nvSpPr>
        <p:spPr>
          <a:xfrm>
            <a:off x="3491880" y="5301208"/>
            <a:ext cx="1224136" cy="504056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422100"/>
                </a:solidFill>
                <a:latin typeface="Verdana" pitchFamily="34" charset="0"/>
                <a:sym typeface="Symbol"/>
              </a:rPr>
              <a:t>  30%</a:t>
            </a:r>
            <a:endParaRPr lang="ru-RU" b="1" dirty="0" smtClean="0">
              <a:solidFill>
                <a:srgbClr val="422100"/>
              </a:solidFill>
              <a:latin typeface="Verdana" pitchFamily="34" charset="0"/>
            </a:endParaRPr>
          </a:p>
        </p:txBody>
      </p:sp>
      <p:sp>
        <p:nvSpPr>
          <p:cNvPr id="77" name="Прямоугольник 76"/>
          <p:cNvSpPr/>
          <p:nvPr/>
        </p:nvSpPr>
        <p:spPr>
          <a:xfrm>
            <a:off x="4644008" y="5301208"/>
            <a:ext cx="1224136" cy="576064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422100"/>
                </a:solidFill>
                <a:latin typeface="Verdana" pitchFamily="34" charset="0"/>
                <a:sym typeface="Symbol"/>
              </a:rPr>
              <a:t>  40%</a:t>
            </a:r>
            <a:endParaRPr lang="ru-RU" b="1" dirty="0" smtClean="0">
              <a:solidFill>
                <a:srgbClr val="422100"/>
              </a:solidFill>
              <a:latin typeface="Verdana" pitchFamily="34" charset="0"/>
            </a:endParaRPr>
          </a:p>
        </p:txBody>
      </p:sp>
      <p:sp>
        <p:nvSpPr>
          <p:cNvPr id="78" name="Прямоугольник 77"/>
          <p:cNvSpPr/>
          <p:nvPr/>
        </p:nvSpPr>
        <p:spPr>
          <a:xfrm>
            <a:off x="4211960" y="4437112"/>
            <a:ext cx="1080120" cy="504056"/>
          </a:xfrm>
          <a:prstGeom prst="rect">
            <a:avLst/>
          </a:prstGeom>
          <a:noFill/>
          <a:ln w="19050">
            <a:solidFill>
              <a:srgbClr val="4221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 smtClean="0">
                <a:solidFill>
                  <a:srgbClr val="422100"/>
                </a:solidFill>
                <a:latin typeface="Verdana" pitchFamily="34" charset="0"/>
                <a:sym typeface="Symbol"/>
              </a:rPr>
              <a:t>к.п.д</a:t>
            </a:r>
            <a:endParaRPr lang="ru-RU" b="1" dirty="0" smtClean="0">
              <a:solidFill>
                <a:srgbClr val="422100"/>
              </a:solidFill>
              <a:latin typeface="Verdana" pitchFamily="34" charset="0"/>
            </a:endParaRPr>
          </a:p>
        </p:txBody>
      </p:sp>
      <p:cxnSp>
        <p:nvCxnSpPr>
          <p:cNvPr id="79" name="Прямая со стрелкой 78"/>
          <p:cNvCxnSpPr>
            <a:stCxn id="78" idx="2"/>
            <a:endCxn id="76" idx="0"/>
          </p:cNvCxnSpPr>
          <p:nvPr/>
        </p:nvCxnSpPr>
        <p:spPr>
          <a:xfrm rot="5400000">
            <a:off x="4247964" y="4797152"/>
            <a:ext cx="360040" cy="648072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Прямая со стрелкой 81"/>
          <p:cNvCxnSpPr>
            <a:stCxn id="78" idx="2"/>
            <a:endCxn id="77" idx="0"/>
          </p:cNvCxnSpPr>
          <p:nvPr/>
        </p:nvCxnSpPr>
        <p:spPr>
          <a:xfrm rot="16200000" flipH="1">
            <a:off x="4824028" y="4869160"/>
            <a:ext cx="360040" cy="504056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29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5" grpId="0" animBg="1"/>
      <p:bldP spid="26" grpId="0" animBg="1"/>
      <p:bldP spid="28" grpId="0"/>
      <p:bldP spid="29" grpId="0"/>
      <p:bldP spid="30" grpId="0" animBg="1"/>
      <p:bldP spid="31" grpId="0" animBg="1"/>
      <p:bldP spid="47" grpId="0" animBg="1"/>
      <p:bldP spid="53" grpId="0" animBg="1"/>
      <p:bldP spid="57" grpId="0" animBg="1"/>
      <p:bldP spid="76" grpId="0"/>
      <p:bldP spid="77" grpId="0"/>
      <p:bldP spid="7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0633"/>
            <a:ext cx="9144000" cy="620688"/>
          </a:xfrm>
          <a:ln>
            <a:noFill/>
          </a:ln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z="3400" dirty="0">
                <a:solidFill>
                  <a:schemeClr val="accent4">
                    <a:lumMod val="50000"/>
                  </a:schemeClr>
                </a:solidFill>
              </a:rPr>
              <a:t>Цикл Карно</a:t>
            </a:r>
          </a:p>
        </p:txBody>
      </p:sp>
      <p:sp>
        <p:nvSpPr>
          <p:cNvPr id="563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9521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952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9525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9527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9529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9531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468504" y="692696"/>
            <a:ext cx="8640000" cy="1588"/>
          </a:xfrm>
          <a:prstGeom prst="line">
            <a:avLst/>
          </a:prstGeom>
          <a:ln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8" name="Прямоугольник 17"/>
          <p:cNvSpPr/>
          <p:nvPr/>
        </p:nvSpPr>
        <p:spPr>
          <a:xfrm>
            <a:off x="251520" y="836712"/>
            <a:ext cx="3960000" cy="504056"/>
          </a:xfrm>
          <a:prstGeom prst="rect">
            <a:avLst/>
          </a:prstGeom>
          <a:solidFill>
            <a:srgbClr val="422100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Verdana" pitchFamily="34" charset="0"/>
              </a:rPr>
              <a:t>Цикл Карно</a:t>
            </a:r>
          </a:p>
        </p:txBody>
      </p:sp>
      <p:pic>
        <p:nvPicPr>
          <p:cNvPr id="19" name="Picture 22">
            <a:hlinkClick r:id="rId4" action="ppaction://hlinkfile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12360" y="5589240"/>
            <a:ext cx="1229800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1426" name="Picture 2" descr="../../../Program%20Files/Physicon/Open%20Physics%202.5%20part%201/content/chapter3/section/paragraph11/images/3-11-4.gif"/>
          <p:cNvPicPr>
            <a:picLocks noChangeAspect="1" noChangeArrowheads="1"/>
          </p:cNvPicPr>
          <p:nvPr/>
        </p:nvPicPr>
        <p:blipFill>
          <a:blip r:embed="rId6" r:link="rId7" cstate="print"/>
          <a:srcRect r="7208"/>
          <a:stretch>
            <a:fillRect/>
          </a:stretch>
        </p:blipFill>
        <p:spPr bwMode="auto">
          <a:xfrm>
            <a:off x="4257722" y="836712"/>
            <a:ext cx="4634758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" name="Прямоугольник 44"/>
          <p:cNvSpPr/>
          <p:nvPr/>
        </p:nvSpPr>
        <p:spPr>
          <a:xfrm>
            <a:off x="6228184" y="908720"/>
            <a:ext cx="1152128" cy="360040"/>
          </a:xfrm>
          <a:prstGeom prst="rect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422100"/>
                </a:solidFill>
              </a:rPr>
              <a:t>изотерма</a:t>
            </a:r>
            <a:endParaRPr lang="ru-RU" sz="1600" b="1" dirty="0" smtClean="0">
              <a:solidFill>
                <a:srgbClr val="422100"/>
              </a:solidFill>
              <a:latin typeface="Verdana" pitchFamily="34" charset="0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7596336" y="1052736"/>
            <a:ext cx="1008112" cy="288032"/>
          </a:xfrm>
          <a:prstGeom prst="rect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422100"/>
                </a:solidFill>
              </a:rPr>
              <a:t>адиабата</a:t>
            </a:r>
            <a:endParaRPr lang="ru-RU" sz="1600" b="1" dirty="0" smtClean="0">
              <a:solidFill>
                <a:srgbClr val="422100"/>
              </a:solidFill>
              <a:latin typeface="Verdana" pitchFamily="34" charset="0"/>
            </a:endParaRPr>
          </a:p>
        </p:txBody>
      </p:sp>
      <p:cxnSp>
        <p:nvCxnSpPr>
          <p:cNvPr id="50" name="Прямая со стрелкой 49"/>
          <p:cNvCxnSpPr/>
          <p:nvPr/>
        </p:nvCxnSpPr>
        <p:spPr>
          <a:xfrm rot="10800000" flipV="1">
            <a:off x="5688124" y="1340768"/>
            <a:ext cx="1188132" cy="936104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 стрелкой 50"/>
          <p:cNvCxnSpPr/>
          <p:nvPr/>
        </p:nvCxnSpPr>
        <p:spPr>
          <a:xfrm rot="5400000">
            <a:off x="5700381" y="1856699"/>
            <a:ext cx="1907829" cy="875970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 стрелкой 51"/>
          <p:cNvCxnSpPr/>
          <p:nvPr/>
        </p:nvCxnSpPr>
        <p:spPr>
          <a:xfrm rot="10800000" flipV="1">
            <a:off x="5580112" y="1340768"/>
            <a:ext cx="2448272" cy="1368152"/>
          </a:xfrm>
          <a:prstGeom prst="straightConnector1">
            <a:avLst/>
          </a:prstGeom>
          <a:ln w="19050">
            <a:solidFill>
              <a:schemeClr val="tx2">
                <a:lumMod val="50000"/>
              </a:schemeClr>
            </a:solidFill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 стрелкой 54"/>
          <p:cNvCxnSpPr/>
          <p:nvPr/>
        </p:nvCxnSpPr>
        <p:spPr>
          <a:xfrm rot="5400000">
            <a:off x="6516216" y="1628800"/>
            <a:ext cx="1872208" cy="1440160"/>
          </a:xfrm>
          <a:prstGeom prst="straightConnector1">
            <a:avLst/>
          </a:prstGeom>
          <a:ln w="19050">
            <a:solidFill>
              <a:schemeClr val="tx2">
                <a:lumMod val="50000"/>
              </a:schemeClr>
            </a:solidFill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Прямоугольник 59"/>
          <p:cNvSpPr/>
          <p:nvPr/>
        </p:nvSpPr>
        <p:spPr>
          <a:xfrm>
            <a:off x="251518" y="1340768"/>
            <a:ext cx="3960000" cy="1152128"/>
          </a:xfrm>
          <a:prstGeom prst="rect">
            <a:avLst/>
          </a:prstGeom>
          <a:noFill/>
          <a:ln w="19050">
            <a:solidFill>
              <a:srgbClr val="4221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 smtClean="0">
                <a:solidFill>
                  <a:srgbClr val="422100"/>
                </a:solidFill>
                <a:latin typeface="Verdana" pitchFamily="34" charset="0"/>
              </a:rPr>
              <a:t>1-2:</a:t>
            </a:r>
            <a:endParaRPr lang="en-US" sz="1600" b="1" dirty="0" smtClean="0">
              <a:solidFill>
                <a:srgbClr val="422100"/>
              </a:solidFill>
              <a:latin typeface="Verdana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1600" b="1" dirty="0" smtClean="0">
                <a:solidFill>
                  <a:srgbClr val="422100"/>
                </a:solidFill>
                <a:latin typeface="Verdana" pitchFamily="34" charset="0"/>
              </a:rPr>
              <a:t>изотермическое расширение</a:t>
            </a:r>
            <a:endParaRPr lang="en-US" sz="1600" b="1" dirty="0" smtClean="0">
              <a:solidFill>
                <a:srgbClr val="422100"/>
              </a:solidFill>
              <a:latin typeface="Verdana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1600" b="1" dirty="0" smtClean="0">
                <a:solidFill>
                  <a:srgbClr val="422100"/>
                </a:solidFill>
                <a:latin typeface="Verdana" pitchFamily="34" charset="0"/>
              </a:rPr>
              <a:t>газ</a:t>
            </a:r>
            <a:r>
              <a:rPr lang="en-US" sz="1600" b="1" dirty="0" smtClean="0">
                <a:solidFill>
                  <a:srgbClr val="422100"/>
                </a:solidFill>
                <a:latin typeface="Verdana" pitchFamily="34" charset="0"/>
              </a:rPr>
              <a:t> </a:t>
            </a:r>
            <a:r>
              <a:rPr lang="ru-RU" sz="1600" b="1" dirty="0" smtClean="0">
                <a:solidFill>
                  <a:srgbClr val="422100"/>
                </a:solidFill>
                <a:latin typeface="Verdana" pitchFamily="34" charset="0"/>
              </a:rPr>
              <a:t>получает тепло</a:t>
            </a:r>
          </a:p>
          <a:p>
            <a:pPr>
              <a:buFont typeface="Arial" pitchFamily="34" charset="0"/>
              <a:buChar char="•"/>
            </a:pPr>
            <a:r>
              <a:rPr lang="ru-RU" sz="1600" b="1" dirty="0" smtClean="0">
                <a:solidFill>
                  <a:srgbClr val="422100"/>
                </a:solidFill>
                <a:latin typeface="Verdana" pitchFamily="34" charset="0"/>
              </a:rPr>
              <a:t>газ совершает работу </a:t>
            </a:r>
            <a:r>
              <a:rPr lang="ru-RU" sz="1600" b="1" i="1" dirty="0" smtClean="0">
                <a:solidFill>
                  <a:srgbClr val="422100"/>
                </a:solidFill>
                <a:latin typeface="Verdana" pitchFamily="34" charset="0"/>
              </a:rPr>
              <a:t>A</a:t>
            </a:r>
            <a:r>
              <a:rPr lang="ru-RU" sz="1600" b="1" baseline="-25000" dirty="0" smtClean="0">
                <a:solidFill>
                  <a:srgbClr val="422100"/>
                </a:solidFill>
                <a:latin typeface="Verdana" pitchFamily="34" charset="0"/>
              </a:rPr>
              <a:t>12</a:t>
            </a:r>
            <a:r>
              <a:rPr lang="ru-RU" sz="1600" b="1" i="1" dirty="0" smtClean="0">
                <a:solidFill>
                  <a:srgbClr val="422100"/>
                </a:solidFill>
                <a:latin typeface="Verdana" pitchFamily="34" charset="0"/>
              </a:rPr>
              <a:t>=Q</a:t>
            </a:r>
            <a:r>
              <a:rPr lang="ru-RU" sz="1600" b="1" baseline="-25000" dirty="0" smtClean="0">
                <a:solidFill>
                  <a:srgbClr val="422100"/>
                </a:solidFill>
                <a:latin typeface="Verdana" pitchFamily="34" charset="0"/>
              </a:rPr>
              <a:t>1</a:t>
            </a:r>
          </a:p>
        </p:txBody>
      </p:sp>
      <p:sp>
        <p:nvSpPr>
          <p:cNvPr id="63" name="Прямоугольник 62"/>
          <p:cNvSpPr/>
          <p:nvPr/>
        </p:nvSpPr>
        <p:spPr>
          <a:xfrm>
            <a:off x="251518" y="2492896"/>
            <a:ext cx="3960000" cy="1224136"/>
          </a:xfrm>
          <a:prstGeom prst="rect">
            <a:avLst/>
          </a:prstGeom>
          <a:noFill/>
          <a:ln w="19050">
            <a:solidFill>
              <a:srgbClr val="4221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 smtClean="0">
                <a:solidFill>
                  <a:srgbClr val="422100"/>
                </a:solidFill>
                <a:latin typeface="Verdana" pitchFamily="34" charset="0"/>
              </a:rPr>
              <a:t>2-3:</a:t>
            </a:r>
            <a:endParaRPr lang="en-US" sz="1600" b="1" dirty="0" smtClean="0">
              <a:solidFill>
                <a:srgbClr val="422100"/>
              </a:solidFill>
              <a:latin typeface="Verdana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1600" b="1" dirty="0" smtClean="0">
                <a:solidFill>
                  <a:srgbClr val="422100"/>
                </a:solidFill>
                <a:latin typeface="Verdana" pitchFamily="34" charset="0"/>
              </a:rPr>
              <a:t>адиабатическое расширение</a:t>
            </a:r>
          </a:p>
          <a:p>
            <a:pPr>
              <a:buFont typeface="Arial" pitchFamily="34" charset="0"/>
              <a:buChar char="•"/>
            </a:pPr>
            <a:r>
              <a:rPr lang="ru-RU" sz="1600" b="1" dirty="0" smtClean="0">
                <a:solidFill>
                  <a:srgbClr val="422100"/>
                </a:solidFill>
                <a:latin typeface="Verdana" pitchFamily="34" charset="0"/>
              </a:rPr>
              <a:t>газ совершает работу </a:t>
            </a:r>
            <a:r>
              <a:rPr lang="ru-RU" sz="1600" b="1" i="1" dirty="0" smtClean="0">
                <a:solidFill>
                  <a:srgbClr val="422100"/>
                </a:solidFill>
                <a:latin typeface="Verdana" pitchFamily="34" charset="0"/>
              </a:rPr>
              <a:t>A</a:t>
            </a:r>
            <a:r>
              <a:rPr lang="ru-RU" sz="1600" b="1" baseline="-25000" dirty="0" smtClean="0">
                <a:solidFill>
                  <a:srgbClr val="422100"/>
                </a:solidFill>
                <a:latin typeface="Verdana" pitchFamily="34" charset="0"/>
              </a:rPr>
              <a:t>2</a:t>
            </a:r>
            <a:r>
              <a:rPr lang="en-US" sz="1600" b="1" baseline="-25000" dirty="0" smtClean="0">
                <a:solidFill>
                  <a:srgbClr val="422100"/>
                </a:solidFill>
                <a:latin typeface="Verdana" pitchFamily="34" charset="0"/>
              </a:rPr>
              <a:t>3</a:t>
            </a:r>
            <a:r>
              <a:rPr lang="ru-RU" sz="1600" b="1" baseline="-25000" dirty="0" smtClean="0">
                <a:solidFill>
                  <a:srgbClr val="422100"/>
                </a:solidFill>
                <a:latin typeface="Verdana" pitchFamily="34" charset="0"/>
              </a:rPr>
              <a:t> </a:t>
            </a:r>
            <a:r>
              <a:rPr lang="en-US" sz="1600" b="1" dirty="0" smtClean="0">
                <a:solidFill>
                  <a:srgbClr val="422100"/>
                </a:solidFill>
                <a:latin typeface="Verdana" pitchFamily="34" charset="0"/>
              </a:rPr>
              <a:t>&gt;0 </a:t>
            </a:r>
            <a:endParaRPr lang="ru-RU" sz="1600" b="1" baseline="-25000" dirty="0" smtClean="0">
              <a:solidFill>
                <a:srgbClr val="422100"/>
              </a:solidFill>
              <a:latin typeface="Verdana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1600" b="1" dirty="0" smtClean="0">
                <a:solidFill>
                  <a:srgbClr val="422100"/>
                </a:solidFill>
                <a:latin typeface="Verdana" pitchFamily="34" charset="0"/>
              </a:rPr>
              <a:t>температура падает до </a:t>
            </a:r>
            <a:r>
              <a:rPr lang="en-US" sz="1600" b="1" dirty="0" smtClean="0">
                <a:solidFill>
                  <a:srgbClr val="422100"/>
                </a:solidFill>
                <a:latin typeface="Verdana" pitchFamily="34" charset="0"/>
              </a:rPr>
              <a:t>T</a:t>
            </a:r>
            <a:r>
              <a:rPr lang="en-US" sz="1600" b="1" baseline="-25000" dirty="0" smtClean="0">
                <a:solidFill>
                  <a:srgbClr val="422100"/>
                </a:solidFill>
                <a:latin typeface="Verdana" pitchFamily="34" charset="0"/>
              </a:rPr>
              <a:t>2</a:t>
            </a:r>
            <a:endParaRPr lang="ru-RU" sz="1600" b="1" baseline="-25000" dirty="0" smtClean="0">
              <a:solidFill>
                <a:srgbClr val="422100"/>
              </a:solidFill>
              <a:latin typeface="Verdana" pitchFamily="34" charset="0"/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250762" y="3717031"/>
            <a:ext cx="3960000" cy="1294355"/>
          </a:xfrm>
          <a:prstGeom prst="rect">
            <a:avLst/>
          </a:prstGeom>
          <a:noFill/>
          <a:ln w="19050">
            <a:solidFill>
              <a:srgbClr val="4221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b="1" dirty="0" smtClean="0">
                <a:solidFill>
                  <a:srgbClr val="422100"/>
                </a:solidFill>
                <a:latin typeface="Verdana" pitchFamily="34" charset="0"/>
              </a:rPr>
              <a:t>3</a:t>
            </a:r>
            <a:r>
              <a:rPr lang="ru-RU" sz="1600" b="1" dirty="0" smtClean="0">
                <a:solidFill>
                  <a:srgbClr val="422100"/>
                </a:solidFill>
                <a:latin typeface="Verdana" pitchFamily="34" charset="0"/>
              </a:rPr>
              <a:t>-</a:t>
            </a:r>
            <a:r>
              <a:rPr lang="en-US" sz="1600" b="1" dirty="0" smtClean="0">
                <a:solidFill>
                  <a:srgbClr val="422100"/>
                </a:solidFill>
                <a:latin typeface="Verdana" pitchFamily="34" charset="0"/>
              </a:rPr>
              <a:t>4</a:t>
            </a:r>
            <a:r>
              <a:rPr lang="ru-RU" sz="1600" b="1" dirty="0" smtClean="0">
                <a:solidFill>
                  <a:srgbClr val="422100"/>
                </a:solidFill>
                <a:latin typeface="Verdana" pitchFamily="34" charset="0"/>
              </a:rPr>
              <a:t>:</a:t>
            </a:r>
          </a:p>
          <a:p>
            <a:pPr>
              <a:buFont typeface="Arial" pitchFamily="34" charset="0"/>
              <a:buChar char="•"/>
            </a:pPr>
            <a:r>
              <a:rPr lang="ru-RU" sz="1600" b="1" dirty="0" smtClean="0">
                <a:solidFill>
                  <a:srgbClr val="422100"/>
                </a:solidFill>
                <a:latin typeface="Verdana" pitchFamily="34" charset="0"/>
              </a:rPr>
              <a:t>изотермическое сжатие</a:t>
            </a:r>
          </a:p>
          <a:p>
            <a:pPr>
              <a:buFont typeface="Arial" pitchFamily="34" charset="0"/>
              <a:buChar char="•"/>
            </a:pPr>
            <a:r>
              <a:rPr lang="ru-RU" sz="1600" b="1" dirty="0" smtClean="0">
                <a:solidFill>
                  <a:srgbClr val="422100"/>
                </a:solidFill>
                <a:latin typeface="Verdana" pitchFamily="34" charset="0"/>
              </a:rPr>
              <a:t>газ</a:t>
            </a:r>
            <a:r>
              <a:rPr lang="en-US" sz="1600" b="1" dirty="0" smtClean="0">
                <a:solidFill>
                  <a:srgbClr val="422100"/>
                </a:solidFill>
                <a:latin typeface="Verdana" pitchFamily="34" charset="0"/>
              </a:rPr>
              <a:t> </a:t>
            </a:r>
            <a:r>
              <a:rPr lang="ru-RU" sz="1600" b="1" dirty="0" smtClean="0">
                <a:solidFill>
                  <a:srgbClr val="422100"/>
                </a:solidFill>
                <a:latin typeface="Verdana" pitchFamily="34" charset="0"/>
              </a:rPr>
              <a:t>отдает тепло </a:t>
            </a:r>
            <a:r>
              <a:rPr lang="en-US" sz="1600" b="1" dirty="0" smtClean="0">
                <a:solidFill>
                  <a:srgbClr val="422100"/>
                </a:solidFill>
                <a:latin typeface="Verdana" pitchFamily="34" charset="0"/>
              </a:rPr>
              <a:t>Q</a:t>
            </a:r>
            <a:r>
              <a:rPr lang="en-US" sz="1600" b="1" baseline="-25000" dirty="0" smtClean="0">
                <a:solidFill>
                  <a:srgbClr val="422100"/>
                </a:solidFill>
                <a:latin typeface="Verdana" pitchFamily="34" charset="0"/>
              </a:rPr>
              <a:t>2</a:t>
            </a:r>
            <a:r>
              <a:rPr lang="en-US" sz="1600" b="1" dirty="0" smtClean="0">
                <a:solidFill>
                  <a:srgbClr val="422100"/>
                </a:solidFill>
                <a:latin typeface="Verdana" pitchFamily="34" charset="0"/>
              </a:rPr>
              <a:t>&lt;0</a:t>
            </a:r>
            <a:endParaRPr lang="ru-RU" sz="1600" b="1" dirty="0" smtClean="0">
              <a:solidFill>
                <a:srgbClr val="422100"/>
              </a:solidFill>
              <a:latin typeface="Verdana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1600" b="1" dirty="0" smtClean="0">
                <a:solidFill>
                  <a:srgbClr val="422100"/>
                </a:solidFill>
                <a:latin typeface="Verdana" pitchFamily="34" charset="0"/>
              </a:rPr>
              <a:t>газ совершает работу</a:t>
            </a:r>
            <a:r>
              <a:rPr lang="en-US" sz="1600" b="1" dirty="0" smtClean="0">
                <a:solidFill>
                  <a:srgbClr val="422100"/>
                </a:solidFill>
                <a:latin typeface="Verdana" pitchFamily="34" charset="0"/>
              </a:rPr>
              <a:t> </a:t>
            </a:r>
            <a:r>
              <a:rPr lang="ru-RU" sz="1600" b="1" i="1" dirty="0" smtClean="0">
                <a:solidFill>
                  <a:srgbClr val="422100"/>
                </a:solidFill>
                <a:latin typeface="Verdana" pitchFamily="34" charset="0"/>
              </a:rPr>
              <a:t>А</a:t>
            </a:r>
            <a:r>
              <a:rPr lang="en-US" sz="1600" b="1" baseline="-25000" dirty="0" smtClean="0">
                <a:solidFill>
                  <a:srgbClr val="422100"/>
                </a:solidFill>
                <a:latin typeface="Verdana" pitchFamily="34" charset="0"/>
              </a:rPr>
              <a:t>34</a:t>
            </a:r>
            <a:r>
              <a:rPr lang="en-US" sz="1600" b="1" i="1" dirty="0" smtClean="0">
                <a:solidFill>
                  <a:srgbClr val="422100"/>
                </a:solidFill>
                <a:latin typeface="Verdana" pitchFamily="34" charset="0"/>
              </a:rPr>
              <a:t>=</a:t>
            </a:r>
            <a:r>
              <a:rPr lang="ru-RU" sz="1600" b="1" i="1" dirty="0" smtClean="0">
                <a:solidFill>
                  <a:srgbClr val="422100"/>
                </a:solidFill>
                <a:latin typeface="Verdana" pitchFamily="34" charset="0"/>
              </a:rPr>
              <a:t>Q</a:t>
            </a:r>
            <a:r>
              <a:rPr lang="en-US" sz="1600" b="1" baseline="-25000" dirty="0" smtClean="0">
                <a:solidFill>
                  <a:srgbClr val="422100"/>
                </a:solidFill>
                <a:latin typeface="Verdana" pitchFamily="34" charset="0"/>
              </a:rPr>
              <a:t>2</a:t>
            </a:r>
            <a:r>
              <a:rPr lang="ru-RU" sz="1600" b="1" baseline="-25000" dirty="0" smtClean="0">
                <a:solidFill>
                  <a:srgbClr val="422100"/>
                </a:solidFill>
                <a:latin typeface="Verdana" pitchFamily="34" charset="0"/>
              </a:rPr>
              <a:t> </a:t>
            </a:r>
            <a:r>
              <a:rPr lang="ru-RU" sz="1600" b="1" i="1" dirty="0" smtClean="0">
                <a:solidFill>
                  <a:srgbClr val="422100"/>
                </a:solidFill>
                <a:latin typeface="Verdana" pitchFamily="34" charset="0"/>
              </a:rPr>
              <a:t>A</a:t>
            </a:r>
            <a:r>
              <a:rPr lang="en-US" sz="1600" b="1" baseline="-25000" dirty="0" smtClean="0">
                <a:solidFill>
                  <a:srgbClr val="422100"/>
                </a:solidFill>
                <a:latin typeface="Verdana" pitchFamily="34" charset="0"/>
              </a:rPr>
              <a:t>3</a:t>
            </a:r>
            <a:r>
              <a:rPr lang="ru-RU" sz="1600" b="1" baseline="-25000" dirty="0" smtClean="0">
                <a:solidFill>
                  <a:srgbClr val="422100"/>
                </a:solidFill>
                <a:latin typeface="Verdana" pitchFamily="34" charset="0"/>
              </a:rPr>
              <a:t>4 </a:t>
            </a:r>
            <a:r>
              <a:rPr lang="en-US" sz="1600" b="1" dirty="0" smtClean="0">
                <a:solidFill>
                  <a:srgbClr val="422100"/>
                </a:solidFill>
                <a:latin typeface="Verdana" pitchFamily="34" charset="0"/>
              </a:rPr>
              <a:t>&lt;0</a:t>
            </a:r>
            <a:endParaRPr lang="ru-RU" sz="1600" b="1" baseline="-25000" dirty="0" smtClean="0">
              <a:solidFill>
                <a:srgbClr val="422100"/>
              </a:solidFill>
              <a:latin typeface="Verdana" pitchFamily="34" charset="0"/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251519" y="5013176"/>
            <a:ext cx="3960000" cy="1116000"/>
          </a:xfrm>
          <a:prstGeom prst="rect">
            <a:avLst/>
          </a:prstGeom>
          <a:noFill/>
          <a:ln w="19050">
            <a:solidFill>
              <a:srgbClr val="4221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b="1" dirty="0" smtClean="0">
                <a:solidFill>
                  <a:srgbClr val="422100"/>
                </a:solidFill>
                <a:latin typeface="Verdana" pitchFamily="34" charset="0"/>
              </a:rPr>
              <a:t>4-1</a:t>
            </a:r>
            <a:r>
              <a:rPr lang="ru-RU" sz="1600" b="1" dirty="0" smtClean="0">
                <a:solidFill>
                  <a:srgbClr val="422100"/>
                </a:solidFill>
                <a:latin typeface="Verdana" pitchFamily="34" charset="0"/>
              </a:rPr>
              <a:t>:</a:t>
            </a:r>
            <a:endParaRPr lang="en-US" sz="1600" b="1" dirty="0" smtClean="0">
              <a:solidFill>
                <a:srgbClr val="422100"/>
              </a:solidFill>
              <a:latin typeface="Verdana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1600" b="1" dirty="0" smtClean="0">
                <a:solidFill>
                  <a:srgbClr val="422100"/>
                </a:solidFill>
                <a:latin typeface="Verdana" pitchFamily="34" charset="0"/>
              </a:rPr>
              <a:t>адиабатическое сжатие</a:t>
            </a:r>
            <a:endParaRPr lang="en-US" sz="1600" b="1" dirty="0" smtClean="0">
              <a:solidFill>
                <a:srgbClr val="422100"/>
              </a:solidFill>
              <a:latin typeface="Verdana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1600" b="1" dirty="0" smtClean="0">
                <a:solidFill>
                  <a:srgbClr val="422100"/>
                </a:solidFill>
                <a:latin typeface="Verdana" pitchFamily="34" charset="0"/>
              </a:rPr>
              <a:t>температура повышается до </a:t>
            </a:r>
            <a:r>
              <a:rPr lang="en-US" sz="1600" b="1" dirty="0" smtClean="0">
                <a:solidFill>
                  <a:srgbClr val="422100"/>
                </a:solidFill>
                <a:latin typeface="Verdana" pitchFamily="34" charset="0"/>
              </a:rPr>
              <a:t>T</a:t>
            </a:r>
            <a:r>
              <a:rPr lang="ru-RU" sz="1600" b="1" baseline="-25000" dirty="0" smtClean="0">
                <a:solidFill>
                  <a:srgbClr val="422100"/>
                </a:solidFill>
                <a:latin typeface="Verdana" pitchFamily="34" charset="0"/>
              </a:rPr>
              <a:t>1</a:t>
            </a:r>
            <a:endParaRPr lang="en-US" sz="1600" b="1" baseline="-25000" dirty="0" smtClean="0">
              <a:solidFill>
                <a:srgbClr val="422100"/>
              </a:solidFill>
              <a:latin typeface="Verdana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1600" b="1" dirty="0" smtClean="0">
                <a:solidFill>
                  <a:srgbClr val="422100"/>
                </a:solidFill>
                <a:latin typeface="Verdana" pitchFamily="34" charset="0"/>
              </a:rPr>
              <a:t>газ совершает работу</a:t>
            </a:r>
            <a:r>
              <a:rPr lang="en-US" sz="1600" b="1" dirty="0" smtClean="0">
                <a:solidFill>
                  <a:srgbClr val="422100"/>
                </a:solidFill>
                <a:latin typeface="Verdana" pitchFamily="34" charset="0"/>
              </a:rPr>
              <a:t> </a:t>
            </a:r>
            <a:r>
              <a:rPr lang="ru-RU" sz="1600" b="1" i="1" dirty="0" smtClean="0">
                <a:solidFill>
                  <a:srgbClr val="422100"/>
                </a:solidFill>
                <a:latin typeface="Verdana" pitchFamily="34" charset="0"/>
              </a:rPr>
              <a:t>A</a:t>
            </a:r>
            <a:r>
              <a:rPr lang="ru-RU" sz="1600" b="1" baseline="-25000" dirty="0" smtClean="0">
                <a:solidFill>
                  <a:srgbClr val="422100"/>
                </a:solidFill>
                <a:latin typeface="Verdana" pitchFamily="34" charset="0"/>
              </a:rPr>
              <a:t>4</a:t>
            </a:r>
            <a:r>
              <a:rPr lang="en-US" sz="1600" b="1" baseline="-25000" dirty="0" smtClean="0">
                <a:solidFill>
                  <a:srgbClr val="422100"/>
                </a:solidFill>
                <a:latin typeface="Verdana" pitchFamily="34" charset="0"/>
              </a:rPr>
              <a:t>1</a:t>
            </a:r>
            <a:r>
              <a:rPr lang="ru-RU" sz="1600" b="1" baseline="-25000" dirty="0" smtClean="0">
                <a:solidFill>
                  <a:srgbClr val="422100"/>
                </a:solidFill>
                <a:latin typeface="Verdana" pitchFamily="34" charset="0"/>
              </a:rPr>
              <a:t> </a:t>
            </a:r>
            <a:r>
              <a:rPr lang="en-US" sz="1600" b="1" dirty="0" smtClean="0">
                <a:solidFill>
                  <a:srgbClr val="422100"/>
                </a:solidFill>
                <a:latin typeface="Verdana" pitchFamily="34" charset="0"/>
              </a:rPr>
              <a:t>&lt;0</a:t>
            </a:r>
            <a:endParaRPr lang="ru-RU" sz="1600" b="1" baseline="-25000" dirty="0" smtClean="0">
              <a:solidFill>
                <a:srgbClr val="422100"/>
              </a:solidFill>
              <a:latin typeface="Verdana" pitchFamily="34" charset="0"/>
            </a:endParaRPr>
          </a:p>
        </p:txBody>
      </p:sp>
      <p:sp>
        <p:nvSpPr>
          <p:cNvPr id="74" name="Прямоугольник 73"/>
          <p:cNvSpPr/>
          <p:nvPr/>
        </p:nvSpPr>
        <p:spPr>
          <a:xfrm>
            <a:off x="251520" y="6183368"/>
            <a:ext cx="3960000" cy="558000"/>
          </a:xfrm>
          <a:prstGeom prst="rect">
            <a:avLst/>
          </a:prstGeom>
          <a:noFill/>
          <a:ln w="19050">
            <a:solidFill>
              <a:srgbClr val="4221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422100"/>
                </a:solidFill>
                <a:latin typeface="Verdana" pitchFamily="34" charset="0"/>
              </a:rPr>
              <a:t>Работа за цикл</a:t>
            </a:r>
            <a:endParaRPr lang="en-US" sz="1600" b="1" baseline="-25000" dirty="0" smtClean="0">
              <a:solidFill>
                <a:srgbClr val="422100"/>
              </a:solidFill>
              <a:latin typeface="Verdana" pitchFamily="34" charset="0"/>
            </a:endParaRPr>
          </a:p>
          <a:p>
            <a:pPr algn="ctr"/>
            <a:r>
              <a:rPr lang="ru-RU" sz="1600" b="1" i="1" dirty="0" smtClean="0">
                <a:solidFill>
                  <a:srgbClr val="422100"/>
                </a:solidFill>
                <a:latin typeface="Verdana" pitchFamily="34" charset="0"/>
              </a:rPr>
              <a:t>A</a:t>
            </a:r>
            <a:r>
              <a:rPr lang="ru-RU" sz="1600" b="1" dirty="0" smtClean="0">
                <a:solidFill>
                  <a:srgbClr val="422100"/>
                </a:solidFill>
                <a:latin typeface="Verdana" pitchFamily="34" charset="0"/>
              </a:rPr>
              <a:t>=</a:t>
            </a:r>
            <a:r>
              <a:rPr lang="ru-RU" sz="1600" b="1" i="1" dirty="0" smtClean="0">
                <a:solidFill>
                  <a:srgbClr val="422100"/>
                </a:solidFill>
                <a:latin typeface="Verdana" pitchFamily="34" charset="0"/>
              </a:rPr>
              <a:t>A</a:t>
            </a:r>
            <a:r>
              <a:rPr lang="en-US" sz="1600" b="1" baseline="-25000" dirty="0" smtClean="0">
                <a:solidFill>
                  <a:srgbClr val="422100"/>
                </a:solidFill>
                <a:latin typeface="Verdana" pitchFamily="34" charset="0"/>
              </a:rPr>
              <a:t>1</a:t>
            </a:r>
            <a:r>
              <a:rPr lang="ru-RU" sz="1600" b="1" baseline="-25000" dirty="0" smtClean="0">
                <a:solidFill>
                  <a:srgbClr val="422100"/>
                </a:solidFill>
                <a:latin typeface="Verdana" pitchFamily="34" charset="0"/>
              </a:rPr>
              <a:t>2</a:t>
            </a:r>
            <a:r>
              <a:rPr lang="en-US" sz="1600" b="1" baseline="-25000" dirty="0" smtClean="0">
                <a:solidFill>
                  <a:srgbClr val="422100"/>
                </a:solidFill>
                <a:latin typeface="Verdana" pitchFamily="34" charset="0"/>
              </a:rPr>
              <a:t> </a:t>
            </a:r>
            <a:r>
              <a:rPr lang="ru-RU" sz="1600" b="1" i="1" dirty="0" smtClean="0">
                <a:solidFill>
                  <a:srgbClr val="422100"/>
                </a:solidFill>
                <a:latin typeface="Verdana" pitchFamily="34" charset="0"/>
              </a:rPr>
              <a:t>+А</a:t>
            </a:r>
            <a:r>
              <a:rPr lang="ru-RU" sz="1600" b="1" baseline="-25000" dirty="0" smtClean="0">
                <a:solidFill>
                  <a:srgbClr val="422100"/>
                </a:solidFill>
                <a:latin typeface="Verdana" pitchFamily="34" charset="0"/>
              </a:rPr>
              <a:t>23</a:t>
            </a:r>
            <a:r>
              <a:rPr lang="ru-RU" sz="1600" b="1" i="1" dirty="0" smtClean="0">
                <a:solidFill>
                  <a:srgbClr val="422100"/>
                </a:solidFill>
                <a:latin typeface="Verdana" pitchFamily="34" charset="0"/>
              </a:rPr>
              <a:t>+А</a:t>
            </a:r>
            <a:r>
              <a:rPr lang="ru-RU" sz="1600" b="1" baseline="-25000" dirty="0" smtClean="0">
                <a:solidFill>
                  <a:srgbClr val="422100"/>
                </a:solidFill>
                <a:latin typeface="Verdana" pitchFamily="34" charset="0"/>
              </a:rPr>
              <a:t>34</a:t>
            </a:r>
            <a:r>
              <a:rPr lang="ru-RU" sz="1600" b="1" i="1" dirty="0" smtClean="0">
                <a:solidFill>
                  <a:srgbClr val="422100"/>
                </a:solidFill>
                <a:latin typeface="Verdana" pitchFamily="34" charset="0"/>
              </a:rPr>
              <a:t>+А</a:t>
            </a:r>
            <a:r>
              <a:rPr lang="ru-RU" sz="1600" b="1" baseline="-25000" dirty="0" smtClean="0">
                <a:solidFill>
                  <a:srgbClr val="422100"/>
                </a:solidFill>
                <a:latin typeface="Verdana" pitchFamily="34" charset="0"/>
              </a:rPr>
              <a:t>4</a:t>
            </a:r>
            <a:r>
              <a:rPr lang="en-US" sz="1600" b="1" baseline="-25000" dirty="0" smtClean="0">
                <a:solidFill>
                  <a:srgbClr val="422100"/>
                </a:solidFill>
                <a:latin typeface="Verdana" pitchFamily="34" charset="0"/>
              </a:rPr>
              <a:t>1</a:t>
            </a:r>
            <a:endParaRPr lang="ru-RU" sz="1600" b="1" baseline="-25000" dirty="0" smtClean="0">
              <a:solidFill>
                <a:srgbClr val="422100"/>
              </a:solidFill>
              <a:latin typeface="Verdana" pitchFamily="34" charset="0"/>
            </a:endParaRPr>
          </a:p>
        </p:txBody>
      </p:sp>
      <p:sp>
        <p:nvSpPr>
          <p:cNvPr id="75" name="Прямоугольник 74"/>
          <p:cNvSpPr/>
          <p:nvPr/>
        </p:nvSpPr>
        <p:spPr>
          <a:xfrm>
            <a:off x="4499992" y="2924944"/>
            <a:ext cx="1008112" cy="576064"/>
          </a:xfrm>
          <a:prstGeom prst="rect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422100"/>
                </a:solidFill>
              </a:rPr>
              <a:t>работа за цикл</a:t>
            </a:r>
            <a:endParaRPr lang="ru-RU" sz="1600" b="1" dirty="0" smtClean="0">
              <a:solidFill>
                <a:srgbClr val="422100"/>
              </a:solidFill>
              <a:latin typeface="Verdana" pitchFamily="34" charset="0"/>
            </a:endParaRPr>
          </a:p>
        </p:txBody>
      </p:sp>
      <p:cxnSp>
        <p:nvCxnSpPr>
          <p:cNvPr id="80" name="Прямая со стрелкой 79"/>
          <p:cNvCxnSpPr/>
          <p:nvPr/>
        </p:nvCxnSpPr>
        <p:spPr>
          <a:xfrm flipV="1">
            <a:off x="5508104" y="3068960"/>
            <a:ext cx="576064" cy="144014"/>
          </a:xfrm>
          <a:prstGeom prst="straightConnector1">
            <a:avLst/>
          </a:prstGeom>
          <a:ln w="19050">
            <a:solidFill>
              <a:schemeClr val="accent3">
                <a:lumMod val="50000"/>
              </a:schemeClr>
            </a:solidFill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31427" name="Object 3"/>
          <p:cNvGraphicFramePr>
            <a:graphicFrameLocks noChangeAspect="1"/>
          </p:cNvGraphicFramePr>
          <p:nvPr/>
        </p:nvGraphicFramePr>
        <p:xfrm>
          <a:off x="4355976" y="4365104"/>
          <a:ext cx="2424914" cy="6480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1454" name="Формула" r:id="rId8" imgW="1688760" imgH="457200" progId="Equation.3">
                  <p:embed/>
                </p:oleObj>
              </mc:Choice>
              <mc:Fallback>
                <p:oleObj name="Формула" r:id="rId8" imgW="1688760" imgH="4572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5976" y="4365104"/>
                        <a:ext cx="2424914" cy="64807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1428" name="Object 4"/>
          <p:cNvGraphicFramePr>
            <a:graphicFrameLocks noChangeAspect="1"/>
          </p:cNvGraphicFramePr>
          <p:nvPr/>
        </p:nvGraphicFramePr>
        <p:xfrm>
          <a:off x="7020272" y="4365104"/>
          <a:ext cx="1937767" cy="6994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1455" name="Формула" r:id="rId10" imgW="1180800" imgH="431640" progId="Equation.3">
                  <p:embed/>
                </p:oleObj>
              </mc:Choice>
              <mc:Fallback>
                <p:oleObj name="Формула" r:id="rId10" imgW="1180800" imgH="43164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20272" y="4365104"/>
                        <a:ext cx="1937767" cy="69949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" name="Прямоугольник 91"/>
          <p:cNvSpPr/>
          <p:nvPr/>
        </p:nvSpPr>
        <p:spPr>
          <a:xfrm>
            <a:off x="5148064" y="6309320"/>
            <a:ext cx="196399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err="1" smtClean="0">
                <a:solidFill>
                  <a:srgbClr val="422100"/>
                </a:solidFill>
                <a:latin typeface="Verdana" pitchFamily="34" charset="0"/>
              </a:rPr>
              <a:t>η</a:t>
            </a:r>
            <a:r>
              <a:rPr lang="ru-RU" sz="2000" b="1" baseline="-25000" dirty="0" err="1" smtClean="0">
                <a:solidFill>
                  <a:srgbClr val="422100"/>
                </a:solidFill>
                <a:latin typeface="Verdana" pitchFamily="34" charset="0"/>
              </a:rPr>
              <a:t>Карно</a:t>
            </a:r>
            <a:r>
              <a:rPr lang="ru-RU" sz="2000" b="1" dirty="0" err="1" smtClean="0">
                <a:solidFill>
                  <a:srgbClr val="422100"/>
                </a:solidFill>
                <a:latin typeface="Verdana" pitchFamily="34" charset="0"/>
              </a:rPr>
              <a:t> </a:t>
            </a:r>
            <a:r>
              <a:rPr lang="ru-RU" sz="2000" b="1" dirty="0" smtClean="0">
                <a:solidFill>
                  <a:srgbClr val="422100"/>
                </a:solidFill>
                <a:latin typeface="Verdana" pitchFamily="34" charset="0"/>
              </a:rPr>
              <a:t>= </a:t>
            </a:r>
            <a:r>
              <a:rPr lang="ru-RU" sz="2000" b="1" dirty="0" err="1" smtClean="0">
                <a:solidFill>
                  <a:srgbClr val="422100"/>
                </a:solidFill>
                <a:latin typeface="Verdana" pitchFamily="34" charset="0"/>
              </a:rPr>
              <a:t>η</a:t>
            </a:r>
            <a:r>
              <a:rPr lang="ru-RU" sz="2000" b="1" baseline="-25000" dirty="0" err="1" smtClean="0">
                <a:solidFill>
                  <a:srgbClr val="422100"/>
                </a:solidFill>
                <a:latin typeface="Verdana" pitchFamily="34" charset="0"/>
              </a:rPr>
              <a:t>max</a:t>
            </a:r>
            <a:endParaRPr lang="ru-RU" sz="2000" dirty="0">
              <a:solidFill>
                <a:srgbClr val="422100"/>
              </a:solidFill>
              <a:latin typeface="Verdana" pitchFamily="34" charset="0"/>
            </a:endParaRPr>
          </a:p>
        </p:txBody>
      </p:sp>
      <p:sp>
        <p:nvSpPr>
          <p:cNvPr id="93" name="Прямоугольник 92"/>
          <p:cNvSpPr/>
          <p:nvPr/>
        </p:nvSpPr>
        <p:spPr>
          <a:xfrm>
            <a:off x="4355976" y="5085184"/>
            <a:ext cx="3672408" cy="1224136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 smtClean="0">
                <a:solidFill>
                  <a:srgbClr val="422100"/>
                </a:solidFill>
              </a:rPr>
              <a:t>исключает теплообмен рабочего тела и окружающей среды (термостатов), когда тепло может передаваться без совершения работы</a:t>
            </a:r>
            <a:endParaRPr lang="ru-RU" sz="1600" b="1" baseline="-25000" dirty="0" smtClean="0">
              <a:solidFill>
                <a:srgbClr val="422100"/>
              </a:solidFill>
              <a:latin typeface="Verdana" pitchFamily="34" charset="0"/>
            </a:endParaRPr>
          </a:p>
        </p:txBody>
      </p:sp>
      <p:sp>
        <p:nvSpPr>
          <p:cNvPr id="94" name="Стрелка влево 93"/>
          <p:cNvSpPr/>
          <p:nvPr/>
        </p:nvSpPr>
        <p:spPr>
          <a:xfrm rot="10800000">
            <a:off x="4572040" y="6309319"/>
            <a:ext cx="360000" cy="360040"/>
          </a:xfrm>
          <a:prstGeom prst="leftArrow">
            <a:avLst/>
          </a:prstGeom>
          <a:noFill/>
          <a:ln>
            <a:solidFill>
              <a:srgbClr val="4221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231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231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"/>
                            </p:stCondLst>
                            <p:childTnLst>
                              <p:par>
                                <p:cTn id="8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45" grpId="0" animBg="1"/>
      <p:bldP spid="46" grpId="0" animBg="1"/>
      <p:bldP spid="60" grpId="0" animBg="1"/>
      <p:bldP spid="63" grpId="0" animBg="1"/>
      <p:bldP spid="65" grpId="0" animBg="1"/>
      <p:bldP spid="66" grpId="0" animBg="1"/>
      <p:bldP spid="74" grpId="0" animBg="1"/>
      <p:bldP spid="75" grpId="0" animBg="1"/>
      <p:bldP spid="92" grpId="0"/>
      <p:bldP spid="93" grpId="0"/>
      <p:bldP spid="9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z="3400" dirty="0">
                <a:solidFill>
                  <a:schemeClr val="accent4">
                    <a:lumMod val="50000"/>
                  </a:schemeClr>
                </a:solidFill>
              </a:rPr>
              <a:t>Использование цикла Карно</a:t>
            </a:r>
          </a:p>
        </p:txBody>
      </p:sp>
      <p:pic>
        <p:nvPicPr>
          <p:cNvPr id="232450" name="Picture 2" descr="../../../Program%20Files/Physicon/Open%20Physics%202.5%20part%201/content/chapter3/section/paragraph11/images/3-11-5.gif"/>
          <p:cNvPicPr>
            <a:picLocks noChangeAspect="1" noChangeArrowheads="1"/>
          </p:cNvPicPr>
          <p:nvPr/>
        </p:nvPicPr>
        <p:blipFill>
          <a:blip r:embed="rId3" r:link="rId4" cstate="print"/>
          <a:srcRect/>
          <a:stretch>
            <a:fillRect/>
          </a:stretch>
        </p:blipFill>
        <p:spPr bwMode="auto">
          <a:xfrm>
            <a:off x="6339030" y="3284984"/>
            <a:ext cx="2553450" cy="273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Прямая со стрелкой 6"/>
          <p:cNvCxnSpPr>
            <a:stCxn id="25" idx="3"/>
          </p:cNvCxnSpPr>
          <p:nvPr/>
        </p:nvCxnSpPr>
        <p:spPr>
          <a:xfrm>
            <a:off x="5436096" y="4329120"/>
            <a:ext cx="1080000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3600088" y="5445264"/>
            <a:ext cx="1764000" cy="360000"/>
          </a:xfrm>
          <a:prstGeom prst="rect">
            <a:avLst/>
          </a:prstGeom>
          <a:noFill/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422100"/>
                </a:solidFill>
                <a:latin typeface="Verdana" pitchFamily="34" charset="0"/>
              </a:rPr>
              <a:t>холодильник</a:t>
            </a:r>
          </a:p>
        </p:txBody>
      </p:sp>
      <p:cxnSp>
        <p:nvCxnSpPr>
          <p:cNvPr id="10" name="Прямая со стрелкой 9"/>
          <p:cNvCxnSpPr>
            <a:stCxn id="9" idx="3"/>
          </p:cNvCxnSpPr>
          <p:nvPr/>
        </p:nvCxnSpPr>
        <p:spPr>
          <a:xfrm flipV="1">
            <a:off x="5364088" y="5618581"/>
            <a:ext cx="1080000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stCxn id="28" idx="3"/>
          </p:cNvCxnSpPr>
          <p:nvPr/>
        </p:nvCxnSpPr>
        <p:spPr>
          <a:xfrm flipV="1">
            <a:off x="5471904" y="3596711"/>
            <a:ext cx="1080000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28596" y="691108"/>
            <a:ext cx="8715404" cy="1588"/>
          </a:xfrm>
          <a:prstGeom prst="line">
            <a:avLst/>
          </a:prstGeom>
          <a:ln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428596" y="920457"/>
            <a:ext cx="8463884" cy="576064"/>
          </a:xfrm>
          <a:prstGeom prst="rect">
            <a:avLst/>
          </a:prstGeom>
          <a:noFill/>
          <a:ln w="19050">
            <a:solidFill>
              <a:srgbClr val="4221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422100"/>
                </a:solidFill>
                <a:latin typeface="Verdana" pitchFamily="34" charset="0"/>
              </a:rPr>
              <a:t>Любой участок цикла Карно и весь цикл в целом </a:t>
            </a:r>
            <a:br>
              <a:rPr lang="ru-RU" b="1" dirty="0" smtClean="0">
                <a:solidFill>
                  <a:srgbClr val="422100"/>
                </a:solidFill>
                <a:latin typeface="Verdana" pitchFamily="34" charset="0"/>
              </a:rPr>
            </a:br>
            <a:r>
              <a:rPr lang="ru-RU" b="1" dirty="0" smtClean="0">
                <a:solidFill>
                  <a:srgbClr val="422100"/>
                </a:solidFill>
                <a:latin typeface="Verdana" pitchFamily="34" charset="0"/>
              </a:rPr>
              <a:t>может быть пройден в обоих направлениях</a:t>
            </a:r>
            <a:endParaRPr lang="ru-RU" b="1" baseline="-25000" dirty="0" smtClean="0">
              <a:solidFill>
                <a:srgbClr val="422100"/>
              </a:solidFill>
              <a:latin typeface="Verdana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51520" y="6021288"/>
            <a:ext cx="4032000" cy="792000"/>
          </a:xfrm>
          <a:prstGeom prst="rect">
            <a:avLst/>
          </a:prstGeom>
          <a:noFill/>
          <a:ln w="19050">
            <a:solidFill>
              <a:srgbClr val="4221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 smtClean="0">
                <a:solidFill>
                  <a:srgbClr val="422100"/>
                </a:solidFill>
                <a:latin typeface="Verdana" pitchFamily="34" charset="0"/>
              </a:rPr>
              <a:t>идеальное устройство, работающее по циклу Карно, называют </a:t>
            </a:r>
            <a:r>
              <a:rPr lang="ru-RU" sz="1600" b="1" dirty="0" smtClean="0">
                <a:solidFill>
                  <a:srgbClr val="422100"/>
                </a:solidFill>
                <a:latin typeface="Verdana" pitchFamily="34" charset="0"/>
              </a:rPr>
              <a:t>обратимой тепловой машиной</a:t>
            </a:r>
            <a:endParaRPr lang="ru-RU" sz="1600" b="1" baseline="-25000" dirty="0" smtClean="0">
              <a:solidFill>
                <a:srgbClr val="422100"/>
              </a:solidFill>
              <a:latin typeface="Verdana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95536" y="1844824"/>
            <a:ext cx="3024336" cy="648072"/>
          </a:xfrm>
          <a:prstGeom prst="rect">
            <a:avLst/>
          </a:prstGeom>
          <a:noFill/>
          <a:ln w="19050">
            <a:solidFill>
              <a:srgbClr val="4221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rgbClr val="422100"/>
                </a:solidFill>
                <a:latin typeface="Verdana" pitchFamily="34" charset="0"/>
              </a:rPr>
              <a:t>Обход цикла </a:t>
            </a:r>
            <a:br>
              <a:rPr lang="ru-RU" b="1" dirty="0" smtClean="0">
                <a:solidFill>
                  <a:srgbClr val="422100"/>
                </a:solidFill>
                <a:latin typeface="Verdana" pitchFamily="34" charset="0"/>
              </a:rPr>
            </a:br>
            <a:r>
              <a:rPr lang="ru-RU" b="1" dirty="0" smtClean="0">
                <a:solidFill>
                  <a:srgbClr val="422100"/>
                </a:solidFill>
                <a:latin typeface="Verdana" pitchFamily="34" charset="0"/>
              </a:rPr>
              <a:t>по часовой стрелке</a:t>
            </a:r>
            <a:endParaRPr lang="ru-RU" b="1" baseline="-25000" dirty="0" smtClean="0">
              <a:solidFill>
                <a:srgbClr val="422100"/>
              </a:solidFill>
              <a:latin typeface="Verdana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427984" y="6021288"/>
            <a:ext cx="4608000" cy="792088"/>
          </a:xfrm>
          <a:prstGeom prst="rect">
            <a:avLst/>
          </a:prstGeom>
          <a:noFill/>
          <a:ln w="19050">
            <a:solidFill>
              <a:srgbClr val="4221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 smtClean="0">
                <a:solidFill>
                  <a:srgbClr val="422100"/>
                </a:solidFill>
                <a:latin typeface="Verdana" pitchFamily="34" charset="0"/>
              </a:rPr>
              <a:t>некоторое </a:t>
            </a:r>
            <a:r>
              <a:rPr lang="en-US" sz="1600" dirty="0" smtClean="0">
                <a:solidFill>
                  <a:srgbClr val="422100"/>
                </a:solidFill>
                <a:latin typeface="Verdana" pitchFamily="34" charset="0"/>
              </a:rPr>
              <a:t>Q </a:t>
            </a:r>
            <a:r>
              <a:rPr lang="ru-RU" sz="1600" dirty="0" smtClean="0">
                <a:solidFill>
                  <a:srgbClr val="422100"/>
                </a:solidFill>
                <a:latin typeface="Verdana" pitchFamily="34" charset="0"/>
              </a:rPr>
              <a:t>отбирается от холодного резервуара и передается нагревателю </a:t>
            </a:r>
            <a:br>
              <a:rPr lang="ru-RU" sz="1600" dirty="0" smtClean="0">
                <a:solidFill>
                  <a:srgbClr val="422100"/>
                </a:solidFill>
                <a:latin typeface="Verdana" pitchFamily="34" charset="0"/>
              </a:rPr>
            </a:br>
            <a:r>
              <a:rPr lang="ru-RU" sz="1600" b="1" dirty="0" smtClean="0">
                <a:solidFill>
                  <a:srgbClr val="422100"/>
                </a:solidFill>
                <a:latin typeface="Verdana" pitchFamily="34" charset="0"/>
              </a:rPr>
              <a:t>за счет совершения внешней работы</a:t>
            </a:r>
            <a:endParaRPr lang="ru-RU" sz="1600" b="1" baseline="-25000" dirty="0" smtClean="0">
              <a:solidFill>
                <a:srgbClr val="422100"/>
              </a:solidFill>
              <a:latin typeface="Verdana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95536" y="2636912"/>
            <a:ext cx="3024336" cy="576064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rgbClr val="4221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422100"/>
                </a:solidFill>
                <a:latin typeface="Verdana" pitchFamily="34" charset="0"/>
              </a:rPr>
              <a:t>тепловой двигатель</a:t>
            </a:r>
          </a:p>
        </p:txBody>
      </p:sp>
      <p:cxnSp>
        <p:nvCxnSpPr>
          <p:cNvPr id="19" name="Прямая со стрелкой 18"/>
          <p:cNvCxnSpPr/>
          <p:nvPr/>
        </p:nvCxnSpPr>
        <p:spPr>
          <a:xfrm rot="5400000">
            <a:off x="3059435" y="2564507"/>
            <a:ext cx="576064" cy="794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Прямоугольник 20"/>
          <p:cNvSpPr/>
          <p:nvPr/>
        </p:nvSpPr>
        <p:spPr>
          <a:xfrm>
            <a:off x="5076056" y="1844824"/>
            <a:ext cx="3816424" cy="648072"/>
          </a:xfrm>
          <a:prstGeom prst="rect">
            <a:avLst/>
          </a:prstGeom>
          <a:noFill/>
          <a:ln w="19050">
            <a:solidFill>
              <a:srgbClr val="4221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b="1" dirty="0" smtClean="0">
                <a:solidFill>
                  <a:srgbClr val="422100"/>
                </a:solidFill>
                <a:latin typeface="Verdana" pitchFamily="34" charset="0"/>
              </a:rPr>
              <a:t>Обход цикла </a:t>
            </a:r>
            <a:br>
              <a:rPr lang="ru-RU" b="1" dirty="0" smtClean="0">
                <a:solidFill>
                  <a:srgbClr val="422100"/>
                </a:solidFill>
                <a:latin typeface="Verdana" pitchFamily="34" charset="0"/>
              </a:rPr>
            </a:br>
            <a:r>
              <a:rPr lang="ru-RU" b="1" dirty="0" smtClean="0">
                <a:solidFill>
                  <a:srgbClr val="422100"/>
                </a:solidFill>
                <a:latin typeface="Verdana" pitchFamily="34" charset="0"/>
              </a:rPr>
              <a:t>против часовой стрелки</a:t>
            </a:r>
            <a:endParaRPr lang="ru-RU" b="1" baseline="-25000" dirty="0" smtClean="0">
              <a:solidFill>
                <a:srgbClr val="422100"/>
              </a:solidFill>
              <a:latin typeface="Verdana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5076056" y="2708920"/>
            <a:ext cx="3816424" cy="432048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rgbClr val="4221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422100"/>
                </a:solidFill>
                <a:latin typeface="Verdana" pitchFamily="34" charset="0"/>
              </a:rPr>
              <a:t>холодильная машина</a:t>
            </a:r>
            <a:endParaRPr lang="ru-RU" b="1" baseline="-25000" dirty="0" smtClean="0">
              <a:solidFill>
                <a:srgbClr val="422100"/>
              </a:solidFill>
              <a:latin typeface="Verdana" pitchFamily="34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3672096" y="4149120"/>
            <a:ext cx="1764000" cy="360000"/>
          </a:xfrm>
          <a:prstGeom prst="rect">
            <a:avLst/>
          </a:prstGeom>
          <a:noFill/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422100"/>
                </a:solidFill>
                <a:latin typeface="Verdana" pitchFamily="34" charset="0"/>
              </a:rPr>
              <a:t>рабочее тело</a:t>
            </a:r>
          </a:p>
        </p:txBody>
      </p:sp>
      <p:pic>
        <p:nvPicPr>
          <p:cNvPr id="26" name="Picture 2" descr="3-11-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3284984"/>
            <a:ext cx="2544480" cy="273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7" name="Прямая со стрелкой 26"/>
          <p:cNvCxnSpPr/>
          <p:nvPr/>
        </p:nvCxnSpPr>
        <p:spPr>
          <a:xfrm rot="10800000" flipV="1">
            <a:off x="2555896" y="5661248"/>
            <a:ext cx="1080000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8" name="Прямоугольник 27"/>
          <p:cNvSpPr/>
          <p:nvPr/>
        </p:nvSpPr>
        <p:spPr>
          <a:xfrm>
            <a:off x="3707904" y="3429000"/>
            <a:ext cx="1764000" cy="360000"/>
          </a:xfrm>
          <a:prstGeom prst="rect">
            <a:avLst/>
          </a:prstGeom>
          <a:noFill/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422100"/>
                </a:solidFill>
                <a:latin typeface="Verdana" pitchFamily="34" charset="0"/>
              </a:rPr>
              <a:t>нагреватель</a:t>
            </a:r>
          </a:p>
        </p:txBody>
      </p:sp>
      <p:cxnSp>
        <p:nvCxnSpPr>
          <p:cNvPr id="30" name="Прямая со стрелкой 29"/>
          <p:cNvCxnSpPr>
            <a:stCxn id="25" idx="1"/>
          </p:cNvCxnSpPr>
          <p:nvPr/>
        </p:nvCxnSpPr>
        <p:spPr>
          <a:xfrm rot="10800000" flipV="1">
            <a:off x="2592096" y="4393910"/>
            <a:ext cx="1080000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>
            <a:stCxn id="28" idx="1"/>
          </p:cNvCxnSpPr>
          <p:nvPr/>
        </p:nvCxnSpPr>
        <p:spPr>
          <a:xfrm rot="10800000" flipV="1">
            <a:off x="2627904" y="3645024"/>
            <a:ext cx="1080000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 rot="5400000">
            <a:off x="5004445" y="2636515"/>
            <a:ext cx="576064" cy="794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 rot="5400000">
            <a:off x="2556173" y="1772419"/>
            <a:ext cx="576064" cy="794"/>
          </a:xfrm>
          <a:prstGeom prst="straightConnector1">
            <a:avLst/>
          </a:prstGeom>
          <a:ln w="38100">
            <a:solidFill>
              <a:srgbClr val="422100"/>
            </a:solidFill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 rot="5400000">
            <a:off x="5148461" y="1772419"/>
            <a:ext cx="576064" cy="794"/>
          </a:xfrm>
          <a:prstGeom prst="straightConnector1">
            <a:avLst/>
          </a:prstGeom>
          <a:ln w="38100">
            <a:solidFill>
              <a:srgbClr val="422100"/>
            </a:solidFill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32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"/>
                            </p:stCondLst>
                            <p:childTnLst>
                              <p:par>
                                <p:cTn id="8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5" grpId="0" animBg="1"/>
      <p:bldP spid="16" grpId="0" animBg="1"/>
      <p:bldP spid="17" grpId="0" animBg="1"/>
      <p:bldP spid="18" grpId="0" animBg="1"/>
      <p:bldP spid="21" grpId="0" animBg="1"/>
      <p:bldP spid="22" grpId="0" animBg="1"/>
      <p:bldP spid="25" grpId="0"/>
      <p:bldP spid="2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63387" y="1977517"/>
            <a:ext cx="8364389" cy="33660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>
                <a:solidFill>
                  <a:srgbClr val="173D7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Цель урока: </a:t>
            </a:r>
          </a:p>
          <a:p>
            <a:pPr>
              <a:buNone/>
            </a:pPr>
            <a:r>
              <a:rPr lang="ru-RU" sz="1800" dirty="0" smtClean="0">
                <a:solidFill>
                  <a:srgbClr val="173D7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Сформировать и систематизировать материл по теме :</a:t>
            </a:r>
          </a:p>
          <a:p>
            <a:pPr>
              <a:buNone/>
            </a:pPr>
            <a:r>
              <a:rPr lang="ru-RU" sz="4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Основы молекулярной физики и термодинамики.</a:t>
            </a:r>
            <a:endParaRPr lang="ru-RU" sz="4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833997" y="5622089"/>
            <a:ext cx="628650" cy="273844"/>
          </a:xfrm>
        </p:spPr>
        <p:txBody>
          <a:bodyPr/>
          <a:lstStyle/>
          <a:p>
            <a:fld id="{F4422609-D387-472A-8D90-CC82FC7A2B67}" type="slidenum">
              <a:rPr lang="ru-RU" sz="1800">
                <a:solidFill>
                  <a:prstClr val="white"/>
                </a:solidFill>
                <a:latin typeface="Futura PT Bold" pitchFamily="34" charset="-52"/>
              </a:rPr>
              <a:pPr/>
              <a:t>2</a:t>
            </a:fld>
            <a:endParaRPr lang="ru-RU" sz="1800" dirty="0">
              <a:solidFill>
                <a:prstClr val="white"/>
              </a:solidFill>
              <a:latin typeface="Futura PT Bold" pitchFamily="34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9127539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2532"/>
            <a:ext cx="9144000" cy="620688"/>
          </a:xfrm>
          <a:ln>
            <a:noFill/>
          </a:ln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z="3400" dirty="0">
                <a:solidFill>
                  <a:schemeClr val="accent4">
                    <a:lumMod val="50000"/>
                  </a:schemeClr>
                </a:solidFill>
              </a:rPr>
              <a:t>Второе начало термодинамики</a:t>
            </a:r>
          </a:p>
        </p:txBody>
      </p:sp>
      <p:sp>
        <p:nvSpPr>
          <p:cNvPr id="563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9521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952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9525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9527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9529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9531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468504" y="692696"/>
            <a:ext cx="8640000" cy="1588"/>
          </a:xfrm>
          <a:prstGeom prst="line">
            <a:avLst/>
          </a:prstGeom>
          <a:ln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22" name="Прямоугольник 21"/>
          <p:cNvSpPr/>
          <p:nvPr/>
        </p:nvSpPr>
        <p:spPr>
          <a:xfrm>
            <a:off x="2411760" y="2564904"/>
            <a:ext cx="6552728" cy="1368152"/>
          </a:xfrm>
          <a:prstGeom prst="rect">
            <a:avLst/>
          </a:prstGeom>
          <a:noFill/>
          <a:ln w="19050">
            <a:solidFill>
              <a:schemeClr val="accent4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 err="1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Клаузиус</a:t>
            </a: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: </a:t>
            </a:r>
            <a:r>
              <a:rPr lang="ru-RU" sz="1600" b="1" dirty="0" smtClean="0">
                <a:solidFill>
                  <a:srgbClr val="422100"/>
                </a:solidFill>
                <a:latin typeface="Verdana" pitchFamily="34" charset="0"/>
              </a:rPr>
              <a:t>Невозможен процесс, единственным результатом которого была бы передача энергии путем теплообмена от тела с низкой температурой к телу с более высокой температурой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395536" y="1052736"/>
            <a:ext cx="1872208" cy="288032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chemeClr val="accent4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II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 начало </a:t>
            </a:r>
            <a:r>
              <a:rPr lang="ru-RU" b="1" dirty="0" err="1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термо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-динамики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395968" y="5301208"/>
            <a:ext cx="3888000" cy="1224136"/>
          </a:xfrm>
          <a:prstGeom prst="rect">
            <a:avLst/>
          </a:prstGeom>
          <a:noFill/>
          <a:ln w="19050">
            <a:solidFill>
              <a:schemeClr val="accent4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З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амкнутая система приближается к состоянию термодинамического равновесия</a:t>
            </a:r>
            <a:endParaRPr lang="ru-RU" dirty="0" smtClean="0">
              <a:solidFill>
                <a:schemeClr val="accent4">
                  <a:lumMod val="50000"/>
                </a:schemeClr>
              </a:solidFill>
              <a:latin typeface="Verdana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95536" y="4437112"/>
            <a:ext cx="4176928" cy="792088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Общее свойство </a:t>
            </a:r>
            <a:b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</a:b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необратимых процессов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2411760" y="1052736"/>
            <a:ext cx="6552728" cy="1368152"/>
          </a:xfrm>
          <a:prstGeom prst="rect">
            <a:avLst/>
          </a:prstGeom>
          <a:noFill/>
          <a:ln w="19050">
            <a:solidFill>
              <a:schemeClr val="accent4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Кельвин: </a:t>
            </a:r>
            <a:r>
              <a:rPr lang="ru-RU" sz="1600" b="1" dirty="0" smtClean="0">
                <a:solidFill>
                  <a:srgbClr val="422100"/>
                </a:solidFill>
                <a:latin typeface="Verdana" pitchFamily="34" charset="0"/>
              </a:rPr>
              <a:t>В циклически действующей тепловой машине невозможен процесс, единственным результатом которого было бы преобразование в механическую работу всего количества теплоты, полученного от единственного теплового резервуара</a:t>
            </a:r>
            <a:endParaRPr lang="ru-RU" sz="1600" dirty="0" smtClean="0">
              <a:solidFill>
                <a:srgbClr val="422100"/>
              </a:solidFill>
              <a:latin typeface="Verdana" pitchFamily="34" charset="0"/>
            </a:endParaRPr>
          </a:p>
        </p:txBody>
      </p:sp>
      <p:pic>
        <p:nvPicPr>
          <p:cNvPr id="224260" name="Picture 4" descr="../../../Program%20Files/Physicon/Open%20Physics%202.5%20part%201/content/chapter3/section/paragraph12/images/3-12-2.gif"/>
          <p:cNvPicPr>
            <a:picLocks noChangeAspect="1" noChangeArrowheads="1"/>
          </p:cNvPicPr>
          <p:nvPr/>
        </p:nvPicPr>
        <p:blipFill>
          <a:blip r:embed="rId3" r:link="rId4" cstate="print"/>
          <a:srcRect/>
          <a:stretch>
            <a:fillRect/>
          </a:stretch>
        </p:blipFill>
        <p:spPr bwMode="auto">
          <a:xfrm>
            <a:off x="4319522" y="4149080"/>
            <a:ext cx="4616442" cy="246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16" grpId="0" animBg="1"/>
      <p:bldP spid="17" grpId="0"/>
      <p:bldP spid="2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24"/>
            <a:ext cx="9144032" cy="692720"/>
          </a:xfrm>
          <a:ln>
            <a:noFill/>
          </a:ln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z="3400" dirty="0">
                <a:solidFill>
                  <a:schemeClr val="accent4">
                    <a:lumMod val="50000"/>
                  </a:schemeClr>
                </a:solidFill>
              </a:rPr>
              <a:t>Энтропия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908824"/>
            <a:ext cx="2016224" cy="936000"/>
          </a:xfrm>
          <a:prstGeom prst="rect">
            <a:avLst/>
          </a:prstGeom>
          <a:solidFill>
            <a:schemeClr val="accent4">
              <a:lumMod val="50000"/>
            </a:schemeClr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Verdana" pitchFamily="34" charset="0"/>
              </a:rPr>
              <a:t>Энтропия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555776" y="908824"/>
            <a:ext cx="4752528" cy="936000"/>
          </a:xfrm>
          <a:prstGeom prst="rect">
            <a:avLst/>
          </a:prstGeom>
          <a:noFill/>
          <a:ln w="19050">
            <a:solidFill>
              <a:schemeClr val="accent4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Функция состояния системы, </a:t>
            </a:r>
            <a:b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</a:b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мера неупорядоченности, </a:t>
            </a:r>
            <a:b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</a:b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мера статистического беспорядка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468504" y="692696"/>
            <a:ext cx="8640000" cy="1588"/>
          </a:xfrm>
          <a:prstGeom prst="line">
            <a:avLst/>
          </a:prstGeom>
          <a:ln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395536" y="1844824"/>
            <a:ext cx="8391306" cy="550974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указывает направление самопроизвольно протекающих процессов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5496" y="-32387"/>
            <a:ext cx="5832648" cy="72000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В 1878 году Л. Больцман </a:t>
            </a:r>
            <a:b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дал вероятностную трактовку понятия энтропии</a:t>
            </a:r>
            <a:endParaRPr lang="ru-RU" b="1" dirty="0" smtClean="0">
              <a:solidFill>
                <a:schemeClr val="accent4">
                  <a:lumMod val="50000"/>
                </a:schemeClr>
              </a:solidFill>
              <a:latin typeface="Verdana" pitchFamily="34" charset="0"/>
            </a:endParaRPr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17515933"/>
              </p:ext>
            </p:extLst>
          </p:nvPr>
        </p:nvGraphicFramePr>
        <p:xfrm>
          <a:off x="7445374" y="934081"/>
          <a:ext cx="1341468" cy="9107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573" name="Формула" r:id="rId4" imgW="571320" imgH="393480" progId="Equation.3">
                  <p:embed/>
                </p:oleObj>
              </mc:Choice>
              <mc:Fallback>
                <p:oleObj name="Формула" r:id="rId4" imgW="571320" imgH="39348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45374" y="934081"/>
                        <a:ext cx="1341468" cy="910744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395536" y="2507252"/>
            <a:ext cx="2016224" cy="550974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д</a:t>
            </a: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ля ОБРАТИМЫХ процессов</a:t>
            </a:r>
          </a:p>
        </p:txBody>
      </p:sp>
      <p:graphicFrame>
        <p:nvGraphicFramePr>
          <p:cNvPr id="15" name="Объект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26474018"/>
              </p:ext>
            </p:extLst>
          </p:nvPr>
        </p:nvGraphicFramePr>
        <p:xfrm>
          <a:off x="2320129" y="2492896"/>
          <a:ext cx="1518244" cy="5839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574" name="Формула" r:id="rId6" imgW="457200" imgH="177480" progId="Equation.3">
                  <p:embed/>
                </p:oleObj>
              </mc:Choice>
              <mc:Fallback>
                <p:oleObj name="Формула" r:id="rId6" imgW="457200" imgH="177480" progId="Equation.3">
                  <p:embed/>
                  <p:pic>
                    <p:nvPicPr>
                      <p:cNvPr id="0" name="Объект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20129" y="2492896"/>
                        <a:ext cx="1518244" cy="58394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8" name="Прямая со стрелкой 17"/>
          <p:cNvCxnSpPr/>
          <p:nvPr/>
        </p:nvCxnSpPr>
        <p:spPr>
          <a:xfrm flipH="1">
            <a:off x="2267744" y="3047485"/>
            <a:ext cx="321706" cy="40660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9" name="Овал 18"/>
          <p:cNvSpPr/>
          <p:nvPr/>
        </p:nvSpPr>
        <p:spPr>
          <a:xfrm>
            <a:off x="2308688" y="2492896"/>
            <a:ext cx="792000" cy="5760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1259632" y="5589240"/>
            <a:ext cx="2016224" cy="1080120"/>
          </a:xfrm>
          <a:prstGeom prst="rect">
            <a:avLst/>
          </a:prstGeom>
          <a:solidFill>
            <a:schemeClr val="accent4">
              <a:lumMod val="50000"/>
            </a:schemeClr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Verdana" pitchFamily="34" charset="0"/>
              </a:rPr>
              <a:t>Закон возрастания энтропии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3419872" y="5589240"/>
            <a:ext cx="5472608" cy="1080120"/>
          </a:xfrm>
          <a:prstGeom prst="rect">
            <a:avLst/>
          </a:prstGeom>
          <a:noFill/>
          <a:ln w="19050">
            <a:solidFill>
              <a:schemeClr val="accent4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При любых процессах, протекающих</a:t>
            </a:r>
            <a:b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</a:b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в термодинамических изолированных системах, энтропия не уменьшается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899592" y="3212976"/>
            <a:ext cx="2633232" cy="550974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изменение энтропии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4671004" y="2517922"/>
            <a:ext cx="2493284" cy="745234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д</a:t>
            </a: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ля </a:t>
            </a:r>
            <a:b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</a:b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НЕОБРАТИМЫХ процессов</a:t>
            </a:r>
          </a:p>
        </p:txBody>
      </p:sp>
      <p:graphicFrame>
        <p:nvGraphicFramePr>
          <p:cNvPr id="22" name="Объект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96985013"/>
              </p:ext>
            </p:extLst>
          </p:nvPr>
        </p:nvGraphicFramePr>
        <p:xfrm>
          <a:off x="7020272" y="2598439"/>
          <a:ext cx="1519237" cy="58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575" name="Формула" r:id="rId8" imgW="457200" imgH="177480" progId="Equation.3">
                  <p:embed/>
                </p:oleObj>
              </mc:Choice>
              <mc:Fallback>
                <p:oleObj name="Формула" r:id="rId8" imgW="457200" imgH="177480" progId="Equation.3">
                  <p:embed/>
                  <p:pic>
                    <p:nvPicPr>
                      <p:cNvPr id="0" name="Объект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20272" y="2598439"/>
                        <a:ext cx="1519237" cy="5842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Стрелка влево 26"/>
          <p:cNvSpPr/>
          <p:nvPr/>
        </p:nvSpPr>
        <p:spPr>
          <a:xfrm rot="10800000">
            <a:off x="611561" y="4149080"/>
            <a:ext cx="360000" cy="360040"/>
          </a:xfrm>
          <a:prstGeom prst="leftArrow">
            <a:avLst/>
          </a:prstGeom>
          <a:noFill/>
          <a:ln>
            <a:solidFill>
              <a:schemeClr val="accent4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6" name="Объект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63901753"/>
              </p:ext>
            </p:extLst>
          </p:nvPr>
        </p:nvGraphicFramePr>
        <p:xfrm>
          <a:off x="1475656" y="3933056"/>
          <a:ext cx="1800200" cy="6922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576" name="Формула" r:id="rId10" imgW="457200" imgH="177480" progId="Equation.3">
                  <p:embed/>
                </p:oleObj>
              </mc:Choice>
              <mc:Fallback>
                <p:oleObj name="Формула" r:id="rId10" imgW="457200" imgH="177480" progId="Equation.3">
                  <p:embed/>
                  <p:pic>
                    <p:nvPicPr>
                      <p:cNvPr id="0" name="Объект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5656" y="3933056"/>
                        <a:ext cx="1800200" cy="69224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Прямоугольник 28"/>
          <p:cNvSpPr/>
          <p:nvPr/>
        </p:nvSpPr>
        <p:spPr>
          <a:xfrm>
            <a:off x="3600488" y="3933192"/>
            <a:ext cx="5364000" cy="1224000"/>
          </a:xfrm>
          <a:prstGeom prst="rect">
            <a:avLst/>
          </a:prstGeom>
          <a:noFill/>
          <a:ln w="19050">
            <a:solidFill>
              <a:schemeClr val="accent4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Энтропия замкнутой системы </a:t>
            </a:r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может</a:t>
            </a: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 либо возрастать </a:t>
            </a:r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(в случае необратимых процессов)</a:t>
            </a: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, либо оставаться постоянной </a:t>
            </a:r>
            <a:b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</a:br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(в случае необратимых процессов)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584600" y="4725192"/>
            <a:ext cx="3024000" cy="43200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accent4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Неравенство </a:t>
            </a:r>
            <a:r>
              <a:rPr lang="ru-RU" sz="1600" b="1" dirty="0" err="1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Клаузиуса</a:t>
            </a:r>
            <a:endParaRPr lang="ru-RU" sz="1600" dirty="0" smtClean="0">
              <a:solidFill>
                <a:schemeClr val="accent4">
                  <a:lumMod val="50000"/>
                </a:schemeClr>
              </a:solidFill>
              <a:latin typeface="Verdana" pitchFamily="34" charset="0"/>
            </a:endParaRPr>
          </a:p>
        </p:txBody>
      </p:sp>
      <p:sp>
        <p:nvSpPr>
          <p:cNvPr id="31" name="Стрелка влево 30"/>
          <p:cNvSpPr/>
          <p:nvPr/>
        </p:nvSpPr>
        <p:spPr>
          <a:xfrm rot="10800000">
            <a:off x="611561" y="5877272"/>
            <a:ext cx="360000" cy="360040"/>
          </a:xfrm>
          <a:prstGeom prst="leftArrow">
            <a:avLst/>
          </a:prstGeom>
          <a:noFill/>
          <a:ln>
            <a:solidFill>
              <a:schemeClr val="accent4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9" grpId="0" animBg="1"/>
      <p:bldP spid="20" grpId="0" animBg="1"/>
      <p:bldP spid="27" grpId="0" animBg="1"/>
      <p:bldP spid="3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10633"/>
            <a:ext cx="9144000" cy="836712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Явления переноса в </a:t>
            </a:r>
            <a:r>
              <a:rPr lang="ru-RU" sz="2800" dirty="0" err="1" smtClean="0">
                <a:solidFill>
                  <a:schemeClr val="accent4">
                    <a:lumMod val="50000"/>
                  </a:schemeClr>
                </a:solidFill>
              </a:rPr>
              <a:t>термодинамически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 неравновесных системах</a:t>
            </a:r>
            <a:endParaRPr lang="ru-RU" sz="28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63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9521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952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9525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9527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9529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9531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468504" y="835124"/>
            <a:ext cx="8640000" cy="1588"/>
          </a:xfrm>
          <a:prstGeom prst="line">
            <a:avLst/>
          </a:prstGeom>
          <a:ln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20" name="Прямоугольник 19"/>
          <p:cNvSpPr/>
          <p:nvPr/>
        </p:nvSpPr>
        <p:spPr>
          <a:xfrm>
            <a:off x="499168" y="4005064"/>
            <a:ext cx="2664000" cy="648000"/>
          </a:xfrm>
          <a:prstGeom prst="rect">
            <a:avLst/>
          </a:prstGeom>
          <a:solidFill>
            <a:schemeClr val="accent4">
              <a:lumMod val="50000"/>
            </a:schemeClr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Verdana" pitchFamily="34" charset="0"/>
              </a:rPr>
              <a:t>Теплопроводность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499168" y="4653136"/>
            <a:ext cx="2664000" cy="864000"/>
          </a:xfrm>
          <a:prstGeom prst="rect">
            <a:avLst/>
          </a:prstGeom>
          <a:noFill/>
          <a:ln w="19050">
            <a:solidFill>
              <a:schemeClr val="accent4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обусловлена переносом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энергии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6264000" y="4005064"/>
            <a:ext cx="2664000" cy="648000"/>
          </a:xfrm>
          <a:prstGeom prst="rect">
            <a:avLst/>
          </a:prstGeom>
          <a:solidFill>
            <a:schemeClr val="accent4">
              <a:lumMod val="50000"/>
            </a:schemeClr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Verdana" pitchFamily="34" charset="0"/>
              </a:rPr>
              <a:t>Внутреннее трение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6264000" y="4653136"/>
            <a:ext cx="2664000" cy="864000"/>
          </a:xfrm>
          <a:prstGeom prst="rect">
            <a:avLst/>
          </a:prstGeom>
          <a:noFill/>
          <a:ln w="19050">
            <a:solidFill>
              <a:schemeClr val="accent4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обусловлено переносом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импульса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3381892" y="4005064"/>
            <a:ext cx="2664000" cy="648000"/>
          </a:xfrm>
          <a:prstGeom prst="rect">
            <a:avLst/>
          </a:prstGeom>
          <a:solidFill>
            <a:schemeClr val="accent4">
              <a:lumMod val="50000"/>
            </a:schemeClr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Verdana" pitchFamily="34" charset="0"/>
              </a:rPr>
              <a:t>Диффузия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3381892" y="4653136"/>
            <a:ext cx="2664000" cy="864000"/>
          </a:xfrm>
          <a:prstGeom prst="rect">
            <a:avLst/>
          </a:prstGeom>
          <a:noFill/>
          <a:ln w="19050">
            <a:solidFill>
              <a:schemeClr val="accent4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обусловлена переносом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массы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431752" y="980728"/>
            <a:ext cx="1908000" cy="792000"/>
          </a:xfrm>
          <a:prstGeom prst="rect">
            <a:avLst/>
          </a:prstGeom>
          <a:noFill/>
          <a:ln w="19050">
            <a:solidFill>
              <a:schemeClr val="accent4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7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Необратимые процессы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5292080" y="980728"/>
            <a:ext cx="3744000" cy="864096"/>
          </a:xfrm>
          <a:prstGeom prst="rect">
            <a:avLst/>
          </a:prstGeom>
          <a:noFill/>
          <a:ln w="19050">
            <a:solidFill>
              <a:schemeClr val="accent4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700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Макроскопическая</a:t>
            </a:r>
            <a:r>
              <a:rPr lang="ru-RU" sz="17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 система, состояние </a:t>
            </a:r>
            <a:r>
              <a:rPr lang="ru-RU" sz="1700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которой</a:t>
            </a:r>
            <a:r>
              <a:rPr lang="ru-RU" sz="17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 </a:t>
            </a:r>
            <a:br>
              <a:rPr lang="ru-RU" sz="17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</a:br>
            <a:r>
              <a:rPr lang="ru-RU" sz="1700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с течением времени </a:t>
            </a:r>
            <a:r>
              <a:rPr lang="ru-RU" sz="17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меняется 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2627784" y="980728"/>
            <a:ext cx="2628000" cy="86409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chemeClr val="accent4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700" b="1" dirty="0" err="1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Термодинамически</a:t>
            </a:r>
            <a:r>
              <a:rPr lang="ru-RU" sz="17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 неравновесная система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431752" y="2204864"/>
            <a:ext cx="1908000" cy="900000"/>
          </a:xfrm>
          <a:prstGeom prst="rect">
            <a:avLst/>
          </a:prstGeom>
          <a:solidFill>
            <a:schemeClr val="accent4">
              <a:lumMod val="50000"/>
            </a:schemeClr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Verdana" pitchFamily="34" charset="0"/>
              </a:rPr>
              <a:t>Явления переноса</a:t>
            </a:r>
          </a:p>
        </p:txBody>
      </p:sp>
      <p:cxnSp>
        <p:nvCxnSpPr>
          <p:cNvPr id="32" name="Прямая со стрелкой 31"/>
          <p:cNvCxnSpPr/>
          <p:nvPr/>
        </p:nvCxnSpPr>
        <p:spPr>
          <a:xfrm rot="5400000">
            <a:off x="268766" y="1861994"/>
            <a:ext cx="684000" cy="1588"/>
          </a:xfrm>
          <a:prstGeom prst="straightConnector1">
            <a:avLst/>
          </a:prstGeom>
          <a:ln w="38100">
            <a:solidFill>
              <a:schemeClr val="accent4">
                <a:lumMod val="50000"/>
              </a:schemeClr>
            </a:solidFill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Стрелка влево 41"/>
          <p:cNvSpPr/>
          <p:nvPr/>
        </p:nvSpPr>
        <p:spPr>
          <a:xfrm>
            <a:off x="2123728" y="1340768"/>
            <a:ext cx="360000" cy="360040"/>
          </a:xfrm>
          <a:prstGeom prst="leftArrow">
            <a:avLst/>
          </a:prstGeom>
          <a:solidFill>
            <a:schemeClr val="bg2">
              <a:lumMod val="90000"/>
            </a:schemeClr>
          </a:solidFill>
          <a:ln>
            <a:solidFill>
              <a:schemeClr val="accent4">
                <a:lumMod val="5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3" name="Прямоугольник 112"/>
          <p:cNvSpPr/>
          <p:nvPr/>
        </p:nvSpPr>
        <p:spPr>
          <a:xfrm>
            <a:off x="2627744" y="2168960"/>
            <a:ext cx="6408752" cy="900000"/>
          </a:xfrm>
          <a:prstGeom prst="rect">
            <a:avLst/>
          </a:prstGeom>
          <a:noFill/>
          <a:ln w="19050">
            <a:solidFill>
              <a:schemeClr val="accent4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явления, при которых происходит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пространственное перераспределение энергии, массы, импульса </a:t>
            </a:r>
          </a:p>
        </p:txBody>
      </p:sp>
      <p:cxnSp>
        <p:nvCxnSpPr>
          <p:cNvPr id="115" name="Прямая со стрелкой 114"/>
          <p:cNvCxnSpPr>
            <a:stCxn id="31" idx="2"/>
          </p:cNvCxnSpPr>
          <p:nvPr/>
        </p:nvCxnSpPr>
        <p:spPr>
          <a:xfrm>
            <a:off x="1385752" y="3104864"/>
            <a:ext cx="5778328" cy="75618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8" name="Прямая со стрелкой 117"/>
          <p:cNvCxnSpPr>
            <a:stCxn id="31" idx="2"/>
          </p:cNvCxnSpPr>
          <p:nvPr/>
        </p:nvCxnSpPr>
        <p:spPr>
          <a:xfrm>
            <a:off x="1385752" y="3104864"/>
            <a:ext cx="2889164" cy="75618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1" name="Прямая со стрелкой 120"/>
          <p:cNvCxnSpPr>
            <a:stCxn id="31" idx="2"/>
          </p:cNvCxnSpPr>
          <p:nvPr/>
        </p:nvCxnSpPr>
        <p:spPr>
          <a:xfrm>
            <a:off x="1385752" y="3104864"/>
            <a:ext cx="0" cy="75618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graphicFrame>
        <p:nvGraphicFramePr>
          <p:cNvPr id="155654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30824546"/>
              </p:ext>
            </p:extLst>
          </p:nvPr>
        </p:nvGraphicFramePr>
        <p:xfrm>
          <a:off x="899593" y="5589240"/>
          <a:ext cx="1902043" cy="97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057" name="Формула" r:id="rId4" imgW="761760" imgH="393480" progId="Equation.3">
                  <p:embed/>
                </p:oleObj>
              </mc:Choice>
              <mc:Fallback>
                <p:oleObj name="Формула" r:id="rId4" imgW="761760" imgH="393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9593" y="5589240"/>
                        <a:ext cx="1902043" cy="972000"/>
                      </a:xfrm>
                      <a:prstGeom prst="rect">
                        <a:avLst/>
                      </a:prstGeom>
                      <a:solidFill>
                        <a:schemeClr val="bg2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5655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23599565"/>
              </p:ext>
            </p:extLst>
          </p:nvPr>
        </p:nvGraphicFramePr>
        <p:xfrm>
          <a:off x="3779912" y="5570686"/>
          <a:ext cx="1933511" cy="97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058" name="Формула" r:id="rId6" imgW="774360" imgH="393480" progId="Equation.3">
                  <p:embed/>
                </p:oleObj>
              </mc:Choice>
              <mc:Fallback>
                <p:oleObj name="Формула" r:id="rId6" imgW="774360" imgH="3934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79912" y="5570686"/>
                        <a:ext cx="1933511" cy="972000"/>
                      </a:xfrm>
                      <a:prstGeom prst="rect">
                        <a:avLst/>
                      </a:prstGeom>
                      <a:solidFill>
                        <a:schemeClr val="bg2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5656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31480986"/>
              </p:ext>
            </p:extLst>
          </p:nvPr>
        </p:nvGraphicFramePr>
        <p:xfrm>
          <a:off x="6804247" y="5625802"/>
          <a:ext cx="1839176" cy="97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059" name="Формула" r:id="rId8" imgW="736560" imgH="393480" progId="Equation.3">
                  <p:embed/>
                </p:oleObj>
              </mc:Choice>
              <mc:Fallback>
                <p:oleObj name="Формула" r:id="rId8" imgW="736560" imgH="3934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04247" y="5625802"/>
                        <a:ext cx="1839176" cy="972000"/>
                      </a:xfrm>
                      <a:prstGeom prst="rect">
                        <a:avLst/>
                      </a:prstGeom>
                      <a:solidFill>
                        <a:schemeClr val="bg2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8" name="Прямоугольник 127"/>
          <p:cNvSpPr/>
          <p:nvPr/>
        </p:nvSpPr>
        <p:spPr>
          <a:xfrm>
            <a:off x="467544" y="6525344"/>
            <a:ext cx="8352928" cy="36004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Экспериментально полученные соотношения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5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55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55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15" grpId="0" animBg="1"/>
      <p:bldP spid="17" grpId="0" animBg="1"/>
      <p:bldP spid="18" grpId="0" animBg="1"/>
      <p:bldP spid="19" grpId="0" animBg="1"/>
      <p:bldP spid="21" grpId="0" animBg="1"/>
      <p:bldP spid="26" grpId="0" animBg="1"/>
      <p:bldP spid="27" grpId="0" animBg="1"/>
      <p:bldP spid="29" grpId="0" animBg="1"/>
      <p:bldP spid="31" grpId="0" animBg="1"/>
      <p:bldP spid="42" grpId="0" animBg="1"/>
      <p:bldP spid="113" grpId="0" animBg="1"/>
      <p:bldP spid="12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696"/>
          </a:xfrm>
        </p:spPr>
        <p:txBody>
          <a:bodyPr/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Теплопроводность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692696"/>
            <a:ext cx="6336704" cy="504056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Обусловлена переносом </a:t>
            </a: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энергии</a:t>
            </a:r>
            <a:endParaRPr lang="ru-RU" sz="2000" b="1" dirty="0" smtClean="0">
              <a:solidFill>
                <a:schemeClr val="accent4">
                  <a:lumMod val="50000"/>
                </a:schemeClr>
              </a:solidFill>
              <a:latin typeface="Verdana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411760" y="2492896"/>
            <a:ext cx="4320416" cy="432000"/>
          </a:xfrm>
          <a:prstGeom prst="rect">
            <a:avLst/>
          </a:prstGeom>
          <a:solidFill>
            <a:schemeClr val="bg2"/>
          </a:solidFill>
          <a:ln w="19050">
            <a:solidFill>
              <a:schemeClr val="accent4">
                <a:lumMod val="5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Закон Фурье</a:t>
            </a:r>
          </a:p>
        </p:txBody>
      </p:sp>
      <p:graphicFrame>
        <p:nvGraphicFramePr>
          <p:cNvPr id="7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80957593"/>
              </p:ext>
            </p:extLst>
          </p:nvPr>
        </p:nvGraphicFramePr>
        <p:xfrm>
          <a:off x="4499991" y="2978397"/>
          <a:ext cx="2255969" cy="11521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092" name="Формула" r:id="rId4" imgW="761760" imgH="393480" progId="Equation.3">
                  <p:embed/>
                </p:oleObj>
              </mc:Choice>
              <mc:Fallback>
                <p:oleObj name="Формула" r:id="rId4" imgW="761760" imgH="393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9991" y="2978397"/>
                        <a:ext cx="2255969" cy="1152129"/>
                      </a:xfrm>
                      <a:prstGeom prst="rect">
                        <a:avLst/>
                      </a:prstGeom>
                      <a:solidFill>
                        <a:schemeClr val="bg2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539552" y="1340768"/>
            <a:ext cx="3600400" cy="864096"/>
          </a:xfrm>
          <a:prstGeom prst="rect">
            <a:avLst/>
          </a:prstGeom>
          <a:noFill/>
          <a:ln w="19050">
            <a:solidFill>
              <a:schemeClr val="accent4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Если в одной области газа </a:t>
            </a:r>
            <a:r>
              <a:rPr lang="ru-RU" sz="1600" b="1" dirty="0" err="1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Ек</a:t>
            </a: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 молекул </a:t>
            </a:r>
            <a:r>
              <a:rPr lang="en-US" sz="16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&gt;</a:t>
            </a: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, чем в другой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508104" y="1340768"/>
            <a:ext cx="2016224" cy="864096"/>
          </a:xfrm>
          <a:prstGeom prst="rect">
            <a:avLst/>
          </a:prstGeom>
          <a:noFill/>
          <a:ln w="19050">
            <a:solidFill>
              <a:schemeClr val="accent4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выравнивание температур</a:t>
            </a:r>
          </a:p>
        </p:txBody>
      </p:sp>
      <p:cxnSp>
        <p:nvCxnSpPr>
          <p:cNvPr id="10" name="Прямая со стрелкой 38"/>
          <p:cNvCxnSpPr>
            <a:stCxn id="8" idx="3"/>
            <a:endCxn id="9" idx="1"/>
          </p:cNvCxnSpPr>
          <p:nvPr/>
        </p:nvCxnSpPr>
        <p:spPr>
          <a:xfrm>
            <a:off x="4139952" y="1772816"/>
            <a:ext cx="1368152" cy="1588"/>
          </a:xfrm>
          <a:prstGeom prst="bentConnector3">
            <a:avLst>
              <a:gd name="adj1" fmla="val 50000"/>
            </a:avLst>
          </a:prstGeom>
          <a:ln w="38100">
            <a:solidFill>
              <a:schemeClr val="accent4">
                <a:lumMod val="75000"/>
              </a:schemeClr>
            </a:solidFill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2411760" y="3212976"/>
            <a:ext cx="1584176" cy="864096"/>
          </a:xfrm>
          <a:prstGeom prst="rect">
            <a:avLst/>
          </a:prstGeom>
          <a:noFill/>
          <a:ln w="19050">
            <a:solidFill>
              <a:schemeClr val="accent4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плотность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 </a:t>
            </a:r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/>
            </a:r>
            <a:br>
              <a:rPr lang="en-US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</a:b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теплового потока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7020272" y="3212976"/>
            <a:ext cx="1800200" cy="864096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градиент температур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627784" y="4248472"/>
            <a:ext cx="2304256" cy="692696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энергия переносится </a:t>
            </a:r>
            <a:b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в направлении </a:t>
            </a:r>
            <a:r>
              <a:rPr lang="ru-RU" b="1" dirty="0" err="1" smtClean="0">
                <a:solidFill>
                  <a:schemeClr val="accent4">
                    <a:lumMod val="50000"/>
                  </a:schemeClr>
                </a:solidFill>
              </a:rPr>
              <a:t>↓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 Т</a:t>
            </a:r>
          </a:p>
        </p:txBody>
      </p:sp>
      <p:cxnSp>
        <p:nvCxnSpPr>
          <p:cNvPr id="14" name="Прямая со стрелкой 13"/>
          <p:cNvCxnSpPr/>
          <p:nvPr/>
        </p:nvCxnSpPr>
        <p:spPr>
          <a:xfrm rot="10800000" flipV="1">
            <a:off x="4667533" y="3632261"/>
            <a:ext cx="864096" cy="64807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H="1">
            <a:off x="3851919" y="3554462"/>
            <a:ext cx="684000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6804248" y="3645024"/>
            <a:ext cx="432048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H="1">
            <a:off x="4572000" y="3734890"/>
            <a:ext cx="1161575" cy="149431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8" name="Прямоугольник 17"/>
          <p:cNvSpPr/>
          <p:nvPr/>
        </p:nvSpPr>
        <p:spPr>
          <a:xfrm>
            <a:off x="2915816" y="5066630"/>
            <a:ext cx="2664296" cy="504056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теплопроводность</a:t>
            </a: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468504" y="692696"/>
            <a:ext cx="8640000" cy="1588"/>
          </a:xfrm>
          <a:prstGeom prst="line">
            <a:avLst/>
          </a:prstGeom>
          <a:ln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28" name="Прямоугольник 27"/>
          <p:cNvSpPr/>
          <p:nvPr/>
        </p:nvSpPr>
        <p:spPr>
          <a:xfrm>
            <a:off x="4211960" y="1340768"/>
            <a:ext cx="1224136" cy="36004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</a:rPr>
              <a:t>происходит</a:t>
            </a:r>
          </a:p>
        </p:txBody>
      </p:sp>
      <p:graphicFrame>
        <p:nvGraphicFramePr>
          <p:cNvPr id="227331" name="Object 3"/>
          <p:cNvGraphicFramePr>
            <a:graphicFrameLocks noChangeAspect="1"/>
          </p:cNvGraphicFramePr>
          <p:nvPr/>
        </p:nvGraphicFramePr>
        <p:xfrm>
          <a:off x="2987824" y="5498678"/>
          <a:ext cx="2303463" cy="882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093" name="Формула" r:id="rId6" imgW="1015920" imgH="393480" progId="Equation.3">
                  <p:embed/>
                </p:oleObj>
              </mc:Choice>
              <mc:Fallback>
                <p:oleObj name="Формула" r:id="rId6" imgW="1015920" imgH="3934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824" y="5498678"/>
                        <a:ext cx="2303463" cy="882650"/>
                      </a:xfrm>
                      <a:prstGeom prst="rect">
                        <a:avLst/>
                      </a:prstGeom>
                      <a:solidFill>
                        <a:schemeClr val="bg2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" name="Прямоугольник 39"/>
          <p:cNvSpPr/>
          <p:nvPr/>
        </p:nvSpPr>
        <p:spPr>
          <a:xfrm>
            <a:off x="6191672" y="4437112"/>
            <a:ext cx="2808312" cy="1008112"/>
          </a:xfrm>
          <a:prstGeom prst="rect">
            <a:avLst/>
          </a:prstGeom>
          <a:noFill/>
          <a:ln w="19050">
            <a:solidFill>
              <a:schemeClr val="accent4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удельная теплоемкость газа при постоянном объеме</a:t>
            </a:r>
          </a:p>
        </p:txBody>
      </p:sp>
      <p:sp>
        <p:nvSpPr>
          <p:cNvPr id="41" name="Прямоугольник 40"/>
          <p:cNvSpPr/>
          <p:nvPr/>
        </p:nvSpPr>
        <p:spPr>
          <a:xfrm>
            <a:off x="6156176" y="5589240"/>
            <a:ext cx="2952328" cy="1124744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количество теплоты, необходимое для нагревания 1 кг газа на 1 К при постоянном объеме</a:t>
            </a:r>
            <a:endParaRPr lang="ru-RU" b="1" dirty="0" smtClean="0">
              <a:solidFill>
                <a:schemeClr val="accent4">
                  <a:lumMod val="50000"/>
                </a:schemeClr>
              </a:solidFill>
              <a:latin typeface="Verdana" pitchFamily="34" charset="0"/>
            </a:endParaRPr>
          </a:p>
        </p:txBody>
      </p:sp>
      <p:cxnSp>
        <p:nvCxnSpPr>
          <p:cNvPr id="42" name="Прямая со стрелкой 41"/>
          <p:cNvCxnSpPr/>
          <p:nvPr/>
        </p:nvCxnSpPr>
        <p:spPr>
          <a:xfrm rot="10800000" flipV="1">
            <a:off x="4211960" y="5205442"/>
            <a:ext cx="1979712" cy="57606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56" name="Прямоугольник 55"/>
          <p:cNvSpPr/>
          <p:nvPr/>
        </p:nvSpPr>
        <p:spPr>
          <a:xfrm>
            <a:off x="0" y="2672916"/>
            <a:ext cx="2303240" cy="2078298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энергия</a:t>
            </a:r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</a:rPr>
              <a:t>,</a:t>
            </a: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переносимая </a:t>
            </a:r>
            <a:b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в форме теплоты </a:t>
            </a:r>
            <a:b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в единицу времени </a:t>
            </a:r>
            <a:b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через единичную площадку, </a:t>
            </a:r>
            <a:b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sym typeface="Symbol"/>
              </a:rPr>
              <a:t>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оси х</a:t>
            </a:r>
            <a:endParaRPr lang="ru-RU" b="1" dirty="0" smtClean="0">
              <a:solidFill>
                <a:schemeClr val="accent4">
                  <a:lumMod val="50000"/>
                </a:schemeClr>
              </a:solidFill>
              <a:latin typeface="Verdana" pitchFamily="34" charset="0"/>
            </a:endParaRPr>
          </a:p>
        </p:txBody>
      </p:sp>
      <p:sp>
        <p:nvSpPr>
          <p:cNvPr id="29" name="Овал 28"/>
          <p:cNvSpPr/>
          <p:nvPr/>
        </p:nvSpPr>
        <p:spPr>
          <a:xfrm>
            <a:off x="6012160" y="2924944"/>
            <a:ext cx="720016" cy="143166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227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8" grpId="0" animBg="1"/>
      <p:bldP spid="9" grpId="0" animBg="1"/>
      <p:bldP spid="11" grpId="0" animBg="1"/>
      <p:bldP spid="12" grpId="0"/>
      <p:bldP spid="13" grpId="0"/>
      <p:bldP spid="18" grpId="0"/>
      <p:bldP spid="28" grpId="0"/>
      <p:bldP spid="40" grpId="0" animBg="1"/>
      <p:bldP spid="41" grpId="0"/>
      <p:bldP spid="56" grpId="0"/>
      <p:bldP spid="29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696"/>
          </a:xfrm>
        </p:spPr>
        <p:txBody>
          <a:bodyPr/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Диффузия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348056" y="2492896"/>
            <a:ext cx="3456192" cy="432000"/>
          </a:xfrm>
          <a:prstGeom prst="rect">
            <a:avLst/>
          </a:prstGeom>
          <a:solidFill>
            <a:schemeClr val="bg2"/>
          </a:solidFill>
          <a:ln w="19050">
            <a:solidFill>
              <a:schemeClr val="accent4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Закон Фука</a:t>
            </a:r>
          </a:p>
        </p:txBody>
      </p:sp>
      <p:graphicFrame>
        <p:nvGraphicFramePr>
          <p:cNvPr id="7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23274597"/>
              </p:ext>
            </p:extLst>
          </p:nvPr>
        </p:nvGraphicFramePr>
        <p:xfrm>
          <a:off x="4572000" y="3140968"/>
          <a:ext cx="2160240" cy="10859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116" name="Формула" r:id="rId4" imgW="774360" imgH="393480" progId="Equation.3">
                  <p:embed/>
                </p:oleObj>
              </mc:Choice>
              <mc:Fallback>
                <p:oleObj name="Формула" r:id="rId4" imgW="774360" imgH="393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3140968"/>
                        <a:ext cx="2160240" cy="1085980"/>
                      </a:xfrm>
                      <a:prstGeom prst="rect">
                        <a:avLst/>
                      </a:prstGeom>
                      <a:solidFill>
                        <a:schemeClr val="bg2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611560" y="1268760"/>
            <a:ext cx="7704856" cy="1008112"/>
          </a:xfrm>
          <a:prstGeom prst="rect">
            <a:avLst/>
          </a:prstGeom>
          <a:noFill/>
          <a:ln w="19050">
            <a:solidFill>
              <a:schemeClr val="accent4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Самопроизвольное проникновение и перемешивание </a:t>
            </a:r>
            <a:b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</a:b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частиц двух соприкасающихся газов, жидкостей </a:t>
            </a:r>
            <a:b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</a:b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и даже твердых тел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627784" y="3356992"/>
            <a:ext cx="1512168" cy="864096"/>
          </a:xfrm>
          <a:prstGeom prst="rect">
            <a:avLst/>
          </a:prstGeom>
          <a:noFill/>
          <a:ln w="19050">
            <a:solidFill>
              <a:schemeClr val="accent4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плотность </a:t>
            </a:r>
            <a:r>
              <a:rPr lang="en-US" dirty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/>
            </a:r>
            <a:br>
              <a:rPr lang="en-US" dirty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</a:b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потока массы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7236296" y="3140968"/>
            <a:ext cx="1728192" cy="864096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градиент плотности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611560" y="2276872"/>
            <a:ext cx="2520280" cy="864096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 smtClean="0">
                <a:solidFill>
                  <a:schemeClr val="bg1">
                    <a:lumMod val="50000"/>
                  </a:schemeClr>
                </a:solidFill>
                <a:latin typeface="Verdana" pitchFamily="34" charset="0"/>
              </a:rPr>
              <a:t>Для химически однородного газа </a:t>
            </a:r>
          </a:p>
        </p:txBody>
      </p:sp>
      <p:cxnSp>
        <p:nvCxnSpPr>
          <p:cNvPr id="14" name="Прямая со стрелкой 13"/>
          <p:cNvCxnSpPr/>
          <p:nvPr/>
        </p:nvCxnSpPr>
        <p:spPr>
          <a:xfrm flipH="1">
            <a:off x="3887924" y="3861048"/>
            <a:ext cx="1620180" cy="86409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H="1" flipV="1">
            <a:off x="3887924" y="3789040"/>
            <a:ext cx="648072" cy="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stCxn id="21" idx="6"/>
          </p:cNvCxnSpPr>
          <p:nvPr/>
        </p:nvCxnSpPr>
        <p:spPr>
          <a:xfrm>
            <a:off x="6732240" y="3683748"/>
            <a:ext cx="792088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H="1">
            <a:off x="4972072" y="3933056"/>
            <a:ext cx="864096" cy="147616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8" name="Прямоугольник 17"/>
          <p:cNvSpPr/>
          <p:nvPr/>
        </p:nvSpPr>
        <p:spPr>
          <a:xfrm>
            <a:off x="3131840" y="5301208"/>
            <a:ext cx="3168352" cy="504056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коэффициент диффузии</a:t>
            </a: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468504" y="692696"/>
            <a:ext cx="8640000" cy="1588"/>
          </a:xfrm>
          <a:prstGeom prst="line">
            <a:avLst/>
          </a:prstGeom>
          <a:ln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graphicFrame>
        <p:nvGraphicFramePr>
          <p:cNvPr id="227331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03875022"/>
              </p:ext>
            </p:extLst>
          </p:nvPr>
        </p:nvGraphicFramePr>
        <p:xfrm>
          <a:off x="3968353" y="5786438"/>
          <a:ext cx="1755775" cy="882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117" name="Формула" r:id="rId6" imgW="774360" imgH="393480" progId="Equation.3">
                  <p:embed/>
                </p:oleObj>
              </mc:Choice>
              <mc:Fallback>
                <p:oleObj name="Формула" r:id="rId6" imgW="774360" imgH="3934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68353" y="5786438"/>
                        <a:ext cx="1755775" cy="882650"/>
                      </a:xfrm>
                      <a:prstGeom prst="rect">
                        <a:avLst/>
                      </a:prstGeom>
                      <a:solidFill>
                        <a:schemeClr val="bg2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Прямоугольник 19"/>
          <p:cNvSpPr/>
          <p:nvPr/>
        </p:nvSpPr>
        <p:spPr>
          <a:xfrm>
            <a:off x="467544" y="764704"/>
            <a:ext cx="6336704" cy="504056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Обусловлена переносом </a:t>
            </a: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массы</a:t>
            </a:r>
            <a:endParaRPr lang="ru-RU" sz="2000" b="1" dirty="0" smtClean="0">
              <a:solidFill>
                <a:schemeClr val="accent4">
                  <a:lumMod val="50000"/>
                </a:schemeClr>
              </a:solidFill>
              <a:latin typeface="Verdana" pitchFamily="34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72008" y="3284984"/>
            <a:ext cx="2483768" cy="1453852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масса вещества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, переносимая </a:t>
            </a:r>
            <a:b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в единицу времени через единичную площадку,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sym typeface="Symbol"/>
              </a:rPr>
              <a:t>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оси х</a:t>
            </a:r>
            <a:endParaRPr lang="ru-RU" b="1" dirty="0" smtClean="0">
              <a:solidFill>
                <a:schemeClr val="accent4">
                  <a:lumMod val="50000"/>
                </a:schemeClr>
              </a:solidFill>
              <a:latin typeface="Verdana" pitchFamily="34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2627784" y="4608512"/>
            <a:ext cx="2160240" cy="692696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перенос массы –  </a:t>
            </a:r>
            <a:b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в направлении </a:t>
            </a:r>
            <a:r>
              <a:rPr lang="ru-RU" b="1" dirty="0" err="1" smtClean="0">
                <a:solidFill>
                  <a:schemeClr val="accent4">
                    <a:lumMod val="50000"/>
                  </a:schemeClr>
                </a:solidFill>
              </a:rPr>
              <a:t>↓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sym typeface="Symbol"/>
              </a:rPr>
              <a:t></a:t>
            </a:r>
            <a:endParaRPr lang="ru-RU" b="1" dirty="0" smtClean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6084240" y="3071748"/>
            <a:ext cx="648000" cy="12240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27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1" grpId="0" animBg="1"/>
      <p:bldP spid="12" grpId="0"/>
      <p:bldP spid="13" grpId="0"/>
      <p:bldP spid="18" grpId="0"/>
      <p:bldP spid="20" grpId="0"/>
      <p:bldP spid="25" grpId="0"/>
      <p:bldP spid="26" grpId="0"/>
      <p:bldP spid="2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696"/>
          </a:xfrm>
        </p:spPr>
        <p:txBody>
          <a:bodyPr/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Внутреннее трение (вязкость)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979712" y="2564904"/>
            <a:ext cx="4392488" cy="432000"/>
          </a:xfrm>
          <a:prstGeom prst="rect">
            <a:avLst/>
          </a:prstGeom>
          <a:solidFill>
            <a:schemeClr val="bg2"/>
          </a:solidFill>
          <a:ln w="19050">
            <a:solidFill>
              <a:schemeClr val="accent4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Закон Ньютона</a:t>
            </a:r>
          </a:p>
        </p:txBody>
      </p:sp>
      <p:graphicFrame>
        <p:nvGraphicFramePr>
          <p:cNvPr id="7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82764449"/>
              </p:ext>
            </p:extLst>
          </p:nvPr>
        </p:nvGraphicFramePr>
        <p:xfrm>
          <a:off x="4323060" y="3081337"/>
          <a:ext cx="2049140" cy="10829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8181" name="Формула" r:id="rId4" imgW="736560" imgH="393480" progId="Equation.3">
                  <p:embed/>
                </p:oleObj>
              </mc:Choice>
              <mc:Fallback>
                <p:oleObj name="Формула" r:id="rId4" imgW="736560" imgH="393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23060" y="3081337"/>
                        <a:ext cx="2049140" cy="1082965"/>
                      </a:xfrm>
                      <a:prstGeom prst="rect">
                        <a:avLst/>
                      </a:prstGeom>
                      <a:solidFill>
                        <a:schemeClr val="bg2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539552" y="1268760"/>
            <a:ext cx="2736304" cy="1080120"/>
          </a:xfrm>
          <a:prstGeom prst="rect">
            <a:avLst/>
          </a:prstGeom>
          <a:noFill/>
          <a:ln w="19050">
            <a:solidFill>
              <a:schemeClr val="accent4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Если параллельные</a:t>
            </a:r>
            <a:b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слои жидкости (газа) движутся с различными скоростями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987824" y="4365104"/>
            <a:ext cx="1584176" cy="864096"/>
          </a:xfrm>
          <a:prstGeom prst="rect">
            <a:avLst/>
          </a:prstGeom>
          <a:noFill/>
          <a:ln w="19050">
            <a:solidFill>
              <a:schemeClr val="accent4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плотность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 </a:t>
            </a:r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/>
            </a:r>
            <a:br>
              <a:rPr lang="en-US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</a:b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потока импульса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7459983" y="3141129"/>
            <a:ext cx="1440160" cy="72008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градиент скорости</a:t>
            </a:r>
          </a:p>
        </p:txBody>
      </p:sp>
      <p:cxnSp>
        <p:nvCxnSpPr>
          <p:cNvPr id="14" name="Прямая со стрелкой 13"/>
          <p:cNvCxnSpPr/>
          <p:nvPr/>
        </p:nvCxnSpPr>
        <p:spPr>
          <a:xfrm rot="5400000">
            <a:off x="3959932" y="3897052"/>
            <a:ext cx="504056" cy="43204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H="1">
            <a:off x="4572001" y="3717032"/>
            <a:ext cx="828470" cy="218762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6408583" y="3569407"/>
            <a:ext cx="755705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endCxn id="18" idx="0"/>
          </p:cNvCxnSpPr>
          <p:nvPr/>
        </p:nvCxnSpPr>
        <p:spPr>
          <a:xfrm>
            <a:off x="5580112" y="3861209"/>
            <a:ext cx="576064" cy="136799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8" name="Прямоугольник 17"/>
          <p:cNvSpPr/>
          <p:nvPr/>
        </p:nvSpPr>
        <p:spPr>
          <a:xfrm>
            <a:off x="4932040" y="5229200"/>
            <a:ext cx="2448272" cy="648072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динамическая вязкость</a:t>
            </a: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468504" y="692696"/>
            <a:ext cx="8640000" cy="1588"/>
          </a:xfrm>
          <a:prstGeom prst="line">
            <a:avLst/>
          </a:prstGeom>
          <a:ln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graphicFrame>
        <p:nvGraphicFramePr>
          <p:cNvPr id="227331" name="Object 3"/>
          <p:cNvGraphicFramePr>
            <a:graphicFrameLocks noChangeAspect="1"/>
          </p:cNvGraphicFramePr>
          <p:nvPr/>
        </p:nvGraphicFramePr>
        <p:xfrm>
          <a:off x="5205512" y="5786438"/>
          <a:ext cx="1900237" cy="882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8182" name="Формула" r:id="rId6" imgW="838080" imgH="393480" progId="Equation.3">
                  <p:embed/>
                </p:oleObj>
              </mc:Choice>
              <mc:Fallback>
                <p:oleObj name="Формула" r:id="rId6" imgW="838080" imgH="3934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05512" y="5786438"/>
                        <a:ext cx="1900237" cy="882650"/>
                      </a:xfrm>
                      <a:prstGeom prst="rect">
                        <a:avLst/>
                      </a:prstGeom>
                      <a:solidFill>
                        <a:schemeClr val="bg2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Прямоугольник 19"/>
          <p:cNvSpPr/>
          <p:nvPr/>
        </p:nvSpPr>
        <p:spPr>
          <a:xfrm>
            <a:off x="467544" y="764704"/>
            <a:ext cx="6336704" cy="36004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Обусловлена переносом </a:t>
            </a: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импульса</a:t>
            </a:r>
            <a:endParaRPr lang="ru-RU" sz="2000" b="1" dirty="0" smtClean="0">
              <a:solidFill>
                <a:schemeClr val="accent4">
                  <a:lumMod val="50000"/>
                </a:schemeClr>
              </a:solidFill>
              <a:latin typeface="Verdana" pitchFamily="34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2699792" y="5904656"/>
            <a:ext cx="2376264" cy="692696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перенос импульса –  </a:t>
            </a:r>
            <a:b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в направлении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Calibri"/>
              </a:rPr>
              <a:t>↓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sym typeface="Symbol"/>
              </a:rPr>
              <a:t></a:t>
            </a:r>
            <a:endParaRPr lang="ru-RU" b="1" dirty="0" smtClean="0">
              <a:solidFill>
                <a:schemeClr val="accent4">
                  <a:lumMod val="50000"/>
                </a:schemeClr>
              </a:solidFill>
              <a:latin typeface="Verdana" pitchFamily="34" charset="0"/>
            </a:endParaRPr>
          </a:p>
        </p:txBody>
      </p:sp>
      <p:cxnSp>
        <p:nvCxnSpPr>
          <p:cNvPr id="21" name="Прямая со стрелкой 38"/>
          <p:cNvCxnSpPr>
            <a:stCxn id="8" idx="3"/>
            <a:endCxn id="23" idx="1"/>
          </p:cNvCxnSpPr>
          <p:nvPr/>
        </p:nvCxnSpPr>
        <p:spPr>
          <a:xfrm>
            <a:off x="3275856" y="1808820"/>
            <a:ext cx="360040" cy="1588"/>
          </a:xfrm>
          <a:prstGeom prst="straightConnector1">
            <a:avLst/>
          </a:prstGeom>
          <a:ln w="38100">
            <a:solidFill>
              <a:schemeClr val="accent4">
                <a:lumMod val="75000"/>
              </a:schemeClr>
            </a:solidFill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Прямоугольник 22"/>
          <p:cNvSpPr/>
          <p:nvPr/>
        </p:nvSpPr>
        <p:spPr>
          <a:xfrm>
            <a:off x="3635896" y="1268760"/>
            <a:ext cx="1440160" cy="1080120"/>
          </a:xfrm>
          <a:prstGeom prst="rect">
            <a:avLst/>
          </a:prstGeom>
          <a:noFill/>
          <a:ln w="19050">
            <a:solidFill>
              <a:schemeClr val="accent4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обмен молекулами между слоями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5400471" y="1268760"/>
            <a:ext cx="1440160" cy="1080120"/>
          </a:xfrm>
          <a:prstGeom prst="rect">
            <a:avLst/>
          </a:prstGeom>
          <a:noFill/>
          <a:ln w="19050">
            <a:solidFill>
              <a:schemeClr val="accent4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обмен импульсами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7164288" y="1268760"/>
            <a:ext cx="1728192" cy="1080120"/>
          </a:xfrm>
          <a:prstGeom prst="rect">
            <a:avLst/>
          </a:prstGeom>
          <a:noFill/>
          <a:ln w="19050">
            <a:solidFill>
              <a:schemeClr val="accent4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торможение быстрого слоя, ускорение медленного</a:t>
            </a:r>
          </a:p>
        </p:txBody>
      </p:sp>
      <p:cxnSp>
        <p:nvCxnSpPr>
          <p:cNvPr id="30" name="Прямая со стрелкой 38"/>
          <p:cNvCxnSpPr>
            <a:stCxn id="23" idx="3"/>
            <a:endCxn id="24" idx="1"/>
          </p:cNvCxnSpPr>
          <p:nvPr/>
        </p:nvCxnSpPr>
        <p:spPr>
          <a:xfrm>
            <a:off x="5076056" y="1808820"/>
            <a:ext cx="324415" cy="1588"/>
          </a:xfrm>
          <a:prstGeom prst="straightConnector1">
            <a:avLst/>
          </a:prstGeom>
          <a:ln w="38100">
            <a:solidFill>
              <a:schemeClr val="accent4">
                <a:lumMod val="75000"/>
              </a:schemeClr>
            </a:solidFill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8"/>
          <p:cNvCxnSpPr>
            <a:stCxn id="24" idx="3"/>
            <a:endCxn id="27" idx="1"/>
          </p:cNvCxnSpPr>
          <p:nvPr/>
        </p:nvCxnSpPr>
        <p:spPr>
          <a:xfrm>
            <a:off x="6840631" y="1808820"/>
            <a:ext cx="323657" cy="1588"/>
          </a:xfrm>
          <a:prstGeom prst="straightConnector1">
            <a:avLst/>
          </a:prstGeom>
          <a:ln w="38100">
            <a:solidFill>
              <a:schemeClr val="accent4">
                <a:lumMod val="75000"/>
              </a:schemeClr>
            </a:solidFill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29380" name="Object 4"/>
          <p:cNvGraphicFramePr>
            <a:graphicFrameLocks noChangeAspect="1"/>
          </p:cNvGraphicFramePr>
          <p:nvPr/>
        </p:nvGraphicFramePr>
        <p:xfrm>
          <a:off x="1979712" y="3068959"/>
          <a:ext cx="1738387" cy="10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8183" name="Формула" r:id="rId8" imgW="736560" imgH="431640" progId="Equation.3">
                  <p:embed/>
                </p:oleObj>
              </mc:Choice>
              <mc:Fallback>
                <p:oleObj name="Формула" r:id="rId8" imgW="736560" imgH="43164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9712" y="3068959"/>
                        <a:ext cx="1738387" cy="1008000"/>
                      </a:xfrm>
                      <a:prstGeom prst="rect">
                        <a:avLst/>
                      </a:prstGeom>
                      <a:solidFill>
                        <a:schemeClr val="bg2"/>
                      </a:solidFill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6" name="Прямая со стрелкой 38"/>
          <p:cNvCxnSpPr/>
          <p:nvPr/>
        </p:nvCxnSpPr>
        <p:spPr>
          <a:xfrm>
            <a:off x="3563888" y="3284984"/>
            <a:ext cx="1008112" cy="1588"/>
          </a:xfrm>
          <a:prstGeom prst="straightConnector1">
            <a:avLst/>
          </a:prstGeom>
          <a:ln w="38100">
            <a:solidFill>
              <a:schemeClr val="accent4">
                <a:lumMod val="75000"/>
              </a:schemeClr>
            </a:solidFill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 стрелкой 49"/>
          <p:cNvCxnSpPr>
            <a:stCxn id="11" idx="1"/>
            <a:endCxn id="25" idx="3"/>
          </p:cNvCxnSpPr>
          <p:nvPr/>
        </p:nvCxnSpPr>
        <p:spPr>
          <a:xfrm flipH="1" flipV="1">
            <a:off x="2633867" y="4761148"/>
            <a:ext cx="324000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9" name="Овал 28"/>
          <p:cNvSpPr/>
          <p:nvPr/>
        </p:nvSpPr>
        <p:spPr>
          <a:xfrm>
            <a:off x="5724128" y="3115702"/>
            <a:ext cx="648000" cy="11520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18119" name="Object 7"/>
          <p:cNvGraphicFramePr>
            <a:graphicFrameLocks noChangeAspect="1"/>
          </p:cNvGraphicFramePr>
          <p:nvPr/>
        </p:nvGraphicFramePr>
        <p:xfrm>
          <a:off x="7596336" y="5013176"/>
          <a:ext cx="1093787" cy="455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8184" name="Формула" r:id="rId10" imgW="482400" imgH="203040" progId="Equation.3">
                  <p:embed/>
                </p:oleObj>
              </mc:Choice>
              <mc:Fallback>
                <p:oleObj name="Формула" r:id="rId10" imgW="482400" imgH="20304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96336" y="5013176"/>
                        <a:ext cx="1093787" cy="455613"/>
                      </a:xfrm>
                      <a:prstGeom prst="rect">
                        <a:avLst/>
                      </a:prstGeom>
                      <a:solidFill>
                        <a:schemeClr val="bg2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8120" name="Object 8"/>
          <p:cNvGraphicFramePr>
            <a:graphicFrameLocks noChangeAspect="1"/>
          </p:cNvGraphicFramePr>
          <p:nvPr/>
        </p:nvGraphicFramePr>
        <p:xfrm>
          <a:off x="7596336" y="5661248"/>
          <a:ext cx="1208088" cy="968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8185" name="Формула" r:id="rId12" imgW="533160" imgH="431640" progId="Equation.3">
                  <p:embed/>
                </p:oleObj>
              </mc:Choice>
              <mc:Fallback>
                <p:oleObj name="Формула" r:id="rId12" imgW="533160" imgH="43164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96336" y="5661248"/>
                        <a:ext cx="1208088" cy="968375"/>
                      </a:xfrm>
                      <a:prstGeom prst="rect">
                        <a:avLst/>
                      </a:prstGeom>
                      <a:solidFill>
                        <a:schemeClr val="bg2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Прямоугольник 24"/>
          <p:cNvSpPr/>
          <p:nvPr/>
        </p:nvSpPr>
        <p:spPr>
          <a:xfrm>
            <a:off x="1" y="4005064"/>
            <a:ext cx="2633866" cy="1512168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п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олный импульс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, переносимый </a:t>
            </a:r>
            <a:b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в единицу времени через единичную площадку, </a:t>
            </a:r>
            <a:b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sym typeface="Symbol"/>
              </a:rPr>
              <a:t>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оси х</a:t>
            </a:r>
            <a:endParaRPr lang="ru-RU" b="1" dirty="0" smtClean="0">
              <a:solidFill>
                <a:schemeClr val="accent4">
                  <a:lumMod val="50000"/>
                </a:schemeClr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29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5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"/>
                            </p:stCondLst>
                            <p:childTnLst>
                              <p:par>
                                <p:cTn id="7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00"/>
                            </p:stCondLst>
                            <p:childTnLst>
                              <p:par>
                                <p:cTn id="8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00"/>
                            </p:stCondLst>
                            <p:childTnLst>
                              <p:par>
                                <p:cTn id="9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27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500"/>
                            </p:stCondLst>
                            <p:childTnLst>
                              <p:par>
                                <p:cTn id="10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218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000"/>
                            </p:stCondLst>
                            <p:childTnLst>
                              <p:par>
                                <p:cTn id="10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18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1" grpId="0" animBg="1"/>
      <p:bldP spid="12" grpId="0"/>
      <p:bldP spid="18" grpId="0"/>
      <p:bldP spid="26" grpId="0"/>
      <p:bldP spid="23" grpId="0" animBg="1"/>
      <p:bldP spid="24" grpId="0" animBg="1"/>
      <p:bldP spid="27" grpId="0" animBg="1"/>
      <p:bldP spid="29" grpId="0" animBg="1"/>
      <p:bldP spid="2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Вязкость</a:t>
            </a: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428596" y="692696"/>
            <a:ext cx="8715404" cy="1588"/>
          </a:xfrm>
          <a:prstGeom prst="line">
            <a:avLst/>
          </a:prstGeom>
          <a:ln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395536" y="836712"/>
            <a:ext cx="2988000" cy="936104"/>
          </a:xfrm>
          <a:prstGeom prst="rect">
            <a:avLst/>
          </a:prstGeom>
          <a:solidFill>
            <a:schemeClr val="accent4">
              <a:lumMod val="50000"/>
            </a:schemeClr>
          </a:solidFill>
          <a:ln w="1905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Verdana" pitchFamily="34" charset="0"/>
              </a:rPr>
              <a:t>Вязкость</a:t>
            </a:r>
            <a:b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Verdana" pitchFamily="34" charset="0"/>
              </a:rPr>
            </a:br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Verdana" pitchFamily="34" charset="0"/>
              </a:rPr>
              <a:t>(внутреннее трение)</a:t>
            </a:r>
            <a:endParaRPr lang="ru-RU" b="1" dirty="0">
              <a:solidFill>
                <a:schemeClr val="bg1">
                  <a:lumMod val="95000"/>
                </a:schemeClr>
              </a:solidFill>
              <a:latin typeface="Verdana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419872" y="836712"/>
            <a:ext cx="5509846" cy="936104"/>
          </a:xfrm>
          <a:prstGeom prst="rect">
            <a:avLst/>
          </a:prstGeom>
          <a:noFill/>
          <a:ln w="1905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Свойство жидкостей (газов) оказывать сопротивление перемещению одной части жидкости относительно другой</a:t>
            </a:r>
            <a:endParaRPr lang="ru-RU" b="1" dirty="0">
              <a:solidFill>
                <a:schemeClr val="accent4">
                  <a:lumMod val="50000"/>
                </a:schemeClr>
              </a:solidFill>
              <a:latin typeface="Verdana" pitchFamily="34" charset="0"/>
            </a:endParaRPr>
          </a:p>
        </p:txBody>
      </p:sp>
      <p:graphicFrame>
        <p:nvGraphicFramePr>
          <p:cNvPr id="225283" name="Object 3"/>
          <p:cNvGraphicFramePr>
            <a:graphicFrameLocks noChangeAspect="1"/>
          </p:cNvGraphicFramePr>
          <p:nvPr/>
        </p:nvGraphicFramePr>
        <p:xfrm>
          <a:off x="2847851" y="1916832"/>
          <a:ext cx="1508125" cy="862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055" name="Формула" r:id="rId4" imgW="761760" imgH="431640" progId="Equation.3">
                  <p:embed/>
                </p:oleObj>
              </mc:Choice>
              <mc:Fallback>
                <p:oleObj name="Формула" r:id="rId4" imgW="761760" imgH="4316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7851" y="1916832"/>
                        <a:ext cx="1508125" cy="86201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9525">
                        <a:solidFill>
                          <a:srgbClr val="8080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25284" name="Picture 4"/>
          <p:cNvPicPr>
            <a:picLocks noChangeAspect="1" noChangeArrowheads="1"/>
          </p:cNvPicPr>
          <p:nvPr/>
        </p:nvPicPr>
        <p:blipFill>
          <a:blip r:embed="rId6" cstate="print"/>
          <a:srcRect l="61534" t="21497" r="6234" b="6845"/>
          <a:stretch>
            <a:fillRect/>
          </a:stretch>
        </p:blipFill>
        <p:spPr bwMode="auto">
          <a:xfrm>
            <a:off x="6084168" y="2348880"/>
            <a:ext cx="2880000" cy="2618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6084168" y="2060848"/>
            <a:ext cx="2880000" cy="288032"/>
          </a:xfrm>
          <a:prstGeom prst="rect">
            <a:avLst/>
          </a:prstGeom>
          <a:solidFill>
            <a:schemeClr val="bg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</a:rPr>
              <a:t>Градиент скорости</a:t>
            </a:r>
            <a:endParaRPr lang="ru-RU" sz="1600" b="1" baseline="-250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3639995" y="1844824"/>
            <a:ext cx="504000" cy="9360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3" name="Прямая со стрелкой 12"/>
          <p:cNvCxnSpPr>
            <a:endCxn id="12" idx="7"/>
          </p:cNvCxnSpPr>
          <p:nvPr/>
        </p:nvCxnSpPr>
        <p:spPr>
          <a:xfrm rot="10800000">
            <a:off x="4070186" y="1981898"/>
            <a:ext cx="2302014" cy="22296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6156176" y="5085184"/>
            <a:ext cx="2880320" cy="1656000"/>
          </a:xfrm>
          <a:prstGeom prst="rect">
            <a:avLst/>
          </a:prstGeom>
          <a:noFill/>
          <a:ln w="1905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П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оказывает, как быстро меняется скорость </a:t>
            </a:r>
            <a:b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при переходе от слоя </a:t>
            </a:r>
            <a:b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к слою в направлении </a:t>
            </a:r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</a:rPr>
              <a:t>х,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b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sym typeface="Symbol"/>
              </a:rPr>
              <a:t>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направлению </a:t>
            </a:r>
            <a:b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движения слоев</a:t>
            </a:r>
            <a:endParaRPr lang="ru-RU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23528" y="3068960"/>
            <a:ext cx="3024336" cy="648072"/>
          </a:xfrm>
          <a:prstGeom prst="rect">
            <a:avLst/>
          </a:prstGeom>
          <a:noFill/>
          <a:ln w="1905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sym typeface="Symbol"/>
              </a:rPr>
              <a:t> –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коэффициент пропорциональности</a:t>
            </a:r>
            <a:endParaRPr lang="ru-RU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3347904" y="2010106"/>
            <a:ext cx="288000" cy="6840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6" name="Прямая со стрелкой 25"/>
          <p:cNvCxnSpPr>
            <a:stCxn id="24" idx="3"/>
            <a:endCxn id="22" idx="0"/>
          </p:cNvCxnSpPr>
          <p:nvPr/>
        </p:nvCxnSpPr>
        <p:spPr>
          <a:xfrm rot="5400000">
            <a:off x="2375378" y="2054256"/>
            <a:ext cx="475023" cy="155438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9" name="Прямоугольник 28"/>
          <p:cNvSpPr/>
          <p:nvPr/>
        </p:nvSpPr>
        <p:spPr>
          <a:xfrm>
            <a:off x="3419872" y="2996952"/>
            <a:ext cx="2520280" cy="2376264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sym typeface="Symbol"/>
              </a:rPr>
              <a:t>зависит от:</a:t>
            </a:r>
          </a:p>
          <a:p>
            <a:pPr marL="180975" indent="-180975"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sym typeface="Symbol"/>
              </a:rPr>
              <a:t>химических свойств жидкости</a:t>
            </a:r>
          </a:p>
          <a:p>
            <a:pPr marL="180975" indent="-180975"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sym typeface="Symbol"/>
              </a:rPr>
              <a:t>температуры </a:t>
            </a:r>
            <a:br>
              <a:rPr lang="ru-RU" b="1" dirty="0" smtClean="0">
                <a:solidFill>
                  <a:schemeClr val="accent4">
                    <a:lumMod val="50000"/>
                  </a:schemeClr>
                </a:solidFill>
                <a:sym typeface="Symbol"/>
              </a:rPr>
            </a:b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sym typeface="Symbol"/>
              </a:rPr>
              <a:t>(для жидкостей зависимость обратная,</a:t>
            </a:r>
            <a:br>
              <a:rPr lang="ru-RU" dirty="0" smtClean="0">
                <a:solidFill>
                  <a:schemeClr val="accent4">
                    <a:lumMod val="50000"/>
                  </a:schemeClr>
                </a:solidFill>
                <a:sym typeface="Symbol"/>
              </a:rPr>
            </a:b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sym typeface="Symbol"/>
              </a:rPr>
              <a:t>для газов – прямая пропорциональность)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323528" y="3717032"/>
            <a:ext cx="3024000" cy="648072"/>
          </a:xfrm>
          <a:prstGeom prst="rect">
            <a:avLst/>
          </a:prstGeom>
          <a:solidFill>
            <a:schemeClr val="accent4">
              <a:lumMod val="50000"/>
            </a:schemeClr>
          </a:solidFill>
          <a:ln w="1905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Verdana" pitchFamily="34" charset="0"/>
                <a:sym typeface="Symbol"/>
              </a:rPr>
              <a:t>Динамическая вязкость (</a:t>
            </a:r>
            <a:r>
              <a:rPr lang="ru-RU" b="1" dirty="0" err="1" smtClean="0">
                <a:solidFill>
                  <a:schemeClr val="bg1">
                    <a:lumMod val="95000"/>
                  </a:schemeClr>
                </a:solidFill>
                <a:latin typeface="Verdana" pitchFamily="34" charset="0"/>
                <a:sym typeface="Symbol"/>
              </a:rPr>
              <a:t>вязкость</a:t>
            </a:r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Verdana" pitchFamily="34" charset="0"/>
                <a:sym typeface="Symbol"/>
              </a:rPr>
              <a:t>)</a:t>
            </a:r>
            <a:endParaRPr lang="ru-RU" b="1" dirty="0">
              <a:solidFill>
                <a:schemeClr val="bg1">
                  <a:lumMod val="95000"/>
                </a:schemeClr>
              </a:solidFill>
              <a:latin typeface="Verdana" pitchFamily="34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395536" y="4581128"/>
            <a:ext cx="2160240" cy="504056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  <a:sym typeface="Symbol"/>
              </a:rPr>
              <a:t>[] =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  <a:sym typeface="Symbol"/>
              </a:rPr>
              <a:t> Па∙с</a:t>
            </a:r>
            <a:endParaRPr lang="ru-RU" b="1" dirty="0">
              <a:solidFill>
                <a:schemeClr val="accent4">
                  <a:lumMod val="50000"/>
                </a:schemeClr>
              </a:solidFill>
              <a:latin typeface="Verdana" pitchFamily="34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395536" y="5445224"/>
            <a:ext cx="5390910" cy="1296144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ea typeface="SimSun-ExtB" pitchFamily="49" charset="-122"/>
                <a:cs typeface="Verdana" pitchFamily="34" charset="0"/>
              </a:rPr>
              <a:t>1 </a:t>
            </a:r>
            <a:r>
              <a:rPr lang="ru-RU" b="1" dirty="0" err="1" smtClean="0">
                <a:solidFill>
                  <a:schemeClr val="accent4">
                    <a:lumMod val="50000"/>
                  </a:schemeClr>
                </a:solidFill>
                <a:ea typeface="SimSun-ExtB" pitchFamily="49" charset="-122"/>
                <a:cs typeface="Verdana" pitchFamily="34" charset="0"/>
              </a:rPr>
              <a:t>Па</a:t>
            </a:r>
            <a:r>
              <a:rPr lang="ru-RU" b="1" dirty="0" err="1" smtClean="0">
                <a:solidFill>
                  <a:schemeClr val="accent4">
                    <a:lumMod val="50000"/>
                  </a:schemeClr>
                </a:solidFill>
                <a:ea typeface="SimSun-ExtB" pitchFamily="49" charset="-122"/>
                <a:cs typeface="Verdana" pitchFamily="34" charset="0"/>
                <a:sym typeface="Symbol"/>
              </a:rPr>
              <a:t></a:t>
            </a:r>
            <a:r>
              <a:rPr lang="ru-RU" b="1" dirty="0" err="1" smtClean="0">
                <a:solidFill>
                  <a:schemeClr val="accent4">
                    <a:lumMod val="50000"/>
                  </a:schemeClr>
                </a:solidFill>
                <a:ea typeface="SimSun-ExtB" pitchFamily="49" charset="-122"/>
                <a:cs typeface="Verdana" pitchFamily="34" charset="0"/>
              </a:rPr>
              <a:t>с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ea typeface="SimSun-ExtB" pitchFamily="49" charset="-122"/>
                <a:cs typeface="Verdana" pitchFamily="34" charset="0"/>
              </a:rPr>
              <a:t> – динамическая вязкости среды,</a:t>
            </a:r>
            <a:br>
              <a:rPr lang="ru-RU" b="1" dirty="0" smtClean="0">
                <a:solidFill>
                  <a:schemeClr val="accent4">
                    <a:lumMod val="50000"/>
                  </a:schemeClr>
                </a:solidFill>
                <a:ea typeface="SimSun-ExtB" pitchFamily="49" charset="-122"/>
                <a:cs typeface="Verdana" pitchFamily="34" charset="0"/>
              </a:rPr>
            </a:b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ea typeface="SimSun-ExtB" pitchFamily="49" charset="-122"/>
                <a:cs typeface="Verdana" pitchFamily="34" charset="0"/>
              </a:rPr>
              <a:t>в которой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ea typeface="SimSun-ExtB" pitchFamily="49" charset="-122"/>
                <a:cs typeface="Verdana" pitchFamily="34" charset="0"/>
              </a:rPr>
              <a:t>при ламинарном течении </a:t>
            </a:r>
            <a:br>
              <a:rPr lang="ru-RU" b="1" dirty="0" smtClean="0">
                <a:solidFill>
                  <a:schemeClr val="accent4">
                    <a:lumMod val="50000"/>
                  </a:schemeClr>
                </a:solidFill>
                <a:ea typeface="SimSun-ExtB" pitchFamily="49" charset="-122"/>
                <a:cs typeface="Verdana" pitchFamily="34" charset="0"/>
              </a:rPr>
            </a:b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ea typeface="SimSun-ExtB" pitchFamily="49" charset="-122"/>
                <a:cs typeface="Verdana" pitchFamily="34" charset="0"/>
              </a:rPr>
              <a:t>и градиенте скорости, равным 1 м/с на 1 м,</a:t>
            </a:r>
            <a:br>
              <a:rPr lang="ru-RU" b="1" dirty="0" smtClean="0">
                <a:solidFill>
                  <a:schemeClr val="accent4">
                    <a:lumMod val="50000"/>
                  </a:schemeClr>
                </a:solidFill>
                <a:ea typeface="SimSun-ExtB" pitchFamily="49" charset="-122"/>
                <a:cs typeface="Verdana" pitchFamily="34" charset="0"/>
              </a:rPr>
            </a:b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ea typeface="SimSun-ExtB" pitchFamily="49" charset="-122"/>
                <a:cs typeface="Verdana" pitchFamily="34" charset="0"/>
              </a:rPr>
              <a:t>возникает сила внутреннего трения 1 Н на 1 м</a:t>
            </a:r>
            <a:r>
              <a:rPr lang="ru-RU" b="1" baseline="30000" dirty="0" smtClean="0">
                <a:solidFill>
                  <a:schemeClr val="accent4">
                    <a:lumMod val="50000"/>
                  </a:schemeClr>
                </a:solidFill>
                <a:ea typeface="SimSun-ExtB" pitchFamily="49" charset="-122"/>
                <a:cs typeface="Verdana" pitchFamily="34" charset="0"/>
              </a:rPr>
              <a:t>2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ea typeface="SimSun-ExtB" pitchFamily="49" charset="-122"/>
                <a:cs typeface="Verdana" pitchFamily="34" charset="0"/>
              </a:rPr>
              <a:t> поверхности касания слоев (1 </a:t>
            </a:r>
            <a:r>
              <a:rPr lang="ru-RU" b="1" dirty="0" err="1" smtClean="0">
                <a:solidFill>
                  <a:schemeClr val="accent4">
                    <a:lumMod val="50000"/>
                  </a:schemeClr>
                </a:solidFill>
                <a:ea typeface="SimSun-ExtB" pitchFamily="49" charset="-122"/>
                <a:cs typeface="Verdana" pitchFamily="34" charset="0"/>
              </a:rPr>
              <a:t>Па</a:t>
            </a:r>
            <a:r>
              <a:rPr lang="ru-RU" b="1" dirty="0" err="1" smtClean="0">
                <a:solidFill>
                  <a:schemeClr val="accent4">
                    <a:lumMod val="50000"/>
                  </a:schemeClr>
                </a:solidFill>
                <a:ea typeface="SimSun-ExtB" pitchFamily="49" charset="-122"/>
                <a:cs typeface="Verdana" pitchFamily="34" charset="0"/>
                <a:sym typeface="Symbol"/>
              </a:rPr>
              <a:t></a:t>
            </a:r>
            <a:r>
              <a:rPr lang="ru-RU" b="1" dirty="0" err="1" smtClean="0">
                <a:solidFill>
                  <a:schemeClr val="accent4">
                    <a:lumMod val="50000"/>
                  </a:schemeClr>
                </a:solidFill>
                <a:ea typeface="SimSun-ExtB" pitchFamily="49" charset="-122"/>
                <a:cs typeface="Verdana" pitchFamily="34" charset="0"/>
              </a:rPr>
              <a:t>с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ea typeface="SimSun-ExtB" pitchFamily="49" charset="-122"/>
                <a:cs typeface="Verdana" pitchFamily="34" charset="0"/>
              </a:rPr>
              <a:t>= 1 </a:t>
            </a:r>
            <a:r>
              <a:rPr lang="ru-RU" b="1" dirty="0" err="1" smtClean="0">
                <a:solidFill>
                  <a:schemeClr val="accent4">
                    <a:lumMod val="50000"/>
                  </a:schemeClr>
                </a:solidFill>
                <a:ea typeface="SimSun-ExtB" pitchFamily="49" charset="-122"/>
                <a:cs typeface="Verdana" pitchFamily="34" charset="0"/>
              </a:rPr>
              <a:t>Н</a:t>
            </a:r>
            <a:r>
              <a:rPr lang="ru-RU" b="1" dirty="0" err="1" smtClean="0">
                <a:solidFill>
                  <a:schemeClr val="accent4">
                    <a:lumMod val="50000"/>
                  </a:schemeClr>
                </a:solidFill>
                <a:ea typeface="SimSun-ExtB" pitchFamily="49" charset="-122"/>
                <a:cs typeface="Verdana" pitchFamily="34" charset="0"/>
                <a:sym typeface="Symbol"/>
              </a:rPr>
              <a:t></a:t>
            </a:r>
            <a:r>
              <a:rPr lang="ru-RU" b="1" dirty="0" err="1" smtClean="0">
                <a:solidFill>
                  <a:schemeClr val="accent4">
                    <a:lumMod val="50000"/>
                  </a:schemeClr>
                </a:solidFill>
                <a:ea typeface="SimSun-ExtB" pitchFamily="49" charset="-122"/>
                <a:cs typeface="Verdana" pitchFamily="34" charset="0"/>
              </a:rPr>
              <a:t>с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ea typeface="SimSun-ExtB" pitchFamily="49" charset="-122"/>
                <a:cs typeface="Verdana" pitchFamily="34" charset="0"/>
              </a:rPr>
              <a:t>/м</a:t>
            </a:r>
            <a:r>
              <a:rPr lang="ru-RU" b="1" baseline="30000" dirty="0" smtClean="0">
                <a:solidFill>
                  <a:schemeClr val="accent4">
                    <a:lumMod val="50000"/>
                  </a:schemeClr>
                </a:solidFill>
                <a:ea typeface="SimSun-ExtB" pitchFamily="49" charset="-122"/>
                <a:cs typeface="Verdana" pitchFamily="34" charset="0"/>
              </a:rPr>
              <a:t>2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ea typeface="SimSun-ExtB" pitchFamily="49" charset="-122"/>
                <a:cs typeface="Verdana" pitchFamily="34" charset="0"/>
              </a:rPr>
              <a:t>)</a:t>
            </a:r>
            <a:endParaRPr lang="ru-RU" b="1" dirty="0">
              <a:solidFill>
                <a:schemeClr val="accent4">
                  <a:lumMod val="50000"/>
                </a:schemeClr>
              </a:solidFill>
              <a:ea typeface="SimSun-ExtB" pitchFamily="49" charset="-122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5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225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7" grpId="0" animBg="1"/>
      <p:bldP spid="22" grpId="0" animBg="1"/>
      <p:bldP spid="24" grpId="0" animBg="1"/>
      <p:bldP spid="29" grpId="0"/>
      <p:bldP spid="30" grpId="0" animBg="1"/>
      <p:bldP spid="32" grpId="0"/>
      <p:bldP spid="3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63387" y="1340768"/>
            <a:ext cx="8364389" cy="5184575"/>
          </a:xfrm>
        </p:spPr>
        <p:txBody>
          <a:bodyPr>
            <a:normAutofit/>
          </a:bodyPr>
          <a:lstStyle/>
          <a:p>
            <a:pPr>
              <a:spcAft>
                <a:spcPts val="0"/>
              </a:spcAft>
            </a:pPr>
            <a:r>
              <a:rPr lang="ru-RU" sz="1800" dirty="0">
                <a:latin typeface="Arial Unicode MS" panose="020B0604020202020204" pitchFamily="34" charset="-128"/>
                <a:ea typeface="Arial Unicode MS" panose="020B0604020202020204" pitchFamily="34" charset="-128"/>
              </a:rPr>
              <a:t>Выскажитесь одним предложением, выбирая начало фразы</a:t>
            </a:r>
          </a:p>
          <a:p>
            <a:pPr>
              <a:spcAft>
                <a:spcPts val="0"/>
              </a:spcAft>
            </a:pPr>
            <a:r>
              <a:rPr lang="ru-RU" sz="1800" dirty="0">
                <a:latin typeface="Arial Unicode MS" panose="020B0604020202020204" pitchFamily="34" charset="-128"/>
                <a:ea typeface="Arial Unicode MS" panose="020B0604020202020204" pitchFamily="34" charset="-128"/>
              </a:rPr>
              <a:t> • сегодня я узнал…</a:t>
            </a:r>
          </a:p>
          <a:p>
            <a:pPr>
              <a:spcAft>
                <a:spcPts val="0"/>
              </a:spcAft>
            </a:pPr>
            <a:r>
              <a:rPr lang="ru-RU" sz="1800" dirty="0">
                <a:latin typeface="Arial Unicode MS" panose="020B0604020202020204" pitchFamily="34" charset="-128"/>
                <a:ea typeface="Arial Unicode MS" panose="020B0604020202020204" pitchFamily="34" charset="-128"/>
              </a:rPr>
              <a:t> • было интересно… </a:t>
            </a:r>
          </a:p>
          <a:p>
            <a:pPr>
              <a:spcAft>
                <a:spcPts val="0"/>
              </a:spcAft>
            </a:pPr>
            <a:r>
              <a:rPr lang="ru-RU" sz="1800" dirty="0">
                <a:latin typeface="Arial Unicode MS" panose="020B0604020202020204" pitchFamily="34" charset="-128"/>
                <a:ea typeface="Arial Unicode MS" panose="020B0604020202020204" pitchFamily="34" charset="-128"/>
              </a:rPr>
              <a:t>• было трудно… </a:t>
            </a:r>
          </a:p>
          <a:p>
            <a:pPr>
              <a:spcAft>
                <a:spcPts val="0"/>
              </a:spcAft>
            </a:pPr>
            <a:r>
              <a:rPr lang="ru-RU" sz="1800" dirty="0">
                <a:latin typeface="Arial Unicode MS" panose="020B0604020202020204" pitchFamily="34" charset="-128"/>
                <a:ea typeface="Arial Unicode MS" panose="020B0604020202020204" pitchFamily="34" charset="-128"/>
              </a:rPr>
              <a:t>• я выполнял задания… </a:t>
            </a:r>
          </a:p>
          <a:p>
            <a:pPr>
              <a:spcAft>
                <a:spcPts val="0"/>
              </a:spcAft>
            </a:pPr>
            <a:r>
              <a:rPr lang="ru-RU" sz="1800" dirty="0">
                <a:latin typeface="Arial Unicode MS" panose="020B0604020202020204" pitchFamily="34" charset="-128"/>
                <a:ea typeface="Arial Unicode MS" panose="020B0604020202020204" pitchFamily="34" charset="-128"/>
              </a:rPr>
              <a:t>• я понял, что… </a:t>
            </a:r>
          </a:p>
          <a:p>
            <a:pPr>
              <a:spcAft>
                <a:spcPts val="0"/>
              </a:spcAft>
            </a:pPr>
            <a:r>
              <a:rPr lang="ru-RU" sz="1800" dirty="0">
                <a:latin typeface="Arial Unicode MS" panose="020B0604020202020204" pitchFamily="34" charset="-128"/>
                <a:ea typeface="Arial Unicode MS" panose="020B0604020202020204" pitchFamily="34" charset="-128"/>
              </a:rPr>
              <a:t>• теперь я могу… </a:t>
            </a:r>
          </a:p>
          <a:p>
            <a:pPr>
              <a:spcAft>
                <a:spcPts val="0"/>
              </a:spcAft>
            </a:pPr>
            <a:r>
              <a:rPr lang="ru-RU" sz="1800" dirty="0">
                <a:latin typeface="Arial Unicode MS" panose="020B0604020202020204" pitchFamily="34" charset="-128"/>
                <a:ea typeface="Arial Unicode MS" panose="020B0604020202020204" pitchFamily="34" charset="-128"/>
              </a:rPr>
              <a:t>• я приобрел… </a:t>
            </a:r>
          </a:p>
          <a:p>
            <a:pPr>
              <a:spcAft>
                <a:spcPts val="0"/>
              </a:spcAft>
            </a:pPr>
            <a:r>
              <a:rPr lang="ru-RU" sz="1800" dirty="0">
                <a:latin typeface="Arial Unicode MS" panose="020B0604020202020204" pitchFamily="34" charset="-128"/>
                <a:ea typeface="Arial Unicode MS" panose="020B0604020202020204" pitchFamily="34" charset="-128"/>
              </a:rPr>
              <a:t>• я научился… </a:t>
            </a:r>
          </a:p>
          <a:p>
            <a:pPr>
              <a:spcAft>
                <a:spcPts val="0"/>
              </a:spcAft>
            </a:pPr>
            <a:r>
              <a:rPr lang="ru-RU" sz="1800" dirty="0">
                <a:latin typeface="Arial Unicode MS" panose="020B0604020202020204" pitchFamily="34" charset="-128"/>
                <a:ea typeface="Arial Unicode MS" panose="020B0604020202020204" pitchFamily="34" charset="-128"/>
              </a:rPr>
              <a:t>• у меня получилось … </a:t>
            </a:r>
          </a:p>
          <a:p>
            <a:pPr>
              <a:spcAft>
                <a:spcPts val="0"/>
              </a:spcAft>
            </a:pPr>
            <a:r>
              <a:rPr lang="ru-RU" sz="1800" dirty="0">
                <a:latin typeface="Arial Unicode MS" panose="020B0604020202020204" pitchFamily="34" charset="-128"/>
                <a:ea typeface="Arial Unicode MS" panose="020B0604020202020204" pitchFamily="34" charset="-128"/>
              </a:rPr>
              <a:t>• я смог… </a:t>
            </a:r>
          </a:p>
          <a:p>
            <a:pPr>
              <a:spcAft>
                <a:spcPts val="0"/>
              </a:spcAft>
            </a:pPr>
            <a:r>
              <a:rPr lang="ru-RU" sz="1800" dirty="0">
                <a:latin typeface="Arial Unicode MS" panose="020B0604020202020204" pitchFamily="34" charset="-128"/>
                <a:ea typeface="Arial Unicode MS" panose="020B0604020202020204" pitchFamily="34" charset="-128"/>
              </a:rPr>
              <a:t>• я попробую… </a:t>
            </a:r>
          </a:p>
          <a:p>
            <a:pPr>
              <a:spcAft>
                <a:spcPts val="0"/>
              </a:spcAft>
            </a:pPr>
            <a:r>
              <a:rPr lang="ru-RU" sz="1800" dirty="0">
                <a:latin typeface="Arial Unicode MS" panose="020B0604020202020204" pitchFamily="34" charset="-128"/>
                <a:ea typeface="Arial Unicode MS" panose="020B0604020202020204" pitchFamily="34" charset="-128"/>
              </a:rPr>
              <a:t>• меня удивило… </a:t>
            </a:r>
          </a:p>
          <a:p>
            <a:pPr>
              <a:spcAft>
                <a:spcPts val="0"/>
              </a:spcAft>
            </a:pPr>
            <a:r>
              <a:rPr lang="ru-RU" sz="1800" dirty="0">
                <a:latin typeface="Arial Unicode MS" panose="020B0604020202020204" pitchFamily="34" charset="-128"/>
                <a:ea typeface="Arial Unicode MS" panose="020B0604020202020204" pitchFamily="34" charset="-128"/>
              </a:rPr>
              <a:t>• мне захотелось…</a:t>
            </a:r>
          </a:p>
          <a:p>
            <a:pPr>
              <a:buNone/>
            </a:pPr>
            <a:endParaRPr lang="ru-RU" sz="1800" dirty="0" smtClean="0">
              <a:solidFill>
                <a:srgbClr val="173D73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833997" y="5622089"/>
            <a:ext cx="628650" cy="273844"/>
          </a:xfrm>
        </p:spPr>
        <p:txBody>
          <a:bodyPr/>
          <a:lstStyle/>
          <a:p>
            <a:fld id="{F4422609-D387-472A-8D90-CC82FC7A2B67}" type="slidenum">
              <a:rPr lang="ru-RU" sz="1800">
                <a:solidFill>
                  <a:prstClr val="white"/>
                </a:solidFill>
                <a:latin typeface="Futura PT Bold" pitchFamily="34" charset="-52"/>
              </a:rPr>
              <a:pPr/>
              <a:t>27</a:t>
            </a:fld>
            <a:endParaRPr lang="ru-RU" sz="1800" dirty="0">
              <a:solidFill>
                <a:prstClr val="white"/>
              </a:solidFill>
              <a:latin typeface="Futura PT Bold" pitchFamily="34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196599818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833997" y="5622089"/>
            <a:ext cx="628650" cy="273844"/>
          </a:xfrm>
        </p:spPr>
        <p:txBody>
          <a:bodyPr/>
          <a:lstStyle/>
          <a:p>
            <a:fld id="{F4422609-D387-472A-8D90-CC82FC7A2B67}" type="slidenum">
              <a:rPr lang="ru-RU" sz="1800">
                <a:solidFill>
                  <a:prstClr val="white"/>
                </a:solidFill>
                <a:latin typeface="Futura PT Bold" pitchFamily="34" charset="-52"/>
              </a:rPr>
              <a:pPr/>
              <a:t>28</a:t>
            </a:fld>
            <a:endParaRPr lang="ru-RU" sz="1800" dirty="0">
              <a:solidFill>
                <a:prstClr val="white"/>
              </a:solidFill>
              <a:latin typeface="Futura PT Bold" pitchFamily="34" charset="-52"/>
            </a:endParaRPr>
          </a:p>
        </p:txBody>
      </p:sp>
      <p:pic>
        <p:nvPicPr>
          <p:cNvPr id="237570" name="Picture 2" descr="https://lifeo.ru/wp-content/uploads/kartinka-spasibo-za-vnimanie-dlya-prezentacii-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333" y="1341438"/>
            <a:ext cx="6584011" cy="4929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53561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Методы исследования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72000" y="4797152"/>
            <a:ext cx="2891720" cy="648072"/>
          </a:xfrm>
          <a:prstGeom prst="rect">
            <a:avLst/>
          </a:prstGeom>
          <a:solidFill>
            <a:schemeClr val="accent4">
              <a:lumMod val="50000"/>
            </a:schemeClr>
          </a:solidFill>
          <a:ln w="19050">
            <a:solidFill>
              <a:srgbClr val="4221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700" b="1" dirty="0" smtClean="0">
                <a:solidFill>
                  <a:schemeClr val="bg1">
                    <a:lumMod val="95000"/>
                  </a:schemeClr>
                </a:solidFill>
                <a:latin typeface="Verdana" pitchFamily="34" charset="0"/>
              </a:rPr>
              <a:t>Термодинамический метод исследования</a:t>
            </a:r>
            <a:endParaRPr lang="ru-RU" sz="1700" b="1" dirty="0">
              <a:solidFill>
                <a:schemeClr val="bg1">
                  <a:lumMod val="95000"/>
                </a:schemeClr>
              </a:solidFill>
              <a:latin typeface="Verdana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59632" y="4797152"/>
            <a:ext cx="2891720" cy="648072"/>
          </a:xfrm>
          <a:prstGeom prst="rect">
            <a:avLst/>
          </a:prstGeom>
          <a:solidFill>
            <a:schemeClr val="accent4">
              <a:lumMod val="50000"/>
            </a:schemeClr>
          </a:solidFill>
          <a:ln w="19050">
            <a:solidFill>
              <a:srgbClr val="4221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700" b="1" dirty="0" smtClean="0">
                <a:solidFill>
                  <a:schemeClr val="bg1">
                    <a:lumMod val="95000"/>
                  </a:schemeClr>
                </a:solidFill>
                <a:latin typeface="Verdana" pitchFamily="34" charset="0"/>
              </a:rPr>
              <a:t>Статистический метод исследования</a:t>
            </a:r>
            <a:endParaRPr lang="ru-RU" sz="1700" b="1" dirty="0">
              <a:solidFill>
                <a:schemeClr val="bg1">
                  <a:lumMod val="95000"/>
                </a:schemeClr>
              </a:solidFill>
              <a:latin typeface="Verdana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7544" y="1484784"/>
            <a:ext cx="8532000" cy="792088"/>
          </a:xfrm>
          <a:prstGeom prst="rect">
            <a:avLst/>
          </a:prstGeom>
          <a:noFill/>
          <a:ln w="19050">
            <a:solidFill>
              <a:schemeClr val="accent4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разделы физики, изучающие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макроскопические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 процессы в телах, связанные с движением большого количества содержащихся </a:t>
            </a:r>
            <a:b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в телах атомов и молекул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67544" y="980728"/>
            <a:ext cx="4212000" cy="432000"/>
          </a:xfrm>
          <a:prstGeom prst="rect">
            <a:avLst/>
          </a:prstGeom>
          <a:solidFill>
            <a:schemeClr val="accent4">
              <a:lumMod val="50000"/>
            </a:schemeClr>
          </a:solidFill>
          <a:ln w="19050">
            <a:solidFill>
              <a:srgbClr val="4221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700" b="1" dirty="0" smtClean="0">
                <a:solidFill>
                  <a:schemeClr val="bg1">
                    <a:lumMod val="95000"/>
                  </a:schemeClr>
                </a:solidFill>
                <a:latin typeface="Verdana" pitchFamily="34" charset="0"/>
              </a:rPr>
              <a:t>Молекулярная физика</a:t>
            </a:r>
            <a:endParaRPr lang="ru-RU" sz="1700" b="1" dirty="0">
              <a:solidFill>
                <a:schemeClr val="bg1">
                  <a:lumMod val="95000"/>
                </a:schemeClr>
              </a:solidFill>
              <a:latin typeface="Verdana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788024" y="980728"/>
            <a:ext cx="4212000" cy="432000"/>
          </a:xfrm>
          <a:prstGeom prst="rect">
            <a:avLst/>
          </a:prstGeom>
          <a:solidFill>
            <a:schemeClr val="accent4">
              <a:lumMod val="50000"/>
            </a:schemeClr>
          </a:solidFill>
          <a:ln w="19050">
            <a:solidFill>
              <a:srgbClr val="4221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700" b="1" dirty="0" smtClean="0">
                <a:solidFill>
                  <a:schemeClr val="bg1">
                    <a:lumMod val="95000"/>
                  </a:schemeClr>
                </a:solidFill>
                <a:latin typeface="Verdana" pitchFamily="34" charset="0"/>
              </a:rPr>
              <a:t>Термодинамика</a:t>
            </a:r>
            <a:endParaRPr lang="ru-RU" sz="1700" b="1" dirty="0">
              <a:solidFill>
                <a:schemeClr val="bg1">
                  <a:lumMod val="95000"/>
                </a:schemeClr>
              </a:solidFill>
              <a:latin typeface="Verdana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67544" y="2420888"/>
            <a:ext cx="3672408" cy="1296144"/>
          </a:xfrm>
          <a:prstGeom prst="rect">
            <a:avLst/>
          </a:prstGeom>
          <a:noFill/>
          <a:ln w="19050">
            <a:solidFill>
              <a:schemeClr val="accent4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изучает строение и свойства вещества, исходя</a:t>
            </a:r>
            <a:b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из молекулярно-кинетических представлений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411760" y="3429000"/>
            <a:ext cx="1800200" cy="864000"/>
          </a:xfrm>
          <a:prstGeom prst="rect">
            <a:avLst/>
          </a:prstGeom>
          <a:solidFill>
            <a:schemeClr val="bg2">
              <a:lumMod val="90000"/>
            </a:schemeClr>
          </a:solidFill>
          <a:ln w="19050">
            <a:solidFill>
              <a:schemeClr val="accent4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основные положения МКТ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1523914" y="5817897"/>
            <a:ext cx="2376264" cy="648072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усредненные </a:t>
            </a: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значения величин</a:t>
            </a:r>
            <a:endParaRPr lang="ru-RU" sz="1100" b="1" dirty="0" smtClean="0">
              <a:solidFill>
                <a:schemeClr val="accent4">
                  <a:lumMod val="50000"/>
                </a:schemeClr>
              </a:solidFill>
              <a:latin typeface="Verdana" pitchFamily="34" charset="0"/>
              <a:ea typeface="Times New Roman"/>
              <a:cs typeface="Times New Roman"/>
            </a:endParaRPr>
          </a:p>
        </p:txBody>
      </p:sp>
      <p:cxnSp>
        <p:nvCxnSpPr>
          <p:cNvPr id="16" name="Прямая со стрелкой 15"/>
          <p:cNvCxnSpPr>
            <a:stCxn id="7" idx="2"/>
            <a:endCxn id="15" idx="0"/>
          </p:cNvCxnSpPr>
          <p:nvPr/>
        </p:nvCxnSpPr>
        <p:spPr>
          <a:xfrm rot="16200000" flipH="1">
            <a:off x="2522433" y="5628283"/>
            <a:ext cx="372673" cy="6554"/>
          </a:xfrm>
          <a:prstGeom prst="straightConnector1">
            <a:avLst/>
          </a:prstGeom>
          <a:ln w="38100">
            <a:solidFill>
              <a:schemeClr val="accent4">
                <a:lumMod val="50000"/>
              </a:schemeClr>
            </a:solidFill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Стрелка вправо 16"/>
          <p:cNvSpPr/>
          <p:nvPr/>
        </p:nvSpPr>
        <p:spPr>
          <a:xfrm>
            <a:off x="539552" y="4869160"/>
            <a:ext cx="360000" cy="360000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solidFill>
              <a:schemeClr val="accent4">
                <a:lumMod val="5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4427984" y="2420888"/>
            <a:ext cx="4392488" cy="1440160"/>
          </a:xfrm>
          <a:prstGeom prst="rect">
            <a:avLst/>
          </a:prstGeom>
          <a:noFill/>
          <a:ln w="19050">
            <a:solidFill>
              <a:schemeClr val="accent4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</a:rPr>
              <a:t>изучает </a:t>
            </a: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общие свойства </a:t>
            </a: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</a:rPr>
              <a:t>макроскопических систем, находящихся </a:t>
            </a:r>
            <a:br>
              <a:rPr lang="ru-RU" sz="1600" b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</a:rPr>
              <a:t>в состоянии термодинамического равновесия, и процессы перехода между этими состояниями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5724128" y="3573104"/>
            <a:ext cx="3312000" cy="720000"/>
          </a:xfrm>
          <a:prstGeom prst="rect">
            <a:avLst/>
          </a:prstGeom>
          <a:solidFill>
            <a:schemeClr val="bg2">
              <a:lumMod val="90000"/>
            </a:schemeClr>
          </a:solidFill>
          <a:ln w="19050">
            <a:solidFill>
              <a:schemeClr val="accent4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Два начала (фундаментальные законы)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4427984" y="5517232"/>
            <a:ext cx="4716016" cy="1196752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7800" indent="-177800">
              <a:buFont typeface="Arial" pitchFamily="34" charset="0"/>
              <a:buChar char="•"/>
            </a:pP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устанавливает </a:t>
            </a: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</a:rPr>
              <a:t>связи между </a:t>
            </a:r>
            <a:br>
              <a:rPr lang="ru-RU" sz="1600" b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</a:rPr>
              <a:t>макроскопическими свойствами вещества</a:t>
            </a:r>
          </a:p>
          <a:p>
            <a:pPr marL="177800" indent="-177800">
              <a:buFont typeface="Arial" pitchFamily="34" charset="0"/>
              <a:buChar char="•"/>
            </a:pP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НЕ изучает </a:t>
            </a: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</a:rPr>
              <a:t>микроскопическое строение вещества</a:t>
            </a:r>
          </a:p>
          <a:p>
            <a:pPr marL="177800" indent="-177800">
              <a:buFont typeface="Arial" pitchFamily="34" charset="0"/>
              <a:buChar char="•"/>
            </a:pP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НЕ изучает </a:t>
            </a: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</a:rPr>
              <a:t>механизм явлений</a:t>
            </a:r>
            <a:endParaRPr lang="ru-RU" sz="1100" b="1" dirty="0" smtClean="0">
              <a:solidFill>
                <a:schemeClr val="accent4">
                  <a:lumMod val="50000"/>
                </a:schemeClr>
              </a:solidFill>
              <a:ea typeface="Times New Roman"/>
              <a:cs typeface="Times New Roman"/>
            </a:endParaRP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468504" y="764704"/>
            <a:ext cx="8640000" cy="1588"/>
          </a:xfrm>
          <a:prstGeom prst="line">
            <a:avLst/>
          </a:prstGeom>
          <a:ln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2" grpId="0" animBg="1"/>
      <p:bldP spid="13" grpId="0" animBg="1"/>
      <p:bldP spid="15" grpId="0"/>
      <p:bldP spid="17" grpId="0" animBg="1"/>
      <p:bldP spid="25" grpId="0" animBg="1"/>
      <p:bldP spid="26" grpId="0" animBg="1"/>
      <p:bldP spid="2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696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Основные понятия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63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9521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952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9525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9527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9529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9531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6839744" y="4365104"/>
            <a:ext cx="2160240" cy="648072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T = 273,15 + t</a:t>
            </a:r>
            <a:endParaRPr lang="ru-RU" sz="1200" dirty="0" smtClean="0">
              <a:solidFill>
                <a:schemeClr val="accent4">
                  <a:lumMod val="50000"/>
                </a:schemeClr>
              </a:solidFill>
              <a:latin typeface="Verdana" pitchFamily="34" charset="0"/>
              <a:ea typeface="Times New Roman"/>
              <a:cs typeface="Times New Roman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251520" y="2636912"/>
            <a:ext cx="2664296" cy="720080"/>
          </a:xfrm>
          <a:prstGeom prst="rect">
            <a:avLst/>
          </a:prstGeom>
          <a:solidFill>
            <a:schemeClr val="accent4">
              <a:lumMod val="50000"/>
            </a:schemeClr>
          </a:solidFill>
          <a:ln w="19050">
            <a:solidFill>
              <a:srgbClr val="4221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 smtClean="0">
                <a:solidFill>
                  <a:schemeClr val="bg1">
                    <a:lumMod val="95000"/>
                  </a:schemeClr>
                </a:solidFill>
                <a:latin typeface="Verdana" pitchFamily="34" charset="0"/>
              </a:rPr>
              <a:t>Термодинамическая система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2987824" y="2636912"/>
            <a:ext cx="5904656" cy="720080"/>
          </a:xfrm>
          <a:prstGeom prst="rect">
            <a:avLst/>
          </a:prstGeom>
          <a:noFill/>
          <a:ln w="19050">
            <a:solidFill>
              <a:schemeClr val="accent4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совокупность макроскопических тел, </a:t>
            </a:r>
            <a:br>
              <a:rPr lang="ru-RU" sz="14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</a:br>
            <a:r>
              <a:rPr lang="ru-RU" sz="14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которые взаимодействуют и обмениваются энергией </a:t>
            </a:r>
            <a:br>
              <a:rPr lang="ru-RU" sz="14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</a:br>
            <a:r>
              <a:rPr lang="ru-RU" sz="14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как между собой, так и с другими телами </a:t>
            </a:r>
            <a:endParaRPr lang="ru-RU" sz="1050" b="1" dirty="0" smtClean="0">
              <a:solidFill>
                <a:schemeClr val="accent4">
                  <a:lumMod val="50000"/>
                </a:schemeClr>
              </a:solidFill>
              <a:latin typeface="Verdana" pitchFamily="34" charset="0"/>
              <a:ea typeface="Times New Roman"/>
              <a:cs typeface="Times New Roman"/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179512" y="3645024"/>
            <a:ext cx="2664296" cy="720080"/>
          </a:xfrm>
          <a:prstGeom prst="rect">
            <a:avLst/>
          </a:prstGeom>
          <a:solidFill>
            <a:schemeClr val="accent4">
              <a:lumMod val="50000"/>
            </a:schemeClr>
          </a:solidFill>
          <a:ln w="19050">
            <a:solidFill>
              <a:srgbClr val="4221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 smtClean="0">
                <a:solidFill>
                  <a:schemeClr val="bg1">
                    <a:lumMod val="95000"/>
                  </a:schemeClr>
                </a:solidFill>
                <a:latin typeface="Verdana" pitchFamily="34" charset="0"/>
              </a:rPr>
              <a:t>Термодинамические параметры</a:t>
            </a:r>
          </a:p>
        </p:txBody>
      </p:sp>
      <p:sp>
        <p:nvSpPr>
          <p:cNvPr id="59" name="Прямоугольник 58"/>
          <p:cNvSpPr/>
          <p:nvPr/>
        </p:nvSpPr>
        <p:spPr>
          <a:xfrm>
            <a:off x="2915816" y="3645024"/>
            <a:ext cx="1908000" cy="720080"/>
          </a:xfrm>
          <a:prstGeom prst="rect">
            <a:avLst/>
          </a:prstGeom>
          <a:noFill/>
          <a:ln w="19050">
            <a:solidFill>
              <a:schemeClr val="accent4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  <a:ea typeface="Times New Roman"/>
                <a:cs typeface="Times New Roman"/>
              </a:rPr>
              <a:t>давление</a:t>
            </a:r>
          </a:p>
          <a:p>
            <a:pPr algn="ctr"/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  <a:ea typeface="Times New Roman"/>
                <a:cs typeface="Times New Roman"/>
              </a:rPr>
              <a:t>P</a:t>
            </a:r>
            <a:endParaRPr lang="ru-RU" b="1" dirty="0" smtClean="0">
              <a:solidFill>
                <a:schemeClr val="accent4">
                  <a:lumMod val="50000"/>
                </a:schemeClr>
              </a:solidFill>
              <a:latin typeface="Verdana" pitchFamily="34" charset="0"/>
              <a:ea typeface="Times New Roman"/>
              <a:cs typeface="Times New Roman"/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4896248" y="3645024"/>
            <a:ext cx="1908000" cy="720080"/>
          </a:xfrm>
          <a:prstGeom prst="rect">
            <a:avLst/>
          </a:prstGeom>
          <a:noFill/>
          <a:ln w="19050">
            <a:solidFill>
              <a:schemeClr val="accent4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  <a:ea typeface="Times New Roman"/>
                <a:cs typeface="Times New Roman"/>
              </a:rPr>
              <a:t>объем</a:t>
            </a:r>
          </a:p>
          <a:p>
            <a:pPr algn="ctr"/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  <a:ea typeface="Times New Roman"/>
                <a:cs typeface="Times New Roman"/>
              </a:rPr>
              <a:t>V</a:t>
            </a:r>
            <a:endParaRPr lang="ru-RU" b="1" dirty="0" smtClean="0">
              <a:solidFill>
                <a:schemeClr val="accent4">
                  <a:lumMod val="50000"/>
                </a:schemeClr>
              </a:solidFill>
              <a:latin typeface="Verdana" pitchFamily="34" charset="0"/>
              <a:ea typeface="Times New Roman"/>
              <a:cs typeface="Times New Roman"/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6876256" y="3645024"/>
            <a:ext cx="1908000" cy="720080"/>
          </a:xfrm>
          <a:prstGeom prst="rect">
            <a:avLst/>
          </a:prstGeom>
          <a:noFill/>
          <a:ln w="19050">
            <a:solidFill>
              <a:schemeClr val="accent4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  <a:ea typeface="Times New Roman"/>
                <a:cs typeface="Times New Roman"/>
              </a:rPr>
              <a:t>температура</a:t>
            </a:r>
          </a:p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  <a:ea typeface="Times New Roman"/>
                <a:cs typeface="Times New Roman"/>
              </a:rPr>
              <a:t>Т</a:t>
            </a:r>
          </a:p>
        </p:txBody>
      </p:sp>
      <p:pic>
        <p:nvPicPr>
          <p:cNvPr id="64" name="Picture 10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4288" y="4941168"/>
            <a:ext cx="1201969" cy="980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Прямоугольник 33"/>
          <p:cNvSpPr/>
          <p:nvPr/>
        </p:nvSpPr>
        <p:spPr>
          <a:xfrm>
            <a:off x="323528" y="1052736"/>
            <a:ext cx="1080120" cy="1080120"/>
          </a:xfrm>
          <a:prstGeom prst="rect">
            <a:avLst/>
          </a:prstGeom>
          <a:solidFill>
            <a:schemeClr val="accent4">
              <a:lumMod val="50000"/>
            </a:schemeClr>
          </a:solidFill>
          <a:ln w="19050">
            <a:solidFill>
              <a:srgbClr val="4221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Verdana" pitchFamily="34" charset="0"/>
              </a:rPr>
              <a:t>Моль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1475656" y="1052736"/>
            <a:ext cx="4032448" cy="1080120"/>
          </a:xfrm>
          <a:prstGeom prst="rect">
            <a:avLst/>
          </a:prstGeom>
          <a:noFill/>
          <a:ln w="19050">
            <a:solidFill>
              <a:schemeClr val="accent4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количество вещества, содержащее столько же частиц, сколько содержится атомов </a:t>
            </a:r>
            <a:b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</a:b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в 0,012 кг углерода </a:t>
            </a:r>
            <a:r>
              <a:rPr lang="ru-RU" sz="1600" b="1" baseline="30000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12</a:t>
            </a: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C</a:t>
            </a:r>
          </a:p>
        </p:txBody>
      </p:sp>
      <p:sp>
        <p:nvSpPr>
          <p:cNvPr id="36" name="Прямоугольник 35"/>
          <p:cNvSpPr/>
          <p:nvPr/>
        </p:nvSpPr>
        <p:spPr>
          <a:xfrm>
            <a:off x="5580112" y="1556792"/>
            <a:ext cx="3206730" cy="576064"/>
          </a:xfrm>
          <a:prstGeom prst="rect">
            <a:avLst/>
          </a:prstGeom>
          <a:noFill/>
          <a:ln w="19050">
            <a:solidFill>
              <a:schemeClr val="accent4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N</a:t>
            </a:r>
            <a:r>
              <a:rPr lang="ru-RU" sz="1600" b="1" baseline="-25000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A</a:t>
            </a: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 =</a:t>
            </a:r>
            <a:r>
              <a:rPr lang="ru-RU" sz="1600" b="1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 6,022·10</a:t>
            </a:r>
            <a:r>
              <a:rPr lang="ru-RU" sz="1600" b="1" baseline="3000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23</a:t>
            </a: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 моль</a:t>
            </a:r>
            <a:r>
              <a:rPr lang="ru-RU" sz="1600" b="1" baseline="30000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–1</a:t>
            </a:r>
            <a:endParaRPr lang="ru-RU" sz="1100" b="1" dirty="0" smtClean="0">
              <a:solidFill>
                <a:schemeClr val="accent4">
                  <a:lumMod val="50000"/>
                </a:schemeClr>
              </a:solidFill>
              <a:latin typeface="Verdana" pitchFamily="34" charset="0"/>
              <a:ea typeface="Times New Roman"/>
              <a:cs typeface="Times New Roman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5580112" y="1052736"/>
            <a:ext cx="3206730" cy="503992"/>
          </a:xfrm>
          <a:prstGeom prst="rect">
            <a:avLst/>
          </a:prstGeom>
          <a:solidFill>
            <a:schemeClr val="accent4">
              <a:lumMod val="50000"/>
            </a:schemeClr>
          </a:solidFill>
          <a:ln w="19050">
            <a:solidFill>
              <a:srgbClr val="4221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 smtClean="0">
                <a:solidFill>
                  <a:schemeClr val="bg1">
                    <a:lumMod val="95000"/>
                  </a:schemeClr>
                </a:solidFill>
                <a:latin typeface="Verdana" pitchFamily="34" charset="0"/>
              </a:rPr>
              <a:t>число Авогадро</a:t>
            </a:r>
          </a:p>
        </p:txBody>
      </p:sp>
      <p:pic>
        <p:nvPicPr>
          <p:cNvPr id="226307" name="Picture 3" descr="63166917524215-2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59832" y="4509120"/>
            <a:ext cx="3482569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" name="Прямоугольник 42"/>
          <p:cNvSpPr/>
          <p:nvPr/>
        </p:nvSpPr>
        <p:spPr>
          <a:xfrm>
            <a:off x="1691680" y="5157192"/>
            <a:ext cx="4176464" cy="648072"/>
          </a:xfrm>
          <a:prstGeom prst="rect">
            <a:avLst/>
          </a:prstGeom>
          <a:noFill/>
          <a:ln w="19050">
            <a:solidFill>
              <a:schemeClr val="accent4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абсолютным нулем температуры – точка нулевого давления газа</a:t>
            </a:r>
            <a:endParaRPr lang="ru-RU" sz="1100" b="1" dirty="0" smtClean="0">
              <a:solidFill>
                <a:schemeClr val="accent4">
                  <a:lumMod val="50000"/>
                </a:schemeClr>
              </a:solidFill>
              <a:latin typeface="Verdana" pitchFamily="34" charset="0"/>
              <a:ea typeface="Times New Roman"/>
              <a:cs typeface="Times New Roman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179512" y="5157192"/>
            <a:ext cx="1440160" cy="1512168"/>
          </a:xfrm>
          <a:prstGeom prst="rect">
            <a:avLst/>
          </a:prstGeom>
          <a:solidFill>
            <a:schemeClr val="accent4">
              <a:lumMod val="50000"/>
            </a:schemeClr>
          </a:solidFill>
          <a:ln w="19050">
            <a:solidFill>
              <a:srgbClr val="4221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 err="1" smtClean="0">
                <a:solidFill>
                  <a:schemeClr val="bg1">
                    <a:lumMod val="95000"/>
                  </a:schemeClr>
                </a:solidFill>
                <a:latin typeface="Verdana" pitchFamily="34" charset="0"/>
              </a:rPr>
              <a:t>Реперные</a:t>
            </a:r>
            <a:r>
              <a:rPr lang="ru-RU" sz="1600" b="1" dirty="0" smtClean="0">
                <a:solidFill>
                  <a:schemeClr val="bg1">
                    <a:lumMod val="95000"/>
                  </a:schemeClr>
                </a:solidFill>
                <a:latin typeface="Verdana" pitchFamily="34" charset="0"/>
              </a:rPr>
              <a:t> точки</a:t>
            </a:r>
          </a:p>
        </p:txBody>
      </p:sp>
      <p:sp>
        <p:nvSpPr>
          <p:cNvPr id="45" name="Прямоугольник 44"/>
          <p:cNvSpPr/>
          <p:nvPr/>
        </p:nvSpPr>
        <p:spPr>
          <a:xfrm>
            <a:off x="1691680" y="5805264"/>
            <a:ext cx="4176464" cy="864096"/>
          </a:xfrm>
          <a:prstGeom prst="rect">
            <a:avLst/>
          </a:prstGeom>
          <a:noFill/>
          <a:ln w="19050">
            <a:solidFill>
              <a:schemeClr val="accent4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температура тройной точки воды: лед, вода и пар – </a:t>
            </a:r>
            <a:b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</a:b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в тепловом равновесии</a:t>
            </a:r>
            <a:endParaRPr lang="ru-RU" sz="1100" b="1" dirty="0" smtClean="0">
              <a:solidFill>
                <a:schemeClr val="accent4">
                  <a:lumMod val="50000"/>
                </a:schemeClr>
              </a:solidFill>
              <a:latin typeface="Verdana" pitchFamily="34" charset="0"/>
              <a:ea typeface="Times New Roman"/>
              <a:cs typeface="Times New Roman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6156176" y="6237312"/>
            <a:ext cx="2376264" cy="54868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в шкале Кельвина</a:t>
            </a:r>
            <a:endParaRPr lang="ru-RU" sz="1100" b="1" dirty="0" smtClean="0">
              <a:solidFill>
                <a:schemeClr val="accent4">
                  <a:lumMod val="50000"/>
                </a:schemeClr>
              </a:solidFill>
              <a:latin typeface="Verdana" pitchFamily="34" charset="0"/>
              <a:ea typeface="Times New Roman"/>
              <a:cs typeface="Times New Roman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4788024" y="6237312"/>
            <a:ext cx="1296144" cy="548680"/>
          </a:xfrm>
          <a:prstGeom prst="rect">
            <a:avLst/>
          </a:prstGeom>
          <a:solidFill>
            <a:schemeClr val="bg2"/>
          </a:solidFill>
          <a:ln w="19050">
            <a:solidFill>
              <a:schemeClr val="accent4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0,01° С</a:t>
            </a:r>
          </a:p>
          <a:p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273,16 К </a:t>
            </a:r>
            <a:endParaRPr lang="ru-RU" sz="1100" b="1" dirty="0" smtClean="0">
              <a:solidFill>
                <a:schemeClr val="accent4">
                  <a:lumMod val="50000"/>
                </a:schemeClr>
              </a:solidFill>
              <a:latin typeface="Verdana" pitchFamily="34" charset="0"/>
              <a:ea typeface="Times New Roman"/>
              <a:cs typeface="Times New Roman"/>
            </a:endParaRPr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>
            <a:off x="468504" y="764704"/>
            <a:ext cx="8640000" cy="1588"/>
          </a:xfrm>
          <a:prstGeom prst="line">
            <a:avLst/>
          </a:prstGeom>
          <a:ln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26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5" grpId="0" animBg="1"/>
      <p:bldP spid="26" grpId="0" animBg="1"/>
      <p:bldP spid="58" grpId="0" animBg="1"/>
      <p:bldP spid="59" grpId="0" animBg="1"/>
      <p:bldP spid="60" grpId="0" animBg="1"/>
      <p:bldP spid="61" grpId="0" animBg="1"/>
      <p:bldP spid="34" grpId="0" animBg="1"/>
      <p:bldP spid="35" grpId="0" animBg="1"/>
      <p:bldP spid="36" grpId="0" animBg="1"/>
      <p:bldP spid="40" grpId="0" animBg="1"/>
      <p:bldP spid="43" grpId="0" animBg="1"/>
      <p:bldP spid="44" grpId="0" animBg="1"/>
      <p:bldP spid="45" grpId="0" animBg="1"/>
      <p:bldP spid="46" grpId="0"/>
      <p:bldP spid="4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200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Основные положения МКТ</a:t>
            </a:r>
          </a:p>
        </p:txBody>
      </p:sp>
      <p:sp>
        <p:nvSpPr>
          <p:cNvPr id="563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9521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952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9525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9527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9529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9531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395536" y="4941264"/>
            <a:ext cx="1728192" cy="864000"/>
          </a:xfrm>
          <a:prstGeom prst="rect">
            <a:avLst/>
          </a:prstGeom>
          <a:solidFill>
            <a:schemeClr val="accent4">
              <a:lumMod val="50000"/>
            </a:schemeClr>
          </a:solidFill>
          <a:ln w="19050">
            <a:solidFill>
              <a:srgbClr val="4221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Verdana" pitchFamily="34" charset="0"/>
              </a:rPr>
              <a:t>Идеальный газ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195736" y="980728"/>
            <a:ext cx="4608512" cy="360000"/>
          </a:xfrm>
          <a:prstGeom prst="rect">
            <a:avLst/>
          </a:prstGeom>
          <a:noFill/>
          <a:ln w="19050">
            <a:solidFill>
              <a:schemeClr val="accent4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1. Все тела состоят из молекул</a:t>
            </a:r>
            <a:endParaRPr lang="ru-RU" sz="1100" b="1" dirty="0" smtClean="0">
              <a:solidFill>
                <a:schemeClr val="accent4">
                  <a:lumMod val="50000"/>
                </a:schemeClr>
              </a:solidFill>
              <a:latin typeface="Verdana" pitchFamily="34" charset="0"/>
              <a:ea typeface="Times New Roman"/>
              <a:cs typeface="Times New Roman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67544" y="980728"/>
            <a:ext cx="1584176" cy="1519578"/>
          </a:xfrm>
          <a:prstGeom prst="rect">
            <a:avLst/>
          </a:prstGeom>
          <a:noFill/>
          <a:ln w="19050">
            <a:solidFill>
              <a:schemeClr val="accent4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Основные положения МКТ</a:t>
            </a:r>
            <a:endParaRPr lang="ru-RU" sz="1100" b="1" dirty="0" smtClean="0">
              <a:solidFill>
                <a:schemeClr val="accent4">
                  <a:lumMod val="50000"/>
                </a:schemeClr>
              </a:solidFill>
              <a:latin typeface="Verdana" pitchFamily="34" charset="0"/>
              <a:ea typeface="Times New Roman"/>
              <a:cs typeface="Times New Roman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339752" y="4938572"/>
            <a:ext cx="6624736" cy="864000"/>
          </a:xfrm>
          <a:prstGeom prst="rect">
            <a:avLst/>
          </a:prstGeom>
          <a:noFill/>
          <a:ln w="19050">
            <a:solidFill>
              <a:schemeClr val="accent4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  <a:ea typeface="Times New Roman"/>
                <a:cs typeface="Times New Roman"/>
              </a:rPr>
              <a:t>Газ, в котором отсутствуют силы</a:t>
            </a:r>
            <a:b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  <a:ea typeface="Times New Roman"/>
                <a:cs typeface="Times New Roman"/>
              </a:rPr>
            </a:b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  <a:ea typeface="Times New Roman"/>
                <a:cs typeface="Times New Roman"/>
              </a:rPr>
              <a:t>межмолекулярного взаимодействия; </a:t>
            </a:r>
            <a:b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  <a:ea typeface="Times New Roman"/>
                <a:cs typeface="Times New Roman"/>
              </a:rPr>
            </a:b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  <a:ea typeface="Times New Roman"/>
                <a:cs typeface="Times New Roman"/>
              </a:rPr>
              <a:t>удары между молекулами абсолютно упругие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2195736" y="1340768"/>
            <a:ext cx="4608512" cy="360000"/>
          </a:xfrm>
          <a:prstGeom prst="rect">
            <a:avLst/>
          </a:prstGeom>
          <a:noFill/>
          <a:ln w="19050">
            <a:solidFill>
              <a:schemeClr val="accent4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2. Молекулы непрерывно движутся</a:t>
            </a:r>
            <a:endParaRPr lang="ru-RU" sz="1100" b="1" dirty="0" smtClean="0">
              <a:solidFill>
                <a:schemeClr val="accent4">
                  <a:lumMod val="50000"/>
                </a:schemeClr>
              </a:solidFill>
              <a:latin typeface="Verdana" pitchFamily="34" charset="0"/>
              <a:ea typeface="Times New Roman"/>
              <a:cs typeface="Times New Roman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195736" y="1700808"/>
            <a:ext cx="4608512" cy="799498"/>
          </a:xfrm>
          <a:prstGeom prst="rect">
            <a:avLst/>
          </a:prstGeom>
          <a:noFill/>
          <a:ln w="19050">
            <a:solidFill>
              <a:schemeClr val="accent4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73050" indent="-273050"/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3. Молекулы взаимодействуют между собой и со стенками сосуда</a:t>
            </a:r>
            <a:endParaRPr lang="ru-RU" sz="1100" b="1" dirty="0" smtClean="0">
              <a:solidFill>
                <a:schemeClr val="accent4">
                  <a:lumMod val="50000"/>
                </a:schemeClr>
              </a:solidFill>
              <a:latin typeface="Verdana" pitchFamily="34" charset="0"/>
              <a:ea typeface="Times New Roman"/>
              <a:cs typeface="Times New Roman"/>
            </a:endParaRPr>
          </a:p>
        </p:txBody>
      </p:sp>
      <p:graphicFrame>
        <p:nvGraphicFramePr>
          <p:cNvPr id="163843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56484658"/>
              </p:ext>
            </p:extLst>
          </p:nvPr>
        </p:nvGraphicFramePr>
        <p:xfrm>
          <a:off x="7380312" y="980728"/>
          <a:ext cx="1462754" cy="9361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976" name="Формула" r:id="rId4" imgW="660240" imgH="419040" progId="Equation.3">
                  <p:embed/>
                </p:oleObj>
              </mc:Choice>
              <mc:Fallback>
                <p:oleObj name="Формула" r:id="rId4" imgW="660240" imgH="41904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80312" y="980728"/>
                        <a:ext cx="1462754" cy="936104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9525">
                        <a:solidFill>
                          <a:srgbClr val="8080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3845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58599105"/>
              </p:ext>
            </p:extLst>
          </p:nvPr>
        </p:nvGraphicFramePr>
        <p:xfrm>
          <a:off x="2338381" y="2708920"/>
          <a:ext cx="3590941" cy="11270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977" name="Формула" r:id="rId6" imgW="774360" imgH="241200" progId="Equation.3">
                  <p:embed/>
                </p:oleObj>
              </mc:Choice>
              <mc:Fallback>
                <p:oleObj name="Формула" r:id="rId6" imgW="774360" imgH="2412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8381" y="2708920"/>
                        <a:ext cx="3590941" cy="112705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9525">
                        <a:solidFill>
                          <a:srgbClr val="8080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5" name="Прямая со стрелкой 24"/>
          <p:cNvCxnSpPr>
            <a:stCxn id="26" idx="4"/>
            <a:endCxn id="38" idx="0"/>
          </p:cNvCxnSpPr>
          <p:nvPr/>
        </p:nvCxnSpPr>
        <p:spPr>
          <a:xfrm>
            <a:off x="4055816" y="3785050"/>
            <a:ext cx="30130" cy="3949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6" name="Овал 25"/>
          <p:cNvSpPr/>
          <p:nvPr/>
        </p:nvSpPr>
        <p:spPr>
          <a:xfrm>
            <a:off x="3663192" y="2780928"/>
            <a:ext cx="785248" cy="100412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4">
                  <a:lumMod val="50000"/>
                </a:schemeClr>
              </a:solidFill>
            </a:endParaRPr>
          </a:p>
        </p:txBody>
      </p:sp>
      <p:cxnSp>
        <p:nvCxnSpPr>
          <p:cNvPr id="27" name="Прямая со стрелкой 26"/>
          <p:cNvCxnSpPr/>
          <p:nvPr/>
        </p:nvCxnSpPr>
        <p:spPr>
          <a:xfrm>
            <a:off x="6660232" y="1484784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7" name="Овал 36"/>
          <p:cNvSpPr/>
          <p:nvPr/>
        </p:nvSpPr>
        <p:spPr>
          <a:xfrm>
            <a:off x="5004160" y="2780928"/>
            <a:ext cx="900000" cy="100811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2843808" y="4179954"/>
            <a:ext cx="2484276" cy="432048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энергия движения молекул</a:t>
            </a:r>
            <a:endParaRPr lang="ru-RU" sz="1200" b="1" dirty="0" smtClean="0">
              <a:solidFill>
                <a:schemeClr val="accent4">
                  <a:lumMod val="50000"/>
                </a:schemeClr>
              </a:solidFill>
              <a:ea typeface="Times New Roman"/>
              <a:cs typeface="Times New Roman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6588224" y="3789040"/>
            <a:ext cx="2016224" cy="648072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энергия взаимодействия молекул</a:t>
            </a:r>
            <a:endParaRPr lang="ru-RU" sz="1200" b="1" dirty="0" smtClean="0">
              <a:solidFill>
                <a:schemeClr val="accent4">
                  <a:lumMod val="50000"/>
                </a:schemeClr>
              </a:solidFill>
              <a:ea typeface="Times New Roman"/>
              <a:cs typeface="Times New Roman"/>
            </a:endParaRPr>
          </a:p>
        </p:txBody>
      </p:sp>
      <p:cxnSp>
        <p:nvCxnSpPr>
          <p:cNvPr id="42" name="Прямая со стрелкой 41"/>
          <p:cNvCxnSpPr>
            <a:stCxn id="37" idx="5"/>
            <a:endCxn id="39" idx="1"/>
          </p:cNvCxnSpPr>
          <p:nvPr/>
        </p:nvCxnSpPr>
        <p:spPr>
          <a:xfrm>
            <a:off x="5772358" y="3641405"/>
            <a:ext cx="815866" cy="47167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3" name="Прямая со стрелкой 52"/>
          <p:cNvCxnSpPr>
            <a:stCxn id="54" idx="3"/>
          </p:cNvCxnSpPr>
          <p:nvPr/>
        </p:nvCxnSpPr>
        <p:spPr>
          <a:xfrm flipH="1">
            <a:off x="1691680" y="3569397"/>
            <a:ext cx="751007" cy="36365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54" name="Овал 53"/>
          <p:cNvSpPr/>
          <p:nvPr/>
        </p:nvSpPr>
        <p:spPr>
          <a:xfrm>
            <a:off x="2339752" y="2708920"/>
            <a:ext cx="702886" cy="100811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467544" y="3933056"/>
            <a:ext cx="1440160" cy="432048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внутренняя энергия газа</a:t>
            </a:r>
            <a:endParaRPr lang="ru-RU" sz="1200" b="1" dirty="0" smtClean="0">
              <a:solidFill>
                <a:schemeClr val="accent4">
                  <a:lumMod val="50000"/>
                </a:schemeClr>
              </a:solidFill>
              <a:ea typeface="Times New Roman"/>
              <a:cs typeface="Times New Roman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2128890" y="5830344"/>
            <a:ext cx="6840760" cy="911024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  <a:ea typeface="Times New Roman"/>
                <a:cs typeface="Times New Roman"/>
              </a:rPr>
              <a:t>С достаточной степенью точности </a:t>
            </a: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  <a:ea typeface="Times New Roman"/>
                <a:cs typeface="Times New Roman"/>
              </a:rPr>
              <a:t>газы можно считать идеальными в тех случаях, когда рассматриваются </a:t>
            </a:r>
            <a:b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  <a:ea typeface="Times New Roman"/>
                <a:cs typeface="Times New Roman"/>
              </a:rPr>
            </a:b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  <a:ea typeface="Times New Roman"/>
                <a:cs typeface="Times New Roman"/>
              </a:rPr>
              <a:t>их состояния, далекие от областей фазовых переходов 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428596" y="6010142"/>
            <a:ext cx="1440160" cy="432048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b="1" dirty="0" smtClean="0">
                <a:solidFill>
                  <a:schemeClr val="bg1">
                    <a:lumMod val="50000"/>
                  </a:schemeClr>
                </a:solidFill>
              </a:rPr>
              <a:t>Физическая модель</a:t>
            </a:r>
            <a:endParaRPr lang="ru-RU" sz="1200" b="1" dirty="0" smtClean="0">
              <a:solidFill>
                <a:schemeClr val="bg1">
                  <a:lumMod val="50000"/>
                </a:schemeClr>
              </a:solidFill>
              <a:ea typeface="Times New Roman"/>
              <a:cs typeface="Times New Roman"/>
            </a:endParaRPr>
          </a:p>
        </p:txBody>
      </p:sp>
      <p:cxnSp>
        <p:nvCxnSpPr>
          <p:cNvPr id="48" name="Прямая со стрелкой 47"/>
          <p:cNvCxnSpPr/>
          <p:nvPr/>
        </p:nvCxnSpPr>
        <p:spPr>
          <a:xfrm>
            <a:off x="6660232" y="2132856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50" name="Прямоугольник 49"/>
          <p:cNvSpPr/>
          <p:nvPr/>
        </p:nvSpPr>
        <p:spPr>
          <a:xfrm>
            <a:off x="7353016" y="1988840"/>
            <a:ext cx="2016224" cy="792088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обладают потенциальной энергией</a:t>
            </a:r>
            <a:endParaRPr lang="ru-RU" sz="1200" b="1" dirty="0" smtClean="0">
              <a:solidFill>
                <a:schemeClr val="accent4">
                  <a:lumMod val="50000"/>
                </a:schemeClr>
              </a:solidFill>
              <a:ea typeface="Times New Roman"/>
              <a:cs typeface="Times New Roman"/>
            </a:endParaRPr>
          </a:p>
        </p:txBody>
      </p:sp>
      <p:cxnSp>
        <p:nvCxnSpPr>
          <p:cNvPr id="51" name="Прямая соединительная линия 50"/>
          <p:cNvCxnSpPr/>
          <p:nvPr/>
        </p:nvCxnSpPr>
        <p:spPr>
          <a:xfrm>
            <a:off x="468504" y="764704"/>
            <a:ext cx="8640000" cy="1588"/>
          </a:xfrm>
          <a:prstGeom prst="line">
            <a:avLst/>
          </a:prstGeom>
          <a:ln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63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63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9" grpId="0" animBg="1"/>
      <p:bldP spid="20" grpId="0" animBg="1"/>
      <p:bldP spid="21" grpId="0" animBg="1"/>
      <p:bldP spid="26" grpId="0" animBg="1"/>
      <p:bldP spid="37" grpId="0" animBg="1"/>
      <p:bldP spid="38" grpId="0"/>
      <p:bldP spid="39" grpId="0"/>
      <p:bldP spid="54" grpId="0" animBg="1"/>
      <p:bldP spid="55" grpId="0"/>
      <p:bldP spid="31" grpId="0"/>
      <p:bldP spid="32" grpId="0"/>
      <p:bldP spid="5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69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Основное уравнение МКТ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468504" y="764704"/>
            <a:ext cx="8640000" cy="1588"/>
          </a:xfrm>
          <a:prstGeom prst="line">
            <a:avLst/>
          </a:prstGeom>
          <a:ln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graphicFrame>
        <p:nvGraphicFramePr>
          <p:cNvPr id="226307" name="Object 3"/>
          <p:cNvGraphicFramePr>
            <a:graphicFrameLocks noChangeAspect="1"/>
          </p:cNvGraphicFramePr>
          <p:nvPr/>
        </p:nvGraphicFramePr>
        <p:xfrm>
          <a:off x="2858888" y="980728"/>
          <a:ext cx="2289176" cy="915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022" name="Формула" r:id="rId4" imgW="990360" imgH="393480" progId="Equation.3">
                  <p:embed/>
                </p:oleObj>
              </mc:Choice>
              <mc:Fallback>
                <p:oleObj name="Формула" r:id="rId4" imgW="990360" imgH="393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58888" y="980728"/>
                        <a:ext cx="2289176" cy="91598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9525">
                        <a:solidFill>
                          <a:srgbClr val="8080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251520" y="980824"/>
            <a:ext cx="2520000" cy="936000"/>
          </a:xfrm>
          <a:prstGeom prst="rect">
            <a:avLst/>
          </a:prstGeom>
          <a:noFill/>
          <a:ln w="19050">
            <a:solidFill>
              <a:schemeClr val="accent4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Основное уравнение МКТ идеальных газов</a:t>
            </a:r>
            <a:endParaRPr lang="ru-RU" sz="1200" b="1" dirty="0" smtClean="0">
              <a:solidFill>
                <a:schemeClr val="accent4">
                  <a:lumMod val="50000"/>
                </a:schemeClr>
              </a:solidFill>
              <a:latin typeface="Verdana" pitchFamily="34" charset="0"/>
              <a:ea typeface="Times New Roman"/>
              <a:cs typeface="Times New Roman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292080" y="1052736"/>
            <a:ext cx="2808000" cy="648072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средняя квадратичная скорость молекул</a:t>
            </a:r>
            <a:endParaRPr lang="ru-RU" sz="1050" b="1" dirty="0" smtClean="0">
              <a:solidFill>
                <a:schemeClr val="accent4">
                  <a:lumMod val="50000"/>
                </a:schemeClr>
              </a:solidFill>
              <a:latin typeface="Verdana" pitchFamily="34" charset="0"/>
              <a:ea typeface="Times New Roman"/>
              <a:cs typeface="Times New Roman"/>
            </a:endParaRPr>
          </a:p>
        </p:txBody>
      </p:sp>
      <p:graphicFrame>
        <p:nvGraphicFramePr>
          <p:cNvPr id="226309" name="Object 5"/>
          <p:cNvGraphicFramePr>
            <a:graphicFrameLocks noChangeAspect="1"/>
          </p:cNvGraphicFramePr>
          <p:nvPr/>
        </p:nvGraphicFramePr>
        <p:xfrm>
          <a:off x="5148064" y="1772816"/>
          <a:ext cx="1421011" cy="798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023" name="Формула" r:id="rId6" imgW="863280" imgH="482400" progId="Equation.3">
                  <p:embed/>
                </p:oleObj>
              </mc:Choice>
              <mc:Fallback>
                <p:oleObj name="Формула" r:id="rId6" imgW="863280" imgH="4824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8064" y="1772816"/>
                        <a:ext cx="1421011" cy="79861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9525">
                        <a:solidFill>
                          <a:srgbClr val="8080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" name="Прямая со стрелкой 10"/>
          <p:cNvCxnSpPr/>
          <p:nvPr/>
        </p:nvCxnSpPr>
        <p:spPr>
          <a:xfrm>
            <a:off x="4716016" y="1700808"/>
            <a:ext cx="1224136" cy="288032"/>
          </a:xfrm>
          <a:prstGeom prst="straightConnector1">
            <a:avLst/>
          </a:prstGeom>
          <a:ln w="19050">
            <a:solidFill>
              <a:srgbClr val="422100"/>
            </a:solidFill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6588224" y="1700808"/>
            <a:ext cx="2808000" cy="144244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 smtClean="0">
                <a:solidFill>
                  <a:schemeClr val="bg1">
                    <a:lumMod val="50000"/>
                  </a:schemeClr>
                </a:solidFill>
              </a:rPr>
              <a:t>Средние квадратичные скорости молекул при </a:t>
            </a:r>
            <a:r>
              <a:rPr lang="ru-RU" sz="1600" b="1" dirty="0" err="1" smtClean="0">
                <a:solidFill>
                  <a:schemeClr val="bg1">
                    <a:lumMod val="50000"/>
                  </a:schemeClr>
                </a:solidFill>
              </a:rPr>
              <a:t>н.у</a:t>
            </a:r>
            <a:r>
              <a:rPr lang="ru-RU" sz="1600" b="1" dirty="0" smtClean="0">
                <a:solidFill>
                  <a:schemeClr val="bg1">
                    <a:lumMod val="50000"/>
                  </a:schemeClr>
                </a:solidFill>
              </a:rPr>
              <a:t>.</a:t>
            </a:r>
          </a:p>
          <a:p>
            <a:pPr marL="180975" indent="-180975">
              <a:buFont typeface="Arial" pitchFamily="34" charset="0"/>
              <a:buChar char="•"/>
            </a:pPr>
            <a:r>
              <a:rPr lang="ru-RU" sz="1600" b="1" dirty="0" smtClean="0">
                <a:solidFill>
                  <a:schemeClr val="bg1">
                    <a:lumMod val="50000"/>
                  </a:schemeClr>
                </a:solidFill>
              </a:rPr>
              <a:t>для О</a:t>
            </a:r>
            <a:r>
              <a:rPr lang="ru-RU" sz="1600" b="1" baseline="-25000" dirty="0" smtClean="0">
                <a:solidFill>
                  <a:schemeClr val="bg1">
                    <a:lumMod val="50000"/>
                  </a:schemeClr>
                </a:solidFill>
              </a:rPr>
              <a:t>2</a:t>
            </a:r>
            <a:r>
              <a:rPr lang="ru-RU" sz="1600" b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 - V </a:t>
            </a:r>
            <a:r>
              <a:rPr lang="ru-RU" sz="1600" b="1" dirty="0" smtClean="0">
                <a:solidFill>
                  <a:schemeClr val="bg1">
                    <a:lumMod val="50000"/>
                  </a:schemeClr>
                </a:solidFill>
                <a:latin typeface="Times New Roman"/>
                <a:cs typeface="Times New Roman"/>
              </a:rPr>
              <a:t>≈</a:t>
            </a:r>
            <a:r>
              <a:rPr lang="ru-RU" sz="1600" b="1" dirty="0" smtClean="0">
                <a:solidFill>
                  <a:schemeClr val="bg1">
                    <a:lumMod val="50000"/>
                  </a:schemeClr>
                </a:solidFill>
              </a:rPr>
              <a:t> 425 м/с, </a:t>
            </a:r>
          </a:p>
          <a:p>
            <a:pPr marL="180975" indent="-180975">
              <a:buFont typeface="Arial" pitchFamily="34" charset="0"/>
              <a:buChar char="•"/>
            </a:pPr>
            <a:r>
              <a:rPr lang="ru-RU" sz="1600" b="1" dirty="0" smtClean="0">
                <a:solidFill>
                  <a:schemeClr val="bg1">
                    <a:lumMod val="50000"/>
                  </a:schemeClr>
                </a:solidFill>
              </a:rPr>
              <a:t>для Н</a:t>
            </a:r>
            <a:r>
              <a:rPr lang="ru-RU" sz="1600" b="1" baseline="-25000" dirty="0" smtClean="0">
                <a:solidFill>
                  <a:schemeClr val="bg1">
                    <a:lumMod val="50000"/>
                  </a:schemeClr>
                </a:solidFill>
              </a:rPr>
              <a:t>2</a:t>
            </a:r>
            <a:r>
              <a:rPr lang="ru-RU" sz="1600" b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 - V </a:t>
            </a:r>
            <a:r>
              <a:rPr lang="ru-RU" sz="1600" b="1" dirty="0" smtClean="0">
                <a:solidFill>
                  <a:schemeClr val="bg1">
                    <a:lumMod val="50000"/>
                  </a:schemeClr>
                </a:solidFill>
                <a:latin typeface="Times New Roman"/>
                <a:cs typeface="Times New Roman"/>
              </a:rPr>
              <a:t>≈</a:t>
            </a:r>
            <a:r>
              <a:rPr lang="ru-RU" sz="1600" b="1" dirty="0" smtClean="0">
                <a:solidFill>
                  <a:schemeClr val="bg1">
                    <a:lumMod val="50000"/>
                  </a:schemeClr>
                </a:solidFill>
              </a:rPr>
              <a:t> 1700 м/с</a:t>
            </a:r>
          </a:p>
          <a:p>
            <a:pPr marL="180975" indent="-180975">
              <a:buFont typeface="Arial" pitchFamily="34" charset="0"/>
              <a:buChar char="•"/>
            </a:pPr>
            <a:r>
              <a:rPr lang="ru-RU" sz="1600" b="1" dirty="0" smtClean="0">
                <a:solidFill>
                  <a:schemeClr val="bg1">
                    <a:lumMod val="50000"/>
                  </a:schemeClr>
                </a:solidFill>
              </a:rPr>
              <a:t>Водяной пар</a:t>
            </a: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 - V</a:t>
            </a:r>
            <a:r>
              <a:rPr lang="ru-RU" sz="1600" b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ru-RU" sz="1600" b="1" dirty="0" smtClean="0">
                <a:solidFill>
                  <a:schemeClr val="bg1">
                    <a:lumMod val="50000"/>
                  </a:schemeClr>
                </a:solidFill>
                <a:latin typeface="Times New Roman"/>
                <a:cs typeface="Times New Roman"/>
              </a:rPr>
              <a:t>≈ </a:t>
            </a:r>
            <a:r>
              <a:rPr lang="ru-RU" sz="1600" b="1" dirty="0" smtClean="0">
                <a:solidFill>
                  <a:schemeClr val="bg1">
                    <a:lumMod val="50000"/>
                  </a:schemeClr>
                </a:solidFill>
              </a:rPr>
              <a:t>570 м/с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251520" y="2420888"/>
            <a:ext cx="3096344" cy="1152128"/>
          </a:xfrm>
          <a:prstGeom prst="rect">
            <a:avLst/>
          </a:prstGeom>
          <a:noFill/>
          <a:ln w="19050">
            <a:solidFill>
              <a:schemeClr val="accent4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Средняя кинетическая энергия </a:t>
            </a:r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поступательного движения одной молекулы идеального газа</a:t>
            </a:r>
            <a:endParaRPr lang="ru-RU" sz="1600" dirty="0">
              <a:solidFill>
                <a:schemeClr val="accent4">
                  <a:lumMod val="50000"/>
                </a:schemeClr>
              </a:solidFill>
              <a:latin typeface="Verdana" pitchFamily="34" charset="0"/>
            </a:endParaRPr>
          </a:p>
        </p:txBody>
      </p:sp>
      <p:graphicFrame>
        <p:nvGraphicFramePr>
          <p:cNvPr id="226311" name="Object 7"/>
          <p:cNvGraphicFramePr>
            <a:graphicFrameLocks noChangeAspect="1"/>
          </p:cNvGraphicFramePr>
          <p:nvPr/>
        </p:nvGraphicFramePr>
        <p:xfrm>
          <a:off x="2513013" y="3284538"/>
          <a:ext cx="3990975" cy="1063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024" name="Формула" r:id="rId8" imgW="1726920" imgH="457200" progId="Equation.3">
                  <p:embed/>
                </p:oleObj>
              </mc:Choice>
              <mc:Fallback>
                <p:oleObj name="Формула" r:id="rId8" imgW="1726920" imgH="45720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3013" y="3284538"/>
                        <a:ext cx="3990975" cy="106362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9525">
                        <a:solidFill>
                          <a:srgbClr val="8080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8" name="Прямая со стрелкой 17"/>
          <p:cNvCxnSpPr/>
          <p:nvPr/>
        </p:nvCxnSpPr>
        <p:spPr>
          <a:xfrm rot="5400000">
            <a:off x="4932040" y="2492896"/>
            <a:ext cx="1008112" cy="864096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Стрелка вправо 19"/>
          <p:cNvSpPr/>
          <p:nvPr/>
        </p:nvSpPr>
        <p:spPr>
          <a:xfrm>
            <a:off x="467544" y="5157192"/>
            <a:ext cx="360000" cy="360000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solidFill>
              <a:schemeClr val="accent4">
                <a:lumMod val="5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1115616" y="4941168"/>
            <a:ext cx="5400600" cy="792088"/>
          </a:xfrm>
          <a:prstGeom prst="rect">
            <a:avLst/>
          </a:prstGeom>
          <a:noFill/>
          <a:ln w="19050">
            <a:solidFill>
              <a:schemeClr val="accent4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Температура – мера средней кинетической энергии молекул</a:t>
            </a:r>
            <a:endParaRPr lang="ru-RU" sz="1200" b="1" dirty="0" smtClean="0">
              <a:solidFill>
                <a:schemeClr val="accent4">
                  <a:lumMod val="50000"/>
                </a:schemeClr>
              </a:solidFill>
              <a:latin typeface="Verdana" pitchFamily="34" charset="0"/>
              <a:ea typeface="Times New Roman"/>
              <a:cs typeface="Times New Roman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1043608" y="5733256"/>
            <a:ext cx="5688632" cy="504056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Температура – понятие статистическое</a:t>
            </a:r>
            <a:endParaRPr lang="ru-RU" sz="1200" b="1" dirty="0" smtClean="0">
              <a:solidFill>
                <a:schemeClr val="accent4">
                  <a:lumMod val="50000"/>
                </a:schemeClr>
              </a:solidFill>
              <a:latin typeface="Verdana" pitchFamily="34" charset="0"/>
              <a:ea typeface="Times New Roman"/>
              <a:cs typeface="Times New Roman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6516216" y="4678536"/>
            <a:ext cx="576064" cy="1224136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88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!</a:t>
            </a:r>
            <a:endParaRPr lang="ru-RU" sz="6600" b="1" dirty="0" smtClean="0">
              <a:solidFill>
                <a:schemeClr val="accent4">
                  <a:lumMod val="50000"/>
                </a:schemeClr>
              </a:solidFill>
              <a:latin typeface="Verdana" pitchFamily="34" charset="0"/>
              <a:ea typeface="Times New Roman"/>
              <a:cs typeface="Times New Roman"/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5677520" y="3429000"/>
            <a:ext cx="432048" cy="43204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6" name="Прямая со стрелкой 25"/>
          <p:cNvCxnSpPr>
            <a:stCxn id="25" idx="7"/>
          </p:cNvCxnSpPr>
          <p:nvPr/>
        </p:nvCxnSpPr>
        <p:spPr>
          <a:xfrm rot="5400000" flipH="1" flipV="1">
            <a:off x="6321628" y="3009652"/>
            <a:ext cx="207288" cy="757952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Прямоугольник 28"/>
          <p:cNvSpPr/>
          <p:nvPr/>
        </p:nvSpPr>
        <p:spPr>
          <a:xfrm>
            <a:off x="6843766" y="3136978"/>
            <a:ext cx="1800200" cy="792088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</a:rPr>
              <a:t>число степеней свободы молекулы</a:t>
            </a:r>
            <a:endParaRPr lang="ru-RU" sz="1100" b="1" dirty="0" smtClean="0">
              <a:solidFill>
                <a:schemeClr val="accent4">
                  <a:lumMod val="50000"/>
                </a:schemeClr>
              </a:solidFill>
              <a:latin typeface="Verdana" pitchFamily="34" charset="0"/>
              <a:ea typeface="Times New Roman"/>
              <a:cs typeface="Times New Roman"/>
            </a:endParaRPr>
          </a:p>
        </p:txBody>
      </p:sp>
      <p:graphicFrame>
        <p:nvGraphicFramePr>
          <p:cNvPr id="226312" name="Object 8"/>
          <p:cNvGraphicFramePr>
            <a:graphicFrameLocks noChangeAspect="1"/>
          </p:cNvGraphicFramePr>
          <p:nvPr/>
        </p:nvGraphicFramePr>
        <p:xfrm>
          <a:off x="7291263" y="4745260"/>
          <a:ext cx="1673225" cy="915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025" name="Формула" r:id="rId10" imgW="723600" imgH="393480" progId="Equation.3">
                  <p:embed/>
                </p:oleObj>
              </mc:Choice>
              <mc:Fallback>
                <p:oleObj name="Формула" r:id="rId10" imgW="723600" imgH="3934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91263" y="4745260"/>
                        <a:ext cx="1673225" cy="91598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9525">
                        <a:solidFill>
                          <a:srgbClr val="8080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2" name="Прямая со стрелкой 31"/>
          <p:cNvCxnSpPr/>
          <p:nvPr/>
        </p:nvCxnSpPr>
        <p:spPr>
          <a:xfrm>
            <a:off x="6372200" y="4149080"/>
            <a:ext cx="1152128" cy="720080"/>
          </a:xfrm>
          <a:prstGeom prst="straightConnector1">
            <a:avLst/>
          </a:prstGeom>
          <a:ln w="19050">
            <a:solidFill>
              <a:srgbClr val="422100"/>
            </a:solidFill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Прямоугольник 26"/>
          <p:cNvSpPr/>
          <p:nvPr/>
        </p:nvSpPr>
        <p:spPr>
          <a:xfrm>
            <a:off x="6767736" y="6000768"/>
            <a:ext cx="2376264" cy="36004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</a:rPr>
              <a:t>i = </a:t>
            </a:r>
            <a:r>
              <a:rPr lang="en-US" b="1" dirty="0" err="1" smtClean="0">
                <a:solidFill>
                  <a:schemeClr val="accent4">
                    <a:lumMod val="50000"/>
                  </a:schemeClr>
                </a:solidFill>
              </a:rPr>
              <a:t>i</a:t>
            </a:r>
            <a:r>
              <a:rPr lang="ru-RU" b="1" baseline="-25000" dirty="0" smtClean="0">
                <a:solidFill>
                  <a:schemeClr val="accent4">
                    <a:lumMod val="50000"/>
                  </a:schemeClr>
                </a:solidFill>
              </a:rPr>
              <a:t>пост</a:t>
            </a:r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</a:rPr>
              <a:t>+ </a:t>
            </a:r>
            <a:r>
              <a:rPr lang="en-US" b="1" dirty="0" err="1" smtClean="0">
                <a:solidFill>
                  <a:schemeClr val="accent4">
                    <a:lumMod val="50000"/>
                  </a:schemeClr>
                </a:solidFill>
              </a:rPr>
              <a:t>i</a:t>
            </a:r>
            <a:r>
              <a:rPr lang="ru-RU" b="1" baseline="-25000" dirty="0" err="1" smtClean="0">
                <a:solidFill>
                  <a:schemeClr val="accent4">
                    <a:lumMod val="50000"/>
                  </a:schemeClr>
                </a:solidFill>
              </a:rPr>
              <a:t>вращ</a:t>
            </a:r>
            <a:r>
              <a:rPr lang="ru-RU" b="1" baseline="-25000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</a:rPr>
              <a:t>+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 2</a:t>
            </a:r>
            <a:r>
              <a:rPr lang="en-US" b="1" dirty="0" err="1" smtClean="0">
                <a:solidFill>
                  <a:schemeClr val="accent4">
                    <a:lumMod val="50000"/>
                  </a:schemeClr>
                </a:solidFill>
              </a:rPr>
              <a:t>i</a:t>
            </a:r>
            <a:r>
              <a:rPr lang="ru-RU" b="1" baseline="-25000" dirty="0" smtClean="0">
                <a:solidFill>
                  <a:schemeClr val="accent4">
                    <a:lumMod val="50000"/>
                  </a:schemeClr>
                </a:solidFill>
              </a:rPr>
              <a:t>кол</a:t>
            </a:r>
            <a:endParaRPr lang="ru-RU" sz="1200" b="1" baseline="-25000" dirty="0" smtClean="0">
              <a:solidFill>
                <a:schemeClr val="accent4">
                  <a:lumMod val="50000"/>
                </a:schemeClr>
              </a:solidFill>
              <a:ea typeface="Times New Roman"/>
              <a:cs typeface="Times New Roman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6286512" y="6426546"/>
            <a:ext cx="2876330" cy="36004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smtClean="0">
                <a:solidFill>
                  <a:schemeClr val="accent4">
                    <a:lumMod val="50000"/>
                  </a:schemeClr>
                </a:solidFill>
              </a:rPr>
              <a:t>Число степеней свободы</a:t>
            </a:r>
            <a:endParaRPr lang="ru-RU" sz="1200" b="1" baseline="-25000" dirty="0" smtClean="0">
              <a:solidFill>
                <a:schemeClr val="accent4">
                  <a:lumMod val="50000"/>
                </a:schemeClr>
              </a:solidFill>
              <a:ea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6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6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26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26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4" grpId="0"/>
      <p:bldP spid="16" grpId="0" animBg="1"/>
      <p:bldP spid="20" grpId="0" animBg="1"/>
      <p:bldP spid="21" grpId="0" animBg="1"/>
      <p:bldP spid="23" grpId="0"/>
      <p:bldP spid="24" grpId="0"/>
      <p:bldP spid="25" grpId="0" animBg="1"/>
      <p:bldP spid="29" grpId="0"/>
      <p:bldP spid="27" grpId="0"/>
      <p:bldP spid="2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</p:spPr>
        <p:txBody>
          <a:bodyPr>
            <a:noAutofit/>
          </a:bodyPr>
          <a:lstStyle/>
          <a:p>
            <a:r>
              <a:rPr lang="ru-RU" sz="3000" dirty="0" smtClean="0">
                <a:solidFill>
                  <a:schemeClr val="accent4">
                    <a:lumMod val="50000"/>
                  </a:schemeClr>
                </a:solidFill>
              </a:rPr>
              <a:t>Уравнение состояния идеального газа</a:t>
            </a:r>
            <a:endParaRPr lang="ru-RU" sz="30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63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9521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952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9525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9527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9529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9531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468504" y="764704"/>
            <a:ext cx="8640000" cy="1588"/>
          </a:xfrm>
          <a:prstGeom prst="line">
            <a:avLst/>
          </a:prstGeom>
          <a:ln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graphicFrame>
        <p:nvGraphicFramePr>
          <p:cNvPr id="16384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76301975"/>
              </p:ext>
            </p:extLst>
          </p:nvPr>
        </p:nvGraphicFramePr>
        <p:xfrm>
          <a:off x="467544" y="2132855"/>
          <a:ext cx="4320960" cy="1408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3503" name="Формула" r:id="rId4" imgW="1218960" imgH="393480" progId="Equation.3">
                  <p:embed/>
                </p:oleObj>
              </mc:Choice>
              <mc:Fallback>
                <p:oleObj name="Формула" r:id="rId4" imgW="1218960" imgH="393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544" y="2132855"/>
                        <a:ext cx="4320960" cy="140863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9525">
                        <a:solidFill>
                          <a:srgbClr val="8080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0" name="Прямоугольник 59"/>
          <p:cNvSpPr/>
          <p:nvPr/>
        </p:nvSpPr>
        <p:spPr>
          <a:xfrm>
            <a:off x="467544" y="1124744"/>
            <a:ext cx="4320960" cy="720080"/>
          </a:xfrm>
          <a:prstGeom prst="rect">
            <a:avLst/>
          </a:prstGeom>
          <a:solidFill>
            <a:schemeClr val="bg2">
              <a:lumMod val="90000"/>
            </a:schemeClr>
          </a:solidFill>
          <a:ln w="19050">
            <a:solidFill>
              <a:srgbClr val="4221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Уравнение </a:t>
            </a:r>
            <a:b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</a:b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Менделеева-</a:t>
            </a:r>
            <a:r>
              <a:rPr lang="ru-RU" b="1" dirty="0" err="1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Клапейрона</a:t>
            </a:r>
            <a:endParaRPr lang="ru-RU" sz="1200" b="1" dirty="0" smtClean="0">
              <a:solidFill>
                <a:schemeClr val="accent4">
                  <a:lumMod val="50000"/>
                </a:schemeClr>
              </a:solidFill>
              <a:latin typeface="Verdana" pitchFamily="34" charset="0"/>
              <a:ea typeface="Times New Roman"/>
              <a:cs typeface="Times New Roman"/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467544" y="4077072"/>
            <a:ext cx="4752528" cy="2132856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ts val="600"/>
              </a:spcBef>
            </a:pP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М – молярная масса</a:t>
            </a:r>
          </a:p>
          <a:p>
            <a:pPr>
              <a:spcBef>
                <a:spcPts val="600"/>
              </a:spcBef>
            </a:pP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  <a:sym typeface="Symbol"/>
              </a:rPr>
              <a:t> </a:t>
            </a: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–</a:t>
            </a: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  <a:sym typeface="Symbol"/>
              </a:rPr>
              <a:t> количество вещества</a:t>
            </a:r>
            <a:endParaRPr lang="ru-RU" sz="1600" b="1" dirty="0" smtClean="0">
              <a:solidFill>
                <a:schemeClr val="accent4">
                  <a:lumMod val="50000"/>
                </a:schemeClr>
              </a:solidFill>
              <a:latin typeface="Verdana" pitchFamily="34" charset="0"/>
            </a:endParaRPr>
          </a:p>
          <a:p>
            <a:pPr>
              <a:spcBef>
                <a:spcPts val="600"/>
              </a:spcBef>
            </a:pPr>
            <a:r>
              <a:rPr lang="en-US" sz="16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R</a:t>
            </a: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=8,31 Дж/(моль∙К)</a:t>
            </a:r>
            <a:r>
              <a:rPr lang="en-US" sz="16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 – </a:t>
            </a: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/>
            </a:r>
            <a:b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</a:b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универсальная газовая постоянная</a:t>
            </a:r>
          </a:p>
          <a:p>
            <a:pPr>
              <a:spcBef>
                <a:spcPts val="600"/>
              </a:spcBef>
            </a:pPr>
            <a:r>
              <a:rPr lang="en-US" sz="16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k</a:t>
            </a: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=</a:t>
            </a:r>
            <a:r>
              <a:rPr lang="en-US" sz="16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R/N</a:t>
            </a:r>
            <a:r>
              <a:rPr lang="en-US" sz="1600" b="1" baseline="-25000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A</a:t>
            </a:r>
            <a:r>
              <a:rPr lang="en-US" sz="16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= 1</a:t>
            </a: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,38 ∙10</a:t>
            </a:r>
            <a:r>
              <a:rPr lang="ru-RU" sz="1600" b="1" baseline="30000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-23</a:t>
            </a:r>
            <a:r>
              <a:rPr lang="en-US" sz="16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 </a:t>
            </a: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Дж/К</a:t>
            </a:r>
            <a:b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</a:br>
            <a:r>
              <a:rPr lang="en-US" sz="16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–</a:t>
            </a: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 постоянная Больцмана</a:t>
            </a:r>
          </a:p>
          <a:p>
            <a:pPr>
              <a:spcBef>
                <a:spcPts val="600"/>
              </a:spcBef>
            </a:pPr>
            <a:r>
              <a:rPr lang="en-US" sz="16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n – </a:t>
            </a: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концентрация молекул</a:t>
            </a:r>
            <a:endParaRPr lang="ru-RU" sz="1600" b="1" dirty="0">
              <a:solidFill>
                <a:schemeClr val="accent4">
                  <a:lumMod val="50000"/>
                </a:schemeClr>
              </a:solidFill>
              <a:latin typeface="Verdana" pitchFamily="34" charset="0"/>
            </a:endParaRPr>
          </a:p>
        </p:txBody>
      </p:sp>
      <p:graphicFrame>
        <p:nvGraphicFramePr>
          <p:cNvPr id="163846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7236261"/>
              </p:ext>
            </p:extLst>
          </p:nvPr>
        </p:nvGraphicFramePr>
        <p:xfrm>
          <a:off x="5940152" y="2492896"/>
          <a:ext cx="2139399" cy="7023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3504" name="Формула" r:id="rId6" imgW="545760" imgH="177480" progId="Equation.3">
                  <p:embed/>
                </p:oleObj>
              </mc:Choice>
              <mc:Fallback>
                <p:oleObj name="Формула" r:id="rId6" imgW="545760" imgH="17748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0152" y="2492896"/>
                        <a:ext cx="2139399" cy="70237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9525">
                        <a:solidFill>
                          <a:srgbClr val="8080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3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3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6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</a:rPr>
              <a:t>Внутренняя энергия идеального газа</a:t>
            </a:r>
            <a:endParaRPr lang="ru-RU" sz="3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63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9521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952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9525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9527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9529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9531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468504" y="692696"/>
            <a:ext cx="8640000" cy="1588"/>
          </a:xfrm>
          <a:prstGeom prst="line">
            <a:avLst/>
          </a:prstGeom>
          <a:ln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1115616" y="836712"/>
            <a:ext cx="6624736" cy="504056"/>
          </a:xfrm>
          <a:prstGeom prst="rect">
            <a:avLst/>
          </a:prstGeom>
          <a:solidFill>
            <a:schemeClr val="accent4">
              <a:lumMod val="50000"/>
            </a:schemeClr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Verdana" pitchFamily="34" charset="0"/>
              </a:rPr>
              <a:t>Способы изменения внутренней энергии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6876456" y="3141016"/>
            <a:ext cx="1800000" cy="432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chemeClr val="accent4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Работа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827584" y="3789040"/>
            <a:ext cx="2088232" cy="360000"/>
          </a:xfrm>
          <a:prstGeom prst="rect">
            <a:avLst/>
          </a:prstGeom>
          <a:noFill/>
          <a:ln w="19050">
            <a:solidFill>
              <a:schemeClr val="accent4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Теплопроводность</a:t>
            </a:r>
          </a:p>
        </p:txBody>
      </p:sp>
      <p:pic>
        <p:nvPicPr>
          <p:cNvPr id="15" name="Picture 2">
            <a:hlinkClick r:id="rId4" action="ppaction://hlinkfile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7727" y="6013946"/>
            <a:ext cx="1139470" cy="8440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0777089"/>
              </p:ext>
            </p:extLst>
          </p:nvPr>
        </p:nvGraphicFramePr>
        <p:xfrm>
          <a:off x="3383869" y="1424226"/>
          <a:ext cx="2535996" cy="7959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033" name="Формула" r:id="rId6" imgW="774360" imgH="241200" progId="Equation.3">
                  <p:embed/>
                </p:oleObj>
              </mc:Choice>
              <mc:Fallback>
                <p:oleObj name="Формула" r:id="rId6" imgW="774360" imgH="2412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83869" y="1424226"/>
                        <a:ext cx="2535996" cy="79594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9525">
                        <a:solidFill>
                          <a:srgbClr val="8080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1" name="Прямая со стрелкой 20"/>
          <p:cNvCxnSpPr/>
          <p:nvPr/>
        </p:nvCxnSpPr>
        <p:spPr>
          <a:xfrm>
            <a:off x="4612944" y="2261118"/>
            <a:ext cx="0" cy="329992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Овал 21"/>
          <p:cNvSpPr/>
          <p:nvPr/>
        </p:nvSpPr>
        <p:spPr>
          <a:xfrm>
            <a:off x="4283968" y="1412776"/>
            <a:ext cx="648072" cy="86409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5292080" y="1399128"/>
            <a:ext cx="648072" cy="86409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3491880" y="2492896"/>
            <a:ext cx="2246986" cy="648072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энергия </a:t>
            </a:r>
            <a:b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движения молекул</a:t>
            </a:r>
            <a:endParaRPr lang="ru-RU" sz="1200" b="1" dirty="0" smtClean="0">
              <a:solidFill>
                <a:schemeClr val="accent4">
                  <a:lumMod val="50000"/>
                </a:schemeClr>
              </a:solidFill>
              <a:ea typeface="Times New Roman"/>
              <a:cs typeface="Times New Roman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6408408" y="1531121"/>
            <a:ext cx="1836000" cy="648072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энергия взаимодействия молекул</a:t>
            </a:r>
            <a:endParaRPr lang="ru-RU" sz="1200" b="1" dirty="0" smtClean="0">
              <a:solidFill>
                <a:schemeClr val="accent4">
                  <a:lumMod val="50000"/>
                </a:schemeClr>
              </a:solidFill>
              <a:ea typeface="Times New Roman"/>
              <a:cs typeface="Times New Roman"/>
            </a:endParaRPr>
          </a:p>
        </p:txBody>
      </p:sp>
      <p:cxnSp>
        <p:nvCxnSpPr>
          <p:cNvPr id="26" name="Прямая со стрелкой 25"/>
          <p:cNvCxnSpPr/>
          <p:nvPr/>
        </p:nvCxnSpPr>
        <p:spPr>
          <a:xfrm>
            <a:off x="5940152" y="1833350"/>
            <a:ext cx="453314" cy="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stCxn id="30" idx="2"/>
            <a:endCxn id="31" idx="3"/>
          </p:cNvCxnSpPr>
          <p:nvPr/>
        </p:nvCxnSpPr>
        <p:spPr>
          <a:xfrm flipH="1" flipV="1">
            <a:off x="2843808" y="1840696"/>
            <a:ext cx="432048" cy="408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Овал 29"/>
          <p:cNvSpPr/>
          <p:nvPr/>
        </p:nvSpPr>
        <p:spPr>
          <a:xfrm>
            <a:off x="3275856" y="1412776"/>
            <a:ext cx="648000" cy="8640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1403648" y="1515847"/>
            <a:ext cx="1440160" cy="649697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внутренняя энергия газа</a:t>
            </a:r>
            <a:endParaRPr lang="ru-RU" sz="1200" b="1" dirty="0" smtClean="0">
              <a:solidFill>
                <a:schemeClr val="accent4">
                  <a:lumMod val="50000"/>
                </a:schemeClr>
              </a:solidFill>
              <a:ea typeface="Times New Roman"/>
              <a:cs typeface="Times New Roman"/>
            </a:endParaRPr>
          </a:p>
        </p:txBody>
      </p:sp>
      <p:cxnSp>
        <p:nvCxnSpPr>
          <p:cNvPr id="34" name="Прямая со стрелкой 33"/>
          <p:cNvCxnSpPr>
            <a:stCxn id="24" idx="1"/>
            <a:endCxn id="19" idx="0"/>
          </p:cNvCxnSpPr>
          <p:nvPr/>
        </p:nvCxnSpPr>
        <p:spPr>
          <a:xfrm rot="10800000" flipV="1">
            <a:off x="1655676" y="2816932"/>
            <a:ext cx="1836204" cy="396092"/>
          </a:xfrm>
          <a:prstGeom prst="bentConnector2">
            <a:avLst/>
          </a:prstGeom>
          <a:ln w="38100">
            <a:solidFill>
              <a:srgbClr val="C00000"/>
            </a:solidFill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3"/>
          <p:cNvCxnSpPr/>
          <p:nvPr/>
        </p:nvCxnSpPr>
        <p:spPr>
          <a:xfrm>
            <a:off x="7164288" y="2348968"/>
            <a:ext cx="0" cy="79200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Прямоугольник 43"/>
          <p:cNvSpPr/>
          <p:nvPr/>
        </p:nvSpPr>
        <p:spPr>
          <a:xfrm>
            <a:off x="755576" y="2564904"/>
            <a:ext cx="576064" cy="432048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Q</a:t>
            </a:r>
            <a:endParaRPr lang="ru-RU" sz="1600" b="1" dirty="0" smtClean="0">
              <a:solidFill>
                <a:schemeClr val="accent4">
                  <a:lumMod val="50000"/>
                </a:schemeClr>
              </a:solidFill>
              <a:latin typeface="Verdana" pitchFamily="34" charset="0"/>
              <a:ea typeface="Times New Roman"/>
              <a:cs typeface="Times New Roman"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7236296" y="2492896"/>
            <a:ext cx="576064" cy="432048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A</a:t>
            </a:r>
            <a:endParaRPr lang="ru-RU" sz="1600" b="1" dirty="0" smtClean="0">
              <a:solidFill>
                <a:schemeClr val="accent4">
                  <a:lumMod val="50000"/>
                </a:schemeClr>
              </a:solidFill>
              <a:latin typeface="Verdana" pitchFamily="34" charset="0"/>
              <a:ea typeface="Times New Roman"/>
              <a:cs typeface="Times New Roman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827584" y="4509120"/>
            <a:ext cx="2088232" cy="360000"/>
          </a:xfrm>
          <a:prstGeom prst="rect">
            <a:avLst/>
          </a:prstGeom>
          <a:noFill/>
          <a:ln w="19050">
            <a:solidFill>
              <a:schemeClr val="accent4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Конвекция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827584" y="5229240"/>
            <a:ext cx="2088232" cy="360000"/>
          </a:xfrm>
          <a:prstGeom prst="rect">
            <a:avLst/>
          </a:prstGeom>
          <a:noFill/>
          <a:ln w="19050">
            <a:solidFill>
              <a:schemeClr val="accent4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Излучение</a:t>
            </a:r>
          </a:p>
        </p:txBody>
      </p:sp>
      <p:cxnSp>
        <p:nvCxnSpPr>
          <p:cNvPr id="49" name="Прямая со стрелкой 33"/>
          <p:cNvCxnSpPr>
            <a:endCxn id="20" idx="1"/>
          </p:cNvCxnSpPr>
          <p:nvPr/>
        </p:nvCxnSpPr>
        <p:spPr>
          <a:xfrm rot="16200000" flipH="1">
            <a:off x="485556" y="3627012"/>
            <a:ext cx="396024" cy="288032"/>
          </a:xfrm>
          <a:prstGeom prst="bentConnector2">
            <a:avLst/>
          </a:prstGeom>
          <a:ln w="28575">
            <a:solidFill>
              <a:schemeClr val="accent4">
                <a:lumMod val="50000"/>
              </a:schemeClr>
            </a:solidFill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 стрелкой 33"/>
          <p:cNvCxnSpPr>
            <a:endCxn id="46" idx="1"/>
          </p:cNvCxnSpPr>
          <p:nvPr/>
        </p:nvCxnSpPr>
        <p:spPr>
          <a:xfrm rot="16200000" flipH="1">
            <a:off x="269532" y="4131068"/>
            <a:ext cx="828072" cy="288032"/>
          </a:xfrm>
          <a:prstGeom prst="bentConnector2">
            <a:avLst/>
          </a:prstGeom>
          <a:ln w="28575">
            <a:solidFill>
              <a:schemeClr val="accent4">
                <a:lumMod val="50000"/>
              </a:schemeClr>
            </a:solidFill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 стрелкой 33"/>
          <p:cNvCxnSpPr/>
          <p:nvPr/>
        </p:nvCxnSpPr>
        <p:spPr>
          <a:xfrm rot="16200000" flipH="1">
            <a:off x="269532" y="4851188"/>
            <a:ext cx="828072" cy="288032"/>
          </a:xfrm>
          <a:prstGeom prst="bentConnector2">
            <a:avLst/>
          </a:prstGeom>
          <a:ln w="28575">
            <a:solidFill>
              <a:schemeClr val="accent4">
                <a:lumMod val="50000"/>
              </a:schemeClr>
            </a:solidFill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Прямоугольник 58"/>
          <p:cNvSpPr/>
          <p:nvPr/>
        </p:nvSpPr>
        <p:spPr>
          <a:xfrm>
            <a:off x="899592" y="4149080"/>
            <a:ext cx="1440160" cy="288032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</a:rPr>
              <a:t>твердые тела</a:t>
            </a:r>
            <a:endParaRPr lang="ru-RU" sz="1100" b="1" dirty="0" smtClean="0">
              <a:solidFill>
                <a:schemeClr val="accent4">
                  <a:lumMod val="50000"/>
                </a:schemeClr>
              </a:solidFill>
              <a:ea typeface="Times New Roman"/>
              <a:cs typeface="Times New Roman"/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827584" y="4869160"/>
            <a:ext cx="1656184" cy="288032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ea typeface="Times New Roman"/>
                <a:cs typeface="Times New Roman"/>
              </a:rPr>
              <a:t>жидкости, газы</a:t>
            </a:r>
          </a:p>
        </p:txBody>
      </p:sp>
      <p:sp>
        <p:nvSpPr>
          <p:cNvPr id="61" name="Прямоугольник 60"/>
          <p:cNvSpPr/>
          <p:nvPr/>
        </p:nvSpPr>
        <p:spPr>
          <a:xfrm>
            <a:off x="971600" y="5589240"/>
            <a:ext cx="1296144" cy="288032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ea typeface="Times New Roman"/>
                <a:cs typeface="Times New Roman"/>
              </a:rPr>
              <a:t>все тела</a:t>
            </a:r>
          </a:p>
        </p:txBody>
      </p:sp>
      <p:sp>
        <p:nvSpPr>
          <p:cNvPr id="62" name="Прямоугольник 61"/>
          <p:cNvSpPr/>
          <p:nvPr/>
        </p:nvSpPr>
        <p:spPr>
          <a:xfrm>
            <a:off x="3479784" y="3145528"/>
            <a:ext cx="2520280" cy="571504"/>
          </a:xfrm>
          <a:prstGeom prst="rect">
            <a:avLst/>
          </a:prstGeom>
          <a:noFill/>
          <a:ln w="19050">
            <a:solidFill>
              <a:schemeClr val="accent4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Q = </a:t>
            </a:r>
            <a:r>
              <a:rPr lang="en-US" sz="24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  <a:sym typeface="Symbol"/>
              </a:rPr>
              <a:t>U + A</a:t>
            </a:r>
            <a:endParaRPr lang="ru-RU" sz="1600" b="1" dirty="0" smtClean="0">
              <a:solidFill>
                <a:schemeClr val="accent4">
                  <a:lumMod val="50000"/>
                </a:schemeClr>
              </a:solidFill>
              <a:latin typeface="Verdana" pitchFamily="34" charset="0"/>
              <a:ea typeface="Times New Roman"/>
              <a:cs typeface="Times New Roman"/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6012160" y="3567769"/>
            <a:ext cx="3096344" cy="1008112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en-US" sz="24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I</a:t>
            </a: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 начало термодинамики</a:t>
            </a:r>
            <a:endParaRPr lang="ru-RU" sz="1600" b="1" dirty="0" smtClean="0">
              <a:solidFill>
                <a:schemeClr val="accent4">
                  <a:lumMod val="50000"/>
                </a:schemeClr>
              </a:solidFill>
              <a:latin typeface="Verdana" pitchFamily="34" charset="0"/>
              <a:ea typeface="Times New Roman"/>
              <a:cs typeface="Times New Roman"/>
            </a:endParaRPr>
          </a:p>
        </p:txBody>
      </p:sp>
      <p:cxnSp>
        <p:nvCxnSpPr>
          <p:cNvPr id="64" name="Прямая со стрелкой 63"/>
          <p:cNvCxnSpPr/>
          <p:nvPr/>
        </p:nvCxnSpPr>
        <p:spPr>
          <a:xfrm flipH="1">
            <a:off x="2915816" y="3392976"/>
            <a:ext cx="68404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70" name="Прямая со стрелкой 69"/>
          <p:cNvCxnSpPr/>
          <p:nvPr/>
        </p:nvCxnSpPr>
        <p:spPr>
          <a:xfrm>
            <a:off x="5868144" y="3392976"/>
            <a:ext cx="929757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graphicFrame>
        <p:nvGraphicFramePr>
          <p:cNvPr id="16179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56074738"/>
              </p:ext>
            </p:extLst>
          </p:nvPr>
        </p:nvGraphicFramePr>
        <p:xfrm>
          <a:off x="5388971" y="5914536"/>
          <a:ext cx="3647525" cy="8988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034" name="Формула" r:id="rId8" imgW="1612800" imgH="393480" progId="Equation.3">
                  <p:embed/>
                </p:oleObj>
              </mc:Choice>
              <mc:Fallback>
                <p:oleObj name="Формула" r:id="rId8" imgW="1612800" imgH="3934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88971" y="5914536"/>
                        <a:ext cx="3647525" cy="89884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9525">
                        <a:solidFill>
                          <a:srgbClr val="8080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6" name="Прямоугольник 75"/>
          <p:cNvSpPr/>
          <p:nvPr/>
        </p:nvSpPr>
        <p:spPr>
          <a:xfrm>
            <a:off x="3450628" y="4669356"/>
            <a:ext cx="3096344" cy="36004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bg1">
                    <a:lumMod val="50000"/>
                  </a:schemeClr>
                </a:solidFill>
              </a:rPr>
              <a:t>для идеального газа:</a:t>
            </a:r>
            <a:endParaRPr lang="ru-RU" sz="1200" b="1" dirty="0" smtClean="0">
              <a:solidFill>
                <a:schemeClr val="bg1">
                  <a:lumMod val="50000"/>
                </a:schemeClr>
              </a:solidFill>
              <a:ea typeface="Times New Roman"/>
              <a:cs typeface="Times New Roman"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3503927" y="3900285"/>
            <a:ext cx="2520280" cy="642942"/>
          </a:xfrm>
          <a:prstGeom prst="rect">
            <a:avLst/>
          </a:prstGeom>
          <a:noFill/>
          <a:ln w="19050">
            <a:solidFill>
              <a:schemeClr val="accent4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  <a:sym typeface="Symbol"/>
              </a:rPr>
              <a:t>U </a:t>
            </a:r>
            <a:r>
              <a:rPr lang="en-US" sz="24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= </a:t>
            </a:r>
            <a:r>
              <a:rPr lang="en-US" sz="24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  <a:sym typeface="Symbol"/>
              </a:rPr>
              <a:t>Q - A</a:t>
            </a:r>
            <a:endParaRPr lang="ru-RU" sz="1600" b="1" dirty="0" smtClean="0">
              <a:solidFill>
                <a:schemeClr val="accent4">
                  <a:lumMod val="50000"/>
                </a:schemeClr>
              </a:solidFill>
              <a:latin typeface="Verdana" pitchFamily="34" charset="0"/>
              <a:ea typeface="Times New Roman"/>
              <a:cs typeface="Times New Roman"/>
            </a:endParaRPr>
          </a:p>
        </p:txBody>
      </p:sp>
      <p:graphicFrame>
        <p:nvGraphicFramePr>
          <p:cNvPr id="21299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31085332"/>
              </p:ext>
            </p:extLst>
          </p:nvPr>
        </p:nvGraphicFramePr>
        <p:xfrm>
          <a:off x="3560790" y="5036876"/>
          <a:ext cx="5475706" cy="8403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035" name="Формула" r:id="rId10" imgW="2590560" imgH="393480" progId="Equation.3">
                  <p:embed/>
                </p:oleObj>
              </mc:Choice>
              <mc:Fallback>
                <p:oleObj name="Формула" r:id="rId10" imgW="2590560" imgH="3934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60790" y="5036876"/>
                        <a:ext cx="5475706" cy="840396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9525">
                        <a:solidFill>
                          <a:srgbClr val="8080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Прямоугольник 18"/>
          <p:cNvSpPr/>
          <p:nvPr/>
        </p:nvSpPr>
        <p:spPr>
          <a:xfrm>
            <a:off x="395536" y="3213024"/>
            <a:ext cx="2520280" cy="432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chemeClr val="accent4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Теплопередача</a:t>
            </a:r>
          </a:p>
        </p:txBody>
      </p:sp>
      <p:sp>
        <p:nvSpPr>
          <p:cNvPr id="74" name="Прямоугольник 73"/>
          <p:cNvSpPr/>
          <p:nvPr/>
        </p:nvSpPr>
        <p:spPr>
          <a:xfrm>
            <a:off x="7596336" y="2132736"/>
            <a:ext cx="1547664" cy="1080240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работа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против внешних сил</a:t>
            </a:r>
            <a:endParaRPr lang="ru-RU" sz="1200" dirty="0" smtClean="0">
              <a:solidFill>
                <a:schemeClr val="accent4">
                  <a:lumMod val="50000"/>
                </a:schemeClr>
              </a:solidFill>
              <a:ea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000"/>
                            </p:stCondLst>
                            <p:childTnLst>
                              <p:par>
                                <p:cTn id="7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"/>
                            </p:stCondLst>
                            <p:childTnLst>
                              <p:par>
                                <p:cTn id="8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500"/>
                            </p:stCondLst>
                            <p:childTnLst>
                              <p:par>
                                <p:cTn id="9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500"/>
                            </p:stCondLst>
                            <p:childTnLst>
                              <p:par>
                                <p:cTn id="10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500"/>
                            </p:stCondLst>
                            <p:childTnLst>
                              <p:par>
                                <p:cTn id="1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1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500"/>
                            </p:stCondLst>
                            <p:childTnLst>
                              <p:par>
                                <p:cTn id="1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500"/>
                            </p:stCondLst>
                            <p:childTnLst>
                              <p:par>
                                <p:cTn id="1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212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161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500"/>
                            </p:stCondLst>
                            <p:childTnLst>
                              <p:par>
                                <p:cTn id="1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0" grpId="0" animBg="1"/>
      <p:bldP spid="22" grpId="0" animBg="1"/>
      <p:bldP spid="23" grpId="0" animBg="1"/>
      <p:bldP spid="24" grpId="0"/>
      <p:bldP spid="25" grpId="0"/>
      <p:bldP spid="30" grpId="0" animBg="1"/>
      <p:bldP spid="31" grpId="0"/>
      <p:bldP spid="44" grpId="0"/>
      <p:bldP spid="45" grpId="0"/>
      <p:bldP spid="46" grpId="0" animBg="1"/>
      <p:bldP spid="47" grpId="0" animBg="1"/>
      <p:bldP spid="59" grpId="0"/>
      <p:bldP spid="60" grpId="0"/>
      <p:bldP spid="61" grpId="0"/>
      <p:bldP spid="62" grpId="0" animBg="1"/>
      <p:bldP spid="63" grpId="0"/>
      <p:bldP spid="76" grpId="0"/>
      <p:bldP spid="48" grpId="0" animBg="1"/>
      <p:bldP spid="19" grpId="0" animBg="1"/>
      <p:bldP spid="7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</p:spPr>
        <p:txBody>
          <a:bodyPr>
            <a:normAutofit/>
          </a:bodyPr>
          <a:lstStyle/>
          <a:p>
            <a:r>
              <a:rPr lang="ru-RU" sz="3000" dirty="0" smtClean="0">
                <a:solidFill>
                  <a:schemeClr val="accent4">
                    <a:lumMod val="50000"/>
                  </a:schemeClr>
                </a:solidFill>
              </a:rPr>
              <a:t>Работа газа при изменении его объема</a:t>
            </a:r>
            <a:endParaRPr lang="ru-RU" sz="3000" dirty="0">
              <a:solidFill>
                <a:schemeClr val="accent4">
                  <a:lumMod val="50000"/>
                </a:schemeClr>
              </a:solidFill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468504" y="692696"/>
            <a:ext cx="8640000" cy="1588"/>
          </a:xfrm>
          <a:prstGeom prst="line">
            <a:avLst/>
          </a:prstGeom>
          <a:ln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/>
        </p:nvSpPr>
        <p:spPr>
          <a:xfrm>
            <a:off x="323528" y="1772816"/>
            <a:ext cx="1260000" cy="108012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 стрелкой 7"/>
          <p:cNvCxnSpPr/>
          <p:nvPr/>
        </p:nvCxnSpPr>
        <p:spPr>
          <a:xfrm rot="5400000" flipH="1" flipV="1">
            <a:off x="-720552" y="1808784"/>
            <a:ext cx="2088160" cy="1588"/>
          </a:xfrm>
          <a:prstGeom prst="straightConnector1">
            <a:avLst/>
          </a:prstGeom>
          <a:ln w="38100">
            <a:solidFill>
              <a:srgbClr val="422100"/>
            </a:solidFill>
            <a:tailEnd type="none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rot="5400000" flipH="1" flipV="1">
            <a:off x="542478" y="1807990"/>
            <a:ext cx="2088160" cy="1588"/>
          </a:xfrm>
          <a:prstGeom prst="straightConnector1">
            <a:avLst/>
          </a:prstGeom>
          <a:ln w="38100">
            <a:solidFill>
              <a:srgbClr val="422100"/>
            </a:solidFill>
            <a:tailEnd type="none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319544" y="2845316"/>
            <a:ext cx="1260000" cy="1588"/>
          </a:xfrm>
          <a:prstGeom prst="straightConnector1">
            <a:avLst/>
          </a:prstGeom>
          <a:ln w="38100">
            <a:solidFill>
              <a:srgbClr val="422100"/>
            </a:solidFill>
            <a:tailEnd type="none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323528" y="1772816"/>
            <a:ext cx="1260000" cy="1588"/>
          </a:xfrm>
          <a:prstGeom prst="straightConnector1">
            <a:avLst/>
          </a:prstGeom>
          <a:ln w="76200">
            <a:solidFill>
              <a:srgbClr val="422100"/>
            </a:solidFill>
            <a:tailEnd type="none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5400000">
            <a:off x="704189" y="1518155"/>
            <a:ext cx="504000" cy="5322"/>
          </a:xfrm>
          <a:prstGeom prst="straightConnector1">
            <a:avLst/>
          </a:prstGeom>
          <a:ln w="76200">
            <a:solidFill>
              <a:srgbClr val="422100"/>
            </a:solidFill>
            <a:tailEnd type="none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2221137" y="1268760"/>
            <a:ext cx="1260000" cy="158417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5" name="Прямая со стрелкой 14"/>
          <p:cNvCxnSpPr/>
          <p:nvPr/>
        </p:nvCxnSpPr>
        <p:spPr>
          <a:xfrm rot="5400000" flipH="1" flipV="1">
            <a:off x="1177057" y="1808785"/>
            <a:ext cx="2088160" cy="1588"/>
          </a:xfrm>
          <a:prstGeom prst="straightConnector1">
            <a:avLst/>
          </a:prstGeom>
          <a:ln w="38100">
            <a:solidFill>
              <a:srgbClr val="422100"/>
            </a:solidFill>
            <a:tailEnd type="none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5400000" flipH="1" flipV="1">
            <a:off x="2447006" y="1807991"/>
            <a:ext cx="2088160" cy="1588"/>
          </a:xfrm>
          <a:prstGeom prst="straightConnector1">
            <a:avLst/>
          </a:prstGeom>
          <a:ln w="38100">
            <a:solidFill>
              <a:srgbClr val="422100"/>
            </a:solidFill>
            <a:tailEnd type="none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2217153" y="2845317"/>
            <a:ext cx="1260000" cy="1588"/>
          </a:xfrm>
          <a:prstGeom prst="straightConnector1">
            <a:avLst/>
          </a:prstGeom>
          <a:ln w="38100">
            <a:solidFill>
              <a:srgbClr val="422100"/>
            </a:solidFill>
            <a:tailEnd type="none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2221137" y="1275848"/>
            <a:ext cx="1260000" cy="1588"/>
          </a:xfrm>
          <a:prstGeom prst="straightConnector1">
            <a:avLst/>
          </a:prstGeom>
          <a:ln w="76200">
            <a:solidFill>
              <a:srgbClr val="422100"/>
            </a:solidFill>
            <a:tailEnd type="none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rot="5400000">
            <a:off x="2601798" y="1014043"/>
            <a:ext cx="504000" cy="5322"/>
          </a:xfrm>
          <a:prstGeom prst="straightConnector1">
            <a:avLst/>
          </a:prstGeom>
          <a:ln w="76200">
            <a:solidFill>
              <a:srgbClr val="422100"/>
            </a:solidFill>
            <a:tailEnd type="none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1331640" y="980728"/>
            <a:ext cx="1152128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1619672" y="1771228"/>
            <a:ext cx="1908000" cy="1588"/>
          </a:xfrm>
          <a:prstGeom prst="straightConnector1">
            <a:avLst/>
          </a:prstGeom>
          <a:ln w="19050">
            <a:solidFill>
              <a:schemeClr val="accent4">
                <a:lumMod val="50000"/>
              </a:schemeClr>
            </a:solidFill>
            <a:tailEnd type="none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1907704" y="1268760"/>
            <a:ext cx="1619968" cy="1588"/>
          </a:xfrm>
          <a:prstGeom prst="straightConnector1">
            <a:avLst/>
          </a:prstGeom>
          <a:ln w="19050">
            <a:solidFill>
              <a:schemeClr val="accent4">
                <a:lumMod val="50000"/>
              </a:schemeClr>
            </a:solidFill>
            <a:tailEnd type="none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rot="16200000" flipV="1">
            <a:off x="1731904" y="1516569"/>
            <a:ext cx="504000" cy="8384"/>
          </a:xfrm>
          <a:prstGeom prst="straightConnector1">
            <a:avLst/>
          </a:prstGeom>
          <a:ln w="19050">
            <a:solidFill>
              <a:schemeClr val="accent4">
                <a:lumMod val="50000"/>
              </a:schemeClr>
            </a:solidFill>
            <a:headEnd type="arrow"/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Прямоугольник 27"/>
          <p:cNvSpPr/>
          <p:nvPr/>
        </p:nvSpPr>
        <p:spPr>
          <a:xfrm>
            <a:off x="2195736" y="2204864"/>
            <a:ext cx="432048" cy="504056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Р</a:t>
            </a:r>
            <a:endParaRPr lang="ru-RU" sz="1600" b="1" baseline="-25000" dirty="0" smtClean="0">
              <a:solidFill>
                <a:schemeClr val="accent4">
                  <a:lumMod val="50000"/>
                </a:schemeClr>
              </a:solidFill>
              <a:latin typeface="Verdana" pitchFamily="34" charset="0"/>
            </a:endParaRPr>
          </a:p>
        </p:txBody>
      </p:sp>
      <p:cxnSp>
        <p:nvCxnSpPr>
          <p:cNvPr id="29" name="Прямая со стрелкой 28"/>
          <p:cNvCxnSpPr/>
          <p:nvPr/>
        </p:nvCxnSpPr>
        <p:spPr>
          <a:xfrm rot="16200000" flipV="1">
            <a:off x="2443600" y="2380665"/>
            <a:ext cx="504000" cy="8384"/>
          </a:xfrm>
          <a:prstGeom prst="straightConnector1">
            <a:avLst/>
          </a:prstGeom>
          <a:ln w="19050">
            <a:solidFill>
              <a:schemeClr val="accent4">
                <a:lumMod val="50000"/>
              </a:schemeClr>
            </a:solidFill>
            <a:headEnd type="none"/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rot="16200000" flipV="1">
            <a:off x="2596000" y="2380665"/>
            <a:ext cx="504000" cy="8384"/>
          </a:xfrm>
          <a:prstGeom prst="straightConnector1">
            <a:avLst/>
          </a:prstGeom>
          <a:ln w="19050">
            <a:solidFill>
              <a:schemeClr val="accent4">
                <a:lumMod val="50000"/>
              </a:schemeClr>
            </a:solidFill>
            <a:headEnd type="none"/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 rot="16200000" flipV="1">
            <a:off x="2748400" y="2380665"/>
            <a:ext cx="504000" cy="8384"/>
          </a:xfrm>
          <a:prstGeom prst="straightConnector1">
            <a:avLst/>
          </a:prstGeom>
          <a:ln w="19050">
            <a:solidFill>
              <a:schemeClr val="accent4">
                <a:lumMod val="50000"/>
              </a:schemeClr>
            </a:solidFill>
            <a:headEnd type="none"/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rot="16200000" flipV="1">
            <a:off x="2900800" y="2380665"/>
            <a:ext cx="504000" cy="8384"/>
          </a:xfrm>
          <a:prstGeom prst="straightConnector1">
            <a:avLst/>
          </a:prstGeom>
          <a:ln w="19050">
            <a:solidFill>
              <a:schemeClr val="accent4">
                <a:lumMod val="50000"/>
              </a:schemeClr>
            </a:solidFill>
            <a:headEnd type="none"/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 rot="16200000" flipV="1">
            <a:off x="2289125" y="2380665"/>
            <a:ext cx="504000" cy="8384"/>
          </a:xfrm>
          <a:prstGeom prst="straightConnector1">
            <a:avLst/>
          </a:prstGeom>
          <a:ln w="19050">
            <a:solidFill>
              <a:schemeClr val="accent4">
                <a:lumMod val="50000"/>
              </a:schemeClr>
            </a:solidFill>
            <a:headEnd type="none"/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Прямоугольник 33"/>
          <p:cNvSpPr/>
          <p:nvPr/>
        </p:nvSpPr>
        <p:spPr>
          <a:xfrm>
            <a:off x="2987824" y="692696"/>
            <a:ext cx="432048" cy="504056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S</a:t>
            </a:r>
            <a:endParaRPr lang="ru-RU" sz="1600" b="1" baseline="-25000" dirty="0" smtClean="0">
              <a:solidFill>
                <a:schemeClr val="accent4">
                  <a:lumMod val="50000"/>
                </a:schemeClr>
              </a:solidFill>
              <a:latin typeface="Verdana" pitchFamily="34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1579563" y="1268760"/>
            <a:ext cx="432048" cy="504056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d</a:t>
            </a:r>
            <a:r>
              <a:rPr lang="en-US" sz="1600" b="1" i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l</a:t>
            </a:r>
            <a:endParaRPr lang="ru-RU" sz="1600" b="1" i="1" baseline="-25000" dirty="0" smtClean="0">
              <a:solidFill>
                <a:schemeClr val="accent4">
                  <a:lumMod val="50000"/>
                </a:schemeClr>
              </a:solidFill>
              <a:latin typeface="Verdana" pitchFamily="34" charset="0"/>
            </a:endParaRPr>
          </a:p>
        </p:txBody>
      </p:sp>
      <p:sp>
        <p:nvSpPr>
          <p:cNvPr id="36" name="Стрелка вверх 35"/>
          <p:cNvSpPr/>
          <p:nvPr/>
        </p:nvSpPr>
        <p:spPr>
          <a:xfrm>
            <a:off x="691778" y="2933154"/>
            <a:ext cx="484632" cy="360040"/>
          </a:xfrm>
          <a:prstGeom prst="up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Q</a:t>
            </a:r>
            <a:endParaRPr lang="ru-RU" b="1" dirty="0"/>
          </a:p>
        </p:txBody>
      </p:sp>
      <p:graphicFrame>
        <p:nvGraphicFramePr>
          <p:cNvPr id="231427" name="Object 3"/>
          <p:cNvGraphicFramePr>
            <a:graphicFrameLocks noChangeAspect="1"/>
          </p:cNvGraphicFramePr>
          <p:nvPr/>
        </p:nvGraphicFramePr>
        <p:xfrm>
          <a:off x="251520" y="3573016"/>
          <a:ext cx="3678238" cy="438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0188" name="Формула" r:id="rId4" imgW="1473120" imgH="177480" progId="Equation.3">
                  <p:embed/>
                </p:oleObj>
              </mc:Choice>
              <mc:Fallback>
                <p:oleObj name="Формула" r:id="rId4" imgW="1473120" imgH="177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520" y="3573016"/>
                        <a:ext cx="3678238" cy="4381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1428" name="Object 4"/>
          <p:cNvGraphicFramePr>
            <a:graphicFrameLocks noChangeAspect="1"/>
          </p:cNvGraphicFramePr>
          <p:nvPr/>
        </p:nvGraphicFramePr>
        <p:xfrm>
          <a:off x="1187624" y="4221088"/>
          <a:ext cx="1743075" cy="1220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0189" name="Формула" r:id="rId6" imgW="698400" imgH="495000" progId="Equation.3">
                  <p:embed/>
                </p:oleObj>
              </mc:Choice>
              <mc:Fallback>
                <p:oleObj name="Формула" r:id="rId6" imgW="698400" imgH="4950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624" y="4221088"/>
                        <a:ext cx="1743075" cy="122078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" name="Стрелка влево 39"/>
          <p:cNvSpPr/>
          <p:nvPr/>
        </p:nvSpPr>
        <p:spPr>
          <a:xfrm rot="10800000">
            <a:off x="335945" y="4653136"/>
            <a:ext cx="360000" cy="360040"/>
          </a:xfrm>
          <a:prstGeom prst="leftArrow">
            <a:avLst/>
          </a:prstGeom>
          <a:noFill/>
          <a:ln>
            <a:solidFill>
              <a:schemeClr val="accent4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67395" y="5700444"/>
            <a:ext cx="38884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справедливо при любых изменениях объема твердых, жидких и газообразных тел</a:t>
            </a:r>
            <a:endParaRPr lang="ru-RU" sz="1600" b="1" dirty="0">
              <a:solidFill>
                <a:schemeClr val="accent4">
                  <a:lumMod val="50000"/>
                </a:schemeClr>
              </a:solidFill>
              <a:latin typeface="Verdana" pitchFamily="34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4716016" y="5066426"/>
            <a:ext cx="403244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Графически</a:t>
            </a:r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 можно изображать </a:t>
            </a:r>
            <a:br>
              <a:rPr lang="ru-RU" sz="1600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</a:br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только </a:t>
            </a: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равновесные процессы </a:t>
            </a:r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(последовательности равновесных состояний)</a:t>
            </a:r>
            <a:endParaRPr lang="ru-RU" sz="1600" dirty="0">
              <a:solidFill>
                <a:schemeClr val="accent4">
                  <a:lumMod val="50000"/>
                </a:schemeClr>
              </a:solidFill>
              <a:latin typeface="Verdana" pitchFamily="34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4716016" y="6027003"/>
            <a:ext cx="3675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</a:rPr>
              <a:t>Все реальные процессы </a:t>
            </a:r>
            <a:r>
              <a:rPr lang="ru-RU" sz="2400" b="1" dirty="0" err="1" smtClean="0">
                <a:solidFill>
                  <a:schemeClr val="accent4">
                    <a:lumMod val="50000"/>
                  </a:schemeClr>
                </a:solidFill>
              </a:rPr>
              <a:t>неравновесны</a:t>
            </a:r>
            <a:endParaRPr lang="ru-RU" sz="2400" b="1" dirty="0">
              <a:solidFill>
                <a:schemeClr val="accent4">
                  <a:lumMod val="50000"/>
                </a:schemeClr>
              </a:solidFill>
              <a:latin typeface="Verdana" pitchFamily="34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8172400" y="5949280"/>
            <a:ext cx="50405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dirty="0" smtClean="0">
                <a:solidFill>
                  <a:schemeClr val="accent4">
                    <a:lumMod val="50000"/>
                  </a:schemeClr>
                </a:solidFill>
                <a:latin typeface="Verdana" pitchFamily="34" charset="0"/>
              </a:rPr>
              <a:t>!</a:t>
            </a:r>
            <a:endParaRPr lang="ru-RU" sz="6000" b="1" dirty="0">
              <a:solidFill>
                <a:schemeClr val="accent4">
                  <a:lumMod val="50000"/>
                </a:schemeClr>
              </a:solidFill>
              <a:latin typeface="Verdana" pitchFamily="34" charset="0"/>
            </a:endParaRPr>
          </a:p>
        </p:txBody>
      </p:sp>
      <p:pic>
        <p:nvPicPr>
          <p:cNvPr id="220164" name="Picture 4" descr="3-8-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788024" y="2815279"/>
            <a:ext cx="3603592" cy="2256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0165" name="Picture 5" descr="3-8-2"/>
          <p:cNvPicPr>
            <a:picLocks noChangeAspect="1" noChangeArrowheads="1"/>
          </p:cNvPicPr>
          <p:nvPr/>
        </p:nvPicPr>
        <p:blipFill>
          <a:blip r:embed="rId9" cstate="print"/>
          <a:srcRect t="11248" b="10241"/>
          <a:stretch>
            <a:fillRect/>
          </a:stretch>
        </p:blipFill>
        <p:spPr bwMode="auto">
          <a:xfrm>
            <a:off x="3571868" y="1000108"/>
            <a:ext cx="5502405" cy="172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000"/>
                            </p:stCondLst>
                            <p:childTnLst>
                              <p:par>
                                <p:cTn id="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231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231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500"/>
                            </p:stCondLst>
                            <p:childTnLst>
                              <p:par>
                                <p:cTn id="1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500"/>
                                        <p:tgtEl>
                                          <p:spTgt spid="220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220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3" grpId="0" animBg="1"/>
      <p:bldP spid="28" grpId="0"/>
      <p:bldP spid="34" grpId="0"/>
      <p:bldP spid="35" grpId="0"/>
      <p:bldP spid="36" grpId="0" animBg="1"/>
      <p:bldP spid="40" grpId="0" animBg="1"/>
      <p:bldP spid="41" grpId="0"/>
      <p:bldP spid="42" grpId="0"/>
      <p:bldP spid="43" grpId="0"/>
      <p:bldP spid="4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13472</TotalTime>
  <Words>1435</Words>
  <Application>Microsoft Office PowerPoint</Application>
  <PresentationFormat>Экран (4:3)</PresentationFormat>
  <Paragraphs>365</Paragraphs>
  <Slides>28</Slides>
  <Notes>24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3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42" baseType="lpstr">
      <vt:lpstr>Arial Unicode MS</vt:lpstr>
      <vt:lpstr>SimSun-ExtB</vt:lpstr>
      <vt:lpstr>Arial</vt:lpstr>
      <vt:lpstr>Calibri</vt:lpstr>
      <vt:lpstr>Calibri Light</vt:lpstr>
      <vt:lpstr>Futura PT Bold</vt:lpstr>
      <vt:lpstr>Symbol</vt:lpstr>
      <vt:lpstr>Tahoma</vt:lpstr>
      <vt:lpstr>Times New Roman</vt:lpstr>
      <vt:lpstr>Verdana</vt:lpstr>
      <vt:lpstr>Тема Office</vt:lpstr>
      <vt:lpstr>1_Тема Office</vt:lpstr>
      <vt:lpstr>2_Тема Office</vt:lpstr>
      <vt:lpstr>Формула</vt:lpstr>
      <vt:lpstr>Презентация PowerPoint</vt:lpstr>
      <vt:lpstr>Презентация PowerPoint</vt:lpstr>
      <vt:lpstr>Методы исследования</vt:lpstr>
      <vt:lpstr>Основные понятия</vt:lpstr>
      <vt:lpstr>Основные положения МКТ</vt:lpstr>
      <vt:lpstr>Основное уравнение МКТ</vt:lpstr>
      <vt:lpstr>Уравнение состояния идеального газа</vt:lpstr>
      <vt:lpstr>Внутренняя энергия идеального газа</vt:lpstr>
      <vt:lpstr>Работа газа при изменении его объема</vt:lpstr>
      <vt:lpstr>Первое начало термодинамики</vt:lpstr>
      <vt:lpstr>Теплоемкость</vt:lpstr>
      <vt:lpstr>Изопроцессы</vt:lpstr>
      <vt:lpstr>Изопроцессы</vt:lpstr>
      <vt:lpstr>Изопроцессы</vt:lpstr>
      <vt:lpstr>Адиабатический процесс</vt:lpstr>
      <vt:lpstr>Термодинамический цикл</vt:lpstr>
      <vt:lpstr>Использование циклов</vt:lpstr>
      <vt:lpstr>Цикл Карно</vt:lpstr>
      <vt:lpstr>Использование цикла Карно</vt:lpstr>
      <vt:lpstr>Второе начало термодинамики</vt:lpstr>
      <vt:lpstr>Энтропия</vt:lpstr>
      <vt:lpstr>Явления переноса в термодинамически неравновесных системах</vt:lpstr>
      <vt:lpstr>Теплопроводность</vt:lpstr>
      <vt:lpstr>Диффузия</vt:lpstr>
      <vt:lpstr>Внутреннее трение (вязкость)</vt:lpstr>
      <vt:lpstr>Вязкость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Статика</dc:title>
  <dc:creator>bakh</dc:creator>
  <cp:lastModifiedBy>компьютер</cp:lastModifiedBy>
  <cp:revision>732</cp:revision>
  <dcterms:created xsi:type="dcterms:W3CDTF">2010-05-04T13:24:54Z</dcterms:created>
  <dcterms:modified xsi:type="dcterms:W3CDTF">2022-12-04T15:10:35Z</dcterms:modified>
</cp:coreProperties>
</file>