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71" r:id="rId13"/>
    <p:sldId id="272" r:id="rId14"/>
    <p:sldId id="273" r:id="rId15"/>
    <p:sldId id="274" r:id="rId16"/>
    <p:sldId id="275" r:id="rId17"/>
    <p:sldId id="276" r:id="rId18"/>
    <p:sldId id="277" r:id="rId19"/>
    <p:sldId id="278" r:id="rId20"/>
    <p:sldId id="279" r:id="rId2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60"/>
  </p:normalViewPr>
  <p:slideViewPr>
    <p:cSldViewPr snapToGrid="0">
      <p:cViewPr varScale="1">
        <p:scale>
          <a:sx n="117" d="100"/>
          <a:sy n="117" d="100"/>
        </p:scale>
        <p:origin x="-354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FA34E-9A84-4D2E-B005-807E68654639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58FCB-5B01-4C91-ABD1-3B855E42C1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6481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FA34E-9A84-4D2E-B005-807E68654639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58FCB-5B01-4C91-ABD1-3B855E42C1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89511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FA34E-9A84-4D2E-B005-807E68654639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58FCB-5B01-4C91-ABD1-3B855E42C153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601747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FA34E-9A84-4D2E-B005-807E68654639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58FCB-5B01-4C91-ABD1-3B855E42C1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168418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FA34E-9A84-4D2E-B005-807E68654639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58FCB-5B01-4C91-ABD1-3B855E42C153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617929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FA34E-9A84-4D2E-B005-807E68654639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58FCB-5B01-4C91-ABD1-3B855E42C1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97590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FA34E-9A84-4D2E-B005-807E68654639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58FCB-5B01-4C91-ABD1-3B855E42C1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634868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FA34E-9A84-4D2E-B005-807E68654639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58FCB-5B01-4C91-ABD1-3B855E42C1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34782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FA34E-9A84-4D2E-B005-807E68654639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58FCB-5B01-4C91-ABD1-3B855E42C1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37398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FA34E-9A84-4D2E-B005-807E68654639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58FCB-5B01-4C91-ABD1-3B855E42C1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01878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FA34E-9A84-4D2E-B005-807E68654639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58FCB-5B01-4C91-ABD1-3B855E42C1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16645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FA34E-9A84-4D2E-B005-807E68654639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58FCB-5B01-4C91-ABD1-3B855E42C1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54758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FA34E-9A84-4D2E-B005-807E68654639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58FCB-5B01-4C91-ABD1-3B855E42C1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51968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FA34E-9A84-4D2E-B005-807E68654639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58FCB-5B01-4C91-ABD1-3B855E42C1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05550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FA34E-9A84-4D2E-B005-807E68654639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58FCB-5B01-4C91-ABD1-3B855E42C1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92746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FA34E-9A84-4D2E-B005-807E68654639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58FCB-5B01-4C91-ABD1-3B855E42C1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28469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DFA34E-9A84-4D2E-B005-807E68654639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9E658FCB-5B01-4C91-ABD1-3B855E42C1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14316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55172" y="449036"/>
            <a:ext cx="8928635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Круглый стол для педагогов ДОУ</a:t>
            </a:r>
          </a:p>
          <a:p>
            <a:pPr algn="ctr"/>
            <a:endParaRPr lang="ru-RU" sz="2800" dirty="0" smtClean="0"/>
          </a:p>
          <a:p>
            <a:pPr algn="ctr"/>
            <a:r>
              <a:rPr lang="ru-RU" sz="2800" dirty="0" smtClean="0">
                <a:solidFill>
                  <a:srgbClr val="FF0000"/>
                </a:solidFill>
              </a:rPr>
              <a:t>«Формирование у детей дошкольного возраста первичных представлений о безопасном поведении в быту и социуме»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42964" y="2971119"/>
            <a:ext cx="5353050" cy="3724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43080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302080"/>
            <a:ext cx="8596668" cy="914399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chemeClr val="accent5"/>
                </a:solidFill>
              </a:rPr>
              <a:t>Этапы реализации данных задач:</a:t>
            </a:r>
            <a:r>
              <a:rPr lang="ru-RU" dirty="0">
                <a:solidFill>
                  <a:schemeClr val="accent5"/>
                </a:solidFill>
              </a:rPr>
              <a:t/>
            </a:r>
            <a:br>
              <a:rPr lang="ru-RU" dirty="0">
                <a:solidFill>
                  <a:schemeClr val="accent5"/>
                </a:solidFill>
              </a:rPr>
            </a:br>
            <a:endParaRPr lang="ru-RU" dirty="0">
              <a:solidFill>
                <a:schemeClr val="accent5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363437"/>
            <a:ext cx="8596668" cy="4677926"/>
          </a:xfrm>
        </p:spPr>
        <p:txBody>
          <a:bodyPr/>
          <a:lstStyle/>
          <a:p>
            <a:r>
              <a:rPr lang="ru-RU" sz="2400" b="1" dirty="0"/>
              <a:t>1 этап </a:t>
            </a:r>
            <a:r>
              <a:rPr lang="ru-RU" sz="2400" dirty="0"/>
              <a:t>- заинтересованность детей, актуализировать, уточнить и систематизировать их знания о правилах безопасности;</a:t>
            </a:r>
          </a:p>
          <a:p>
            <a:r>
              <a:rPr lang="ru-RU" sz="2400" b="1" dirty="0"/>
              <a:t>2 этап </a:t>
            </a:r>
            <a:r>
              <a:rPr lang="ru-RU" sz="2400" dirty="0"/>
              <a:t>- ввести правила в жизнь детей, показать разнообразие их проявлений в жизненных ситуациях, тренировать в умении применять эти правила;</a:t>
            </a:r>
          </a:p>
          <a:p>
            <a:r>
              <a:rPr lang="ru-RU" sz="2400" b="1" dirty="0"/>
              <a:t>3 этап </a:t>
            </a:r>
            <a:r>
              <a:rPr lang="ru-RU" sz="2400" dirty="0"/>
              <a:t>- на основе усвоенных знаний и умений помочь осознанно овладеть реальными практическими действиями.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140102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244929"/>
            <a:ext cx="8596668" cy="1012371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chemeClr val="accent5"/>
                </a:solidFill>
              </a:rPr>
              <a:t>Формы организации </a:t>
            </a:r>
            <a:r>
              <a:rPr lang="ru-RU" b="1" dirty="0" err="1">
                <a:solidFill>
                  <a:schemeClr val="accent5"/>
                </a:solidFill>
              </a:rPr>
              <a:t>учебно</a:t>
            </a:r>
            <a:r>
              <a:rPr lang="ru-RU" b="1" dirty="0">
                <a:solidFill>
                  <a:schemeClr val="accent5"/>
                </a:solidFill>
              </a:rPr>
              <a:t> - воспитательного процесса: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436915"/>
            <a:ext cx="8596668" cy="4604448"/>
          </a:xfrm>
        </p:spPr>
        <p:txBody>
          <a:bodyPr numCol="2">
            <a:normAutofit fontScale="92500" lnSpcReduction="20000"/>
          </a:bodyPr>
          <a:lstStyle/>
          <a:p>
            <a:r>
              <a:rPr lang="ru-RU" dirty="0"/>
              <a:t>- занятия;</a:t>
            </a:r>
          </a:p>
          <a:p>
            <a:r>
              <a:rPr lang="ru-RU" dirty="0"/>
              <a:t>- заучивание стихотворений;</a:t>
            </a:r>
          </a:p>
          <a:p>
            <a:r>
              <a:rPr lang="ru-RU" dirty="0"/>
              <a:t>- сбор фотоматериалов;</a:t>
            </a:r>
          </a:p>
          <a:p>
            <a:r>
              <a:rPr lang="ru-RU" dirty="0"/>
              <a:t>- игры – занятия;</a:t>
            </a:r>
          </a:p>
          <a:p>
            <a:r>
              <a:rPr lang="ru-RU" dirty="0"/>
              <a:t>- заучивание правил безопасного поведения;</a:t>
            </a:r>
          </a:p>
          <a:p>
            <a:r>
              <a:rPr lang="ru-RU" dirty="0"/>
              <a:t>- беседы;</a:t>
            </a:r>
          </a:p>
          <a:p>
            <a:r>
              <a:rPr lang="ru-RU" dirty="0"/>
              <a:t>- дидактические игры;</a:t>
            </a:r>
          </a:p>
          <a:p>
            <a:r>
              <a:rPr lang="ru-RU" dirty="0"/>
              <a:t>-подвижные игры ;</a:t>
            </a:r>
          </a:p>
          <a:p>
            <a:r>
              <a:rPr lang="ru-RU" dirty="0"/>
              <a:t>-чтение художественной литературы;</a:t>
            </a:r>
          </a:p>
          <a:p>
            <a:r>
              <a:rPr lang="ru-RU" dirty="0"/>
              <a:t>-рассматривание иллюстраций по теме;</a:t>
            </a:r>
          </a:p>
          <a:p>
            <a:r>
              <a:rPr lang="ru-RU" dirty="0"/>
              <a:t>-наблюдения;</a:t>
            </a:r>
          </a:p>
          <a:p>
            <a:r>
              <a:rPr lang="ru-RU" dirty="0"/>
              <a:t>-экскурсии;</a:t>
            </a:r>
          </a:p>
          <a:p>
            <a:r>
              <a:rPr lang="ru-RU" dirty="0"/>
              <a:t>- театрализованные представления;</a:t>
            </a:r>
          </a:p>
          <a:p>
            <a:r>
              <a:rPr lang="ru-RU" dirty="0"/>
              <a:t>-сюжетно – ролевые игры;</a:t>
            </a:r>
          </a:p>
          <a:p>
            <a:r>
              <a:rPr lang="ru-RU" dirty="0"/>
              <a:t>-просмотр мультфильмов;</a:t>
            </a:r>
          </a:p>
          <a:p>
            <a:r>
              <a:rPr lang="ru-RU" dirty="0"/>
              <a:t>-трудовая деятельность;</a:t>
            </a:r>
          </a:p>
          <a:p>
            <a:r>
              <a:rPr lang="ru-RU" dirty="0"/>
              <a:t>-продуктивная деятельность;</a:t>
            </a:r>
          </a:p>
          <a:p>
            <a:r>
              <a:rPr lang="ru-RU" dirty="0"/>
              <a:t>-отгадывание загадок;</a:t>
            </a:r>
          </a:p>
          <a:p>
            <a:r>
              <a:rPr lang="ru-RU" dirty="0"/>
              <a:t>-развлечения;</a:t>
            </a:r>
          </a:p>
          <a:p>
            <a:r>
              <a:rPr lang="ru-RU" dirty="0"/>
              <a:t>-досуги;</a:t>
            </a:r>
          </a:p>
          <a:p>
            <a:r>
              <a:rPr lang="ru-RU" dirty="0"/>
              <a:t>-обыгрывание ситуаций правильного и неправильного поведения;</a:t>
            </a:r>
          </a:p>
          <a:p>
            <a:r>
              <a:rPr lang="ru-RU" dirty="0"/>
              <a:t>-встреча с интересными людьми;</a:t>
            </a:r>
          </a:p>
          <a:p>
            <a:r>
              <a:rPr lang="ru-RU" dirty="0"/>
              <a:t>-участие в различных конкурсах;</a:t>
            </a:r>
          </a:p>
          <a:p>
            <a:r>
              <a:rPr lang="ru-RU" dirty="0"/>
              <a:t>-личный пример взрослых.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430002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0620" y="171450"/>
            <a:ext cx="8596668" cy="1330779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>
                <a:solidFill>
                  <a:schemeClr val="accent5"/>
                </a:solidFill>
              </a:rPr>
              <a:t>Примерные направления работы по формированию основ безопасности с детьми разного дошкольного возраста.</a:t>
            </a:r>
            <a:r>
              <a:rPr lang="ru-RU" sz="2800" dirty="0">
                <a:solidFill>
                  <a:schemeClr val="accent5"/>
                </a:solidFill>
              </a:rPr>
              <a:t/>
            </a:r>
            <a:br>
              <a:rPr lang="ru-RU" sz="2800" dirty="0">
                <a:solidFill>
                  <a:schemeClr val="accent5"/>
                </a:solidFill>
              </a:rPr>
            </a:br>
            <a:endParaRPr lang="ru-RU" sz="2800" dirty="0">
              <a:solidFill>
                <a:schemeClr val="accent5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502229"/>
            <a:ext cx="8596668" cy="4539133"/>
          </a:xfrm>
        </p:spPr>
        <p:txBody>
          <a:bodyPr/>
          <a:lstStyle/>
          <a:p>
            <a:pPr algn="ctr"/>
            <a:r>
              <a:rPr lang="ru-RU" sz="2800" b="1" dirty="0"/>
              <a:t>1 младшая группа дети 3-его года жизни</a:t>
            </a:r>
          </a:p>
          <a:p>
            <a:r>
              <a:rPr lang="ru-RU" b="1" dirty="0"/>
              <a:t>Формирование элементарных навыков безопасного поведения в условиях ДОУ</a:t>
            </a:r>
          </a:p>
          <a:p>
            <a:pPr lvl="0"/>
            <a:r>
              <a:rPr lang="ru-RU" sz="2800" dirty="0"/>
              <a:t>Игровые ситуации</a:t>
            </a:r>
          </a:p>
          <a:p>
            <a:pPr lvl="0"/>
            <a:r>
              <a:rPr lang="ru-RU" sz="2800" dirty="0"/>
              <a:t>Театрализованная деятельность, инсценировки</a:t>
            </a:r>
          </a:p>
          <a:p>
            <a:pPr lvl="0"/>
            <a:r>
              <a:rPr lang="ru-RU" sz="2800" dirty="0"/>
              <a:t>Режимные моменты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4809297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114300"/>
            <a:ext cx="8596668" cy="1118507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tx1"/>
                </a:solidFill>
              </a:rPr>
              <a:t>2 младшая группа дети 4-ого года жизни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232807"/>
            <a:ext cx="8596668" cy="4808555"/>
          </a:xfrm>
        </p:spPr>
        <p:txBody>
          <a:bodyPr/>
          <a:lstStyle/>
          <a:p>
            <a:r>
              <a:rPr lang="ru-RU" b="1" dirty="0"/>
              <a:t>Формирование и совершенствование навыков безопасного поведения в условиях ДОУ и на улице</a:t>
            </a:r>
          </a:p>
          <a:p>
            <a:pPr lvl="0"/>
            <a:r>
              <a:rPr lang="ru-RU" sz="2400" dirty="0"/>
              <a:t>Игровые ситуации</a:t>
            </a:r>
          </a:p>
          <a:p>
            <a:pPr lvl="0"/>
            <a:r>
              <a:rPr lang="ru-RU" sz="2400" dirty="0"/>
              <a:t>Дидактические игры</a:t>
            </a:r>
          </a:p>
          <a:p>
            <a:pPr lvl="0"/>
            <a:r>
              <a:rPr lang="ru-RU" sz="2400" dirty="0"/>
              <a:t>Чтение и обсуждение литературных произведений</a:t>
            </a:r>
          </a:p>
          <a:p>
            <a:pPr lvl="0"/>
            <a:r>
              <a:rPr lang="ru-RU" sz="2400" dirty="0"/>
              <a:t>Продуктивная и конструктивная деятельность</a:t>
            </a:r>
          </a:p>
          <a:p>
            <a:pPr lvl="0"/>
            <a:r>
              <a:rPr lang="ru-RU" sz="2400" dirty="0"/>
              <a:t>Режимные моменты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5261807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220436"/>
            <a:ext cx="8596668" cy="1306285"/>
          </a:xfrm>
        </p:spPr>
        <p:txBody>
          <a:bodyPr/>
          <a:lstStyle/>
          <a:p>
            <a:pPr algn="ctr"/>
            <a:r>
              <a:rPr lang="ru-RU" b="1" dirty="0">
                <a:solidFill>
                  <a:schemeClr val="tx1"/>
                </a:solidFill>
              </a:rPr>
              <a:t>Средняя группа дети 5-ого года жизни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445079"/>
            <a:ext cx="8596668" cy="4596283"/>
          </a:xfrm>
        </p:spPr>
        <p:txBody>
          <a:bodyPr/>
          <a:lstStyle/>
          <a:p>
            <a:r>
              <a:rPr lang="ru-RU" b="1" dirty="0"/>
              <a:t>Формирование, развитие и совершенствование навыков безопасного поведения на улице, в социуме, в быту</a:t>
            </a:r>
          </a:p>
          <a:p>
            <a:pPr lvl="0"/>
            <a:r>
              <a:rPr lang="ru-RU" sz="2400" dirty="0"/>
              <a:t>Театрализованные игры и инсценировки</a:t>
            </a:r>
          </a:p>
          <a:p>
            <a:pPr lvl="0"/>
            <a:r>
              <a:rPr lang="ru-RU" sz="2400" dirty="0"/>
              <a:t>Дидактические и сюжетно-ролевые игры</a:t>
            </a:r>
          </a:p>
          <a:p>
            <a:pPr lvl="0"/>
            <a:r>
              <a:rPr lang="ru-RU" sz="2400" dirty="0"/>
              <a:t>Чтение и обсуждение произведений художественной литературы</a:t>
            </a:r>
          </a:p>
          <a:p>
            <a:pPr lvl="0"/>
            <a:r>
              <a:rPr lang="ru-RU" sz="2400" dirty="0"/>
              <a:t>Образовательная деятельность (различные формы организации детей)</a:t>
            </a:r>
          </a:p>
          <a:p>
            <a:pPr lvl="0"/>
            <a:r>
              <a:rPr lang="ru-RU" sz="2400" dirty="0"/>
              <a:t>Продуктивная и конструктивная деятельность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0805342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195944"/>
            <a:ext cx="8596668" cy="832756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tx1"/>
                </a:solidFill>
              </a:rPr>
              <a:t>Старшая </a:t>
            </a:r>
            <a:r>
              <a:rPr lang="ru-RU" b="1" dirty="0" smtClean="0">
                <a:solidFill>
                  <a:schemeClr val="tx1"/>
                </a:solidFill>
              </a:rPr>
              <a:t>группа дети </a:t>
            </a:r>
            <a:r>
              <a:rPr lang="ru-RU" b="1" dirty="0">
                <a:solidFill>
                  <a:schemeClr val="tx1"/>
                </a:solidFill>
              </a:rPr>
              <a:t>6-ого года жизни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028701"/>
            <a:ext cx="8596668" cy="5012662"/>
          </a:xfrm>
        </p:spPr>
        <p:txBody>
          <a:bodyPr/>
          <a:lstStyle/>
          <a:p>
            <a:r>
              <a:rPr lang="ru-RU" b="1" dirty="0"/>
              <a:t>Формирование навыков осознанного безопасного поведения в потенциально опасных и чрезвычайных ситуациях</a:t>
            </a:r>
          </a:p>
          <a:p>
            <a:pPr lvl="0"/>
            <a:r>
              <a:rPr lang="ru-RU" sz="2400" dirty="0"/>
              <a:t>Дидактические и сюжетно-ролевые игры</a:t>
            </a:r>
          </a:p>
          <a:p>
            <a:pPr lvl="0"/>
            <a:r>
              <a:rPr lang="ru-RU" sz="2400" dirty="0"/>
              <a:t>Чтение и обсуждение произведений художественной литературы</a:t>
            </a:r>
          </a:p>
          <a:p>
            <a:pPr lvl="0"/>
            <a:r>
              <a:rPr lang="ru-RU" sz="2400" dirty="0"/>
              <a:t>Образовательная деятельность (различные формы организации детей)</a:t>
            </a:r>
          </a:p>
          <a:p>
            <a:pPr lvl="0"/>
            <a:r>
              <a:rPr lang="ru-RU" sz="2400" dirty="0"/>
              <a:t>Продуктивная и конструктивная деятельность</a:t>
            </a:r>
          </a:p>
          <a:p>
            <a:pPr lvl="0"/>
            <a:r>
              <a:rPr lang="ru-RU" sz="2400" dirty="0"/>
              <a:t>Настольно-печатные игры</a:t>
            </a:r>
          </a:p>
          <a:p>
            <a:pPr lvl="0"/>
            <a:r>
              <a:rPr lang="ru-RU" sz="2400" dirty="0"/>
              <a:t>Проблемные ситуации</a:t>
            </a:r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94993481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163286"/>
            <a:ext cx="8596668" cy="131445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chemeClr val="tx1"/>
                </a:solidFill>
              </a:rPr>
              <a:t>Подготовительная группа дети 7-ого года жизни</a:t>
            </a:r>
            <a:r>
              <a:rPr lang="ru-RU" dirty="0">
                <a:solidFill>
                  <a:schemeClr val="tx1"/>
                </a:solidFill>
              </a:rPr>
              <a:t/>
            </a:r>
            <a:br>
              <a:rPr lang="ru-RU" dirty="0">
                <a:solidFill>
                  <a:schemeClr val="tx1"/>
                </a:solidFill>
              </a:rPr>
            </a:b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281793"/>
            <a:ext cx="8596668" cy="4759569"/>
          </a:xfrm>
        </p:spPr>
        <p:txBody>
          <a:bodyPr/>
          <a:lstStyle/>
          <a:p>
            <a:r>
              <a:rPr lang="ru-RU" b="1" dirty="0"/>
              <a:t>Высокий уровень осознанности безопасности жизнедеятельности. Формирование умения прогнозировать возможность возникновения потенциально опасной/чрезвычайной ситуации</a:t>
            </a:r>
          </a:p>
          <a:p>
            <a:pPr lvl="0"/>
            <a:r>
              <a:rPr lang="ru-RU" sz="2000" dirty="0"/>
              <a:t>Дидактические и сюжетно-ролевые игры</a:t>
            </a:r>
          </a:p>
          <a:p>
            <a:pPr lvl="0"/>
            <a:r>
              <a:rPr lang="ru-RU" sz="2000" dirty="0"/>
              <a:t>Чтение и обсуждение произведений художественной литературы</a:t>
            </a:r>
          </a:p>
          <a:p>
            <a:pPr lvl="0"/>
            <a:r>
              <a:rPr lang="ru-RU" sz="2000" dirty="0"/>
              <a:t>Образовательная деятельность (различные формы организации детей)</a:t>
            </a:r>
          </a:p>
          <a:p>
            <a:pPr lvl="0"/>
            <a:r>
              <a:rPr lang="ru-RU" sz="2000" dirty="0"/>
              <a:t>Продуктивная и конструктивная деятельность</a:t>
            </a:r>
          </a:p>
          <a:p>
            <a:pPr lvl="0"/>
            <a:r>
              <a:rPr lang="ru-RU" sz="2000" dirty="0"/>
              <a:t>Настольно-печатные игры</a:t>
            </a:r>
          </a:p>
          <a:p>
            <a:pPr lvl="0"/>
            <a:r>
              <a:rPr lang="ru-RU" sz="2000" dirty="0"/>
              <a:t>Проблемные ситуации</a:t>
            </a:r>
          </a:p>
          <a:p>
            <a:pPr lvl="0"/>
            <a:r>
              <a:rPr lang="ru-RU" sz="2000" dirty="0"/>
              <a:t>Беседы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7976926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179614"/>
            <a:ext cx="8596668" cy="1750786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accent5"/>
                </a:solidFill>
              </a:rPr>
              <a:t>Работа с родителями - одно из важнейших направлений </a:t>
            </a:r>
            <a:r>
              <a:rPr lang="ru-RU" dirty="0" err="1">
                <a:solidFill>
                  <a:schemeClr val="accent5"/>
                </a:solidFill>
              </a:rPr>
              <a:t>воспитательно</a:t>
            </a:r>
            <a:r>
              <a:rPr lang="ru-RU" dirty="0">
                <a:solidFill>
                  <a:schemeClr val="accent5"/>
                </a:solidFill>
              </a:rPr>
              <a:t>-образовательной работы в ДОУ.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b="1" dirty="0"/>
              <a:t>Цель работы с родителям </a:t>
            </a:r>
            <a:r>
              <a:rPr lang="ru-RU" sz="2800" dirty="0"/>
              <a:t>- объяснить актуальность, важность проблемы безопасности детей, повысить образовательный уровень родителей по данной проблеме, обозначить круг правил, с которыми необходимо знакомить прежде всего в семье.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115806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228600"/>
            <a:ext cx="8596668" cy="1701800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accent5"/>
                </a:solidFill>
              </a:rPr>
              <a:t>В работе с родителями используется информационно-аналитическое направление: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проведение </a:t>
            </a:r>
            <a:r>
              <a:rPr lang="ru-RU" dirty="0" smtClean="0"/>
              <a:t>опросов; </a:t>
            </a:r>
          </a:p>
          <a:p>
            <a:r>
              <a:rPr lang="ru-RU" dirty="0" smtClean="0"/>
              <a:t>анкетирование </a:t>
            </a:r>
            <a:r>
              <a:rPr lang="ru-RU" dirty="0"/>
              <a:t>родителей; </a:t>
            </a:r>
            <a:endParaRPr lang="ru-RU" dirty="0" smtClean="0"/>
          </a:p>
          <a:p>
            <a:r>
              <a:rPr lang="ru-RU" dirty="0" smtClean="0"/>
              <a:t>познавательное </a:t>
            </a:r>
            <a:r>
              <a:rPr lang="ru-RU" dirty="0"/>
              <a:t>направление: родительские собрания, семинары-практикумы; </a:t>
            </a:r>
            <a:endParaRPr lang="ru-RU" dirty="0" smtClean="0"/>
          </a:p>
          <a:p>
            <a:r>
              <a:rPr lang="ru-RU" dirty="0" smtClean="0"/>
              <a:t>наглядно- </a:t>
            </a:r>
            <a:r>
              <a:rPr lang="ru-RU" dirty="0"/>
              <a:t>информационное направление: организация дней открытых дверей, открытый просмотр занятий и других видов деятельности, информация на стенде, папки-передвижки, разработка памяток; </a:t>
            </a:r>
            <a:endParaRPr lang="ru-RU" dirty="0" smtClean="0"/>
          </a:p>
          <a:p>
            <a:r>
              <a:rPr lang="ru-RU" dirty="0" smtClean="0"/>
              <a:t>досуговое </a:t>
            </a:r>
            <a:r>
              <a:rPr lang="ru-RU" dirty="0"/>
              <a:t>направление: совместное проведение праздников, досугов, экскурсий; выставки семейных творческих работ, изделий из бросового и природного материала.</a:t>
            </a:r>
          </a:p>
        </p:txBody>
      </p:sp>
    </p:spTree>
    <p:extLst>
      <p:ext uri="{BB962C8B-B14F-4D97-AF65-F5344CB8AC3E}">
        <p14:creationId xmlns:p14="http://schemas.microsoft.com/office/powerpoint/2010/main" val="415962312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accent5"/>
                </a:solidFill>
              </a:rPr>
              <a:t>Благодаря проделанной работе ожидаются результаты:</a:t>
            </a:r>
            <a:br>
              <a:rPr lang="ru-RU" dirty="0">
                <a:solidFill>
                  <a:schemeClr val="accent5"/>
                </a:solidFill>
              </a:rPr>
            </a:br>
            <a:endParaRPr lang="ru-RU" dirty="0">
              <a:solidFill>
                <a:schemeClr val="accent5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dirty="0"/>
              <a:t>1. Полученные ребенком знания и предоставления о себе и своем здоровье позволят найти способы укрепления и сохранения здоровья.</a:t>
            </a:r>
          </a:p>
          <a:p>
            <a:r>
              <a:rPr lang="ru-RU" sz="2400" dirty="0"/>
              <a:t>2. Приобретенные навыки помогут осознанно выбрать здоровый образ жизни.</a:t>
            </a:r>
          </a:p>
          <a:p>
            <a:r>
              <a:rPr lang="ru-RU" sz="2400" dirty="0"/>
              <a:t>3. Полученный опыт позволит избежать несчастных случаев.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889307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10443" y="865415"/>
            <a:ext cx="663756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/>
              <a:t>«</a:t>
            </a:r>
            <a:r>
              <a:rPr lang="ru-RU" sz="3200" dirty="0">
                <a:solidFill>
                  <a:schemeClr val="accent5"/>
                </a:solidFill>
              </a:rPr>
              <a:t>Самое дорогое у человека- это жизнь»</a:t>
            </a:r>
          </a:p>
          <a:p>
            <a:pPr algn="ctr"/>
            <a:r>
              <a:rPr lang="ru-RU" sz="3200" dirty="0">
                <a:solidFill>
                  <a:schemeClr val="accent5"/>
                </a:solidFill>
              </a:rPr>
              <a:t>Н. А. Островский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80063" y="3241221"/>
            <a:ext cx="3347357" cy="2686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43244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41021" y="498022"/>
            <a:ext cx="7274379" cy="56741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27665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FF0000"/>
                </a:solidFill>
              </a:rPr>
              <a:t>Выделяют 3 компонента безопасного поведения человека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400" b="1" dirty="0"/>
              <a:t>1) предупреждение опасности;</a:t>
            </a:r>
            <a:endParaRPr lang="ru-RU" sz="4400" dirty="0"/>
          </a:p>
          <a:p>
            <a:r>
              <a:rPr lang="ru-RU" sz="4400" b="1" dirty="0"/>
              <a:t>2) уклонение от опасности;</a:t>
            </a:r>
            <a:endParaRPr lang="ru-RU" sz="4400" dirty="0"/>
          </a:p>
          <a:p>
            <a:r>
              <a:rPr lang="ru-RU" sz="4400" b="1" dirty="0"/>
              <a:t>3) преодоление опасности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4265952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130630"/>
            <a:ext cx="8596668" cy="914400"/>
          </a:xfrm>
        </p:spPr>
        <p:txBody>
          <a:bodyPr>
            <a:normAutofit fontScale="90000"/>
          </a:bodyPr>
          <a:lstStyle/>
          <a:p>
            <a:r>
              <a:rPr lang="ru-RU" sz="3100" b="1" dirty="0">
                <a:solidFill>
                  <a:srgbClr val="FF0000"/>
                </a:solidFill>
              </a:rPr>
              <a:t>Основные задачи по формированию основ безопасности в разных группах детского сада: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183821"/>
            <a:ext cx="8596668" cy="4857541"/>
          </a:xfrm>
        </p:spPr>
        <p:txBody>
          <a:bodyPr/>
          <a:lstStyle/>
          <a:p>
            <a:r>
              <a:rPr lang="ru-RU" sz="3200" b="1" dirty="0"/>
              <a:t>Вторая группа раннего возраста (от 2 до 3 лет)</a:t>
            </a:r>
          </a:p>
          <a:p>
            <a:pPr lvl="0"/>
            <a:endParaRPr lang="ru-RU" sz="2000" dirty="0" smtClean="0"/>
          </a:p>
          <a:p>
            <a:pPr lvl="0"/>
            <a:r>
              <a:rPr lang="ru-RU" sz="2000" dirty="0" smtClean="0"/>
              <a:t>Знакомить </a:t>
            </a:r>
            <a:r>
              <a:rPr lang="ru-RU" sz="2000" dirty="0"/>
              <a:t>с предметным миром и правилами безопасного обращения с предметами;</a:t>
            </a:r>
          </a:p>
          <a:p>
            <a:pPr lvl="0"/>
            <a:r>
              <a:rPr lang="ru-RU" sz="2000" dirty="0"/>
              <a:t>Знакомить с понятиями «можно - нельзя», «опасно»;</a:t>
            </a:r>
          </a:p>
          <a:p>
            <a:pPr lvl="0"/>
            <a:r>
              <a:rPr lang="ru-RU" sz="2000" dirty="0"/>
              <a:t>Формировать представления о правилах безопасного поведения в играх с песком и водой (воду не пить, песком не бросаться и т.д.) 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795896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334736"/>
            <a:ext cx="8596668" cy="1020535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chemeClr val="tx1"/>
                </a:solidFill>
              </a:rPr>
              <a:t>Младшая группа (от 3 до 4 лет)</a:t>
            </a:r>
            <a:r>
              <a:rPr lang="ru-RU" dirty="0">
                <a:solidFill>
                  <a:schemeClr val="tx1"/>
                </a:solidFill>
              </a:rPr>
              <a:t/>
            </a:r>
            <a:br>
              <a:rPr lang="ru-RU" dirty="0">
                <a:solidFill>
                  <a:schemeClr val="tx1"/>
                </a:solidFill>
              </a:rPr>
            </a:b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200151"/>
            <a:ext cx="8596668" cy="4841212"/>
          </a:xfrm>
        </p:spPr>
        <p:txBody>
          <a:bodyPr/>
          <a:lstStyle/>
          <a:p>
            <a:pPr lvl="0"/>
            <a:r>
              <a:rPr lang="ru-RU" sz="2000" dirty="0"/>
              <a:t>Знакомить с источниками опасности дома (горячая плита, утюг и др.) ;</a:t>
            </a:r>
          </a:p>
          <a:p>
            <a:pPr lvl="0"/>
            <a:r>
              <a:rPr lang="ru-RU" sz="2000" dirty="0"/>
              <a:t>Формировать навыки безопасного передвижения в помещении (осторожно спускаться и подниматься по лестнице, держась за перила, открывать и закрывать двери, держась за дверную ручку) ;</a:t>
            </a:r>
          </a:p>
          <a:p>
            <a:pPr lvl="0"/>
            <a:r>
              <a:rPr lang="ru-RU" sz="2000" dirty="0"/>
              <a:t>Формировать умение соблюдать правила в играх с мелкими предметами (не засовывать предметы в ухо, нос; не брать их в рот) ;</a:t>
            </a:r>
          </a:p>
          <a:p>
            <a:pPr lvl="0"/>
            <a:r>
              <a:rPr lang="ru-RU" sz="2000" dirty="0"/>
              <a:t>Развивать умение обращаться за помощью к взрослым;</a:t>
            </a:r>
          </a:p>
          <a:p>
            <a:pPr lvl="0"/>
            <a:r>
              <a:rPr lang="ru-RU" sz="2000" dirty="0"/>
              <a:t>Формировать навыки безопасного поведения в играх с песком, водой, снегом.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783335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chemeClr val="tx1"/>
                </a:solidFill>
              </a:rPr>
              <a:t>Средняя группа (от 4 до 5 лет)</a:t>
            </a:r>
            <a:r>
              <a:rPr lang="ru-RU" dirty="0">
                <a:solidFill>
                  <a:schemeClr val="tx1"/>
                </a:solidFill>
              </a:rPr>
              <a:t/>
            </a:r>
            <a:br>
              <a:rPr lang="ru-RU" dirty="0">
                <a:solidFill>
                  <a:schemeClr val="tx1"/>
                </a:solidFill>
              </a:rPr>
            </a:b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494065"/>
            <a:ext cx="8596668" cy="4547298"/>
          </a:xfrm>
        </p:spPr>
        <p:txBody>
          <a:bodyPr/>
          <a:lstStyle/>
          <a:p>
            <a:pPr lvl="0"/>
            <a:r>
              <a:rPr lang="ru-RU" sz="2000" dirty="0"/>
              <a:t>Знакомить с правилами безопасного поведения во время игр;</a:t>
            </a:r>
          </a:p>
          <a:p>
            <a:pPr lvl="0"/>
            <a:r>
              <a:rPr lang="ru-RU" sz="2000" dirty="0"/>
              <a:t>Рассказывать о ситуациях, опасных для жизни и здоровья;</a:t>
            </a:r>
          </a:p>
          <a:p>
            <a:pPr lvl="0"/>
            <a:r>
              <a:rPr lang="ru-RU" sz="2000" dirty="0"/>
              <a:t>Знакомить с назначением, работой и правилами пользования бытовыми электроприборами (пылесос, электрочайник, утюг и др.) ;</a:t>
            </a:r>
          </a:p>
          <a:p>
            <a:pPr lvl="0"/>
            <a:r>
              <a:rPr lang="ru-RU" sz="2000" dirty="0"/>
              <a:t>Закреплять умение пользоваться столовыми приборами (вилка, нож) , ножницами;</a:t>
            </a:r>
          </a:p>
          <a:p>
            <a:pPr lvl="0"/>
            <a:r>
              <a:rPr lang="ru-RU" sz="2000" dirty="0"/>
              <a:t>Знакомить с правилами езды на велосипеде;</a:t>
            </a:r>
          </a:p>
          <a:p>
            <a:pPr lvl="0"/>
            <a:r>
              <a:rPr lang="ru-RU" sz="2000" dirty="0"/>
              <a:t>Знакомить с правилами поведения с незнакомыми людьми. Рассказывать детям о работе пожарных, причинах возникновения в и правилах поведения при пожаре.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137209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179614"/>
            <a:ext cx="8596668" cy="987879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chemeClr val="tx1"/>
                </a:solidFill>
              </a:rPr>
              <a:t>Старшая группа (от 5 до 6 лет)</a:t>
            </a:r>
            <a:r>
              <a:rPr lang="ru-RU" dirty="0">
                <a:solidFill>
                  <a:schemeClr val="tx1"/>
                </a:solidFill>
              </a:rPr>
              <a:t/>
            </a:r>
            <a:br>
              <a:rPr lang="ru-RU" dirty="0">
                <a:solidFill>
                  <a:schemeClr val="tx1"/>
                </a:solidFill>
              </a:rPr>
            </a:b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947057"/>
            <a:ext cx="8596668" cy="5094305"/>
          </a:xfrm>
        </p:spPr>
        <p:txBody>
          <a:bodyPr>
            <a:normAutofit/>
          </a:bodyPr>
          <a:lstStyle/>
          <a:p>
            <a:pPr lvl="0"/>
            <a:r>
              <a:rPr lang="ru-RU" sz="2000" dirty="0"/>
              <a:t>Закреплять основы безопасности жизнедеятельности человека. Продолжать знакомить с правилами безопасного поведения во время игр в разное время года (купание в водоемах, катание на велосипеде, на санках, коньках, лыжах и др.) ;</a:t>
            </a:r>
          </a:p>
          <a:p>
            <a:pPr lvl="0"/>
            <a:r>
              <a:rPr lang="ru-RU" sz="2000" dirty="0"/>
              <a:t>Расширять знания об источниках опасности в быту и закреплять навыки безопасного пользования бытовыми предметами;</a:t>
            </a:r>
          </a:p>
          <a:p>
            <a:pPr lvl="0"/>
            <a:r>
              <a:rPr lang="ru-RU" sz="2000" dirty="0"/>
              <a:t>Уточнять знания детей о работе пожарных, о причинах пожаров, об элементарных правилах поведения во время пожара. Знакомить с работой службы спасения - МЧС Закреплять знания о том, что в случае необходимости взрослые звонят по телефонам «01», «02», «03»;</a:t>
            </a:r>
          </a:p>
          <a:p>
            <a:pPr lvl="0"/>
            <a:r>
              <a:rPr lang="ru-RU" sz="2000" dirty="0"/>
              <a:t>Формировать умение обращаться за помощью к </a:t>
            </a:r>
            <a:r>
              <a:rPr lang="ru-RU" sz="2000" dirty="0" err="1"/>
              <a:t>врослым</a:t>
            </a:r>
            <a:r>
              <a:rPr lang="ru-RU" sz="2000" dirty="0"/>
              <a:t>;</a:t>
            </a:r>
          </a:p>
          <a:p>
            <a:pPr lvl="0"/>
            <a:r>
              <a:rPr lang="ru-RU" sz="2000" dirty="0"/>
              <a:t>Учить называть свое имя, фамилию, возраст, домашний адрес и телефон.</a:t>
            </a:r>
          </a:p>
          <a:p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5655658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204108"/>
            <a:ext cx="8596668" cy="108585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chemeClr val="tx1"/>
                </a:solidFill>
              </a:rPr>
              <a:t>Подготовительная к школе группа (от 6 до 7 лет)</a:t>
            </a:r>
            <a:r>
              <a:rPr lang="ru-RU" dirty="0">
                <a:solidFill>
                  <a:schemeClr val="tx1"/>
                </a:solidFill>
              </a:rPr>
              <a:t/>
            </a:r>
            <a:br>
              <a:rPr lang="ru-RU" dirty="0">
                <a:solidFill>
                  <a:schemeClr val="tx1"/>
                </a:solidFill>
              </a:rPr>
            </a:b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289959"/>
            <a:ext cx="8596668" cy="4751404"/>
          </a:xfrm>
        </p:spPr>
        <p:txBody>
          <a:bodyPr>
            <a:normAutofit/>
          </a:bodyPr>
          <a:lstStyle/>
          <a:p>
            <a:pPr lvl="0"/>
            <a:r>
              <a:rPr lang="ru-RU" sz="2000" dirty="0"/>
              <a:t>Формировать у детей представления о том, что полезные и необходимые бытовые предметы при неумелом обращении могут причинить вред и стать причиной беды (электроприборы, газовая плита и пр.) ;</a:t>
            </a:r>
          </a:p>
          <a:p>
            <a:pPr lvl="0"/>
            <a:r>
              <a:rPr lang="ru-RU" sz="2000" dirty="0"/>
              <a:t>Подвести детей к пониманию необходимости соблюдать меры предосторожности, учить оценивать свои возможности по преодолению опасности;</a:t>
            </a:r>
          </a:p>
          <a:p>
            <a:pPr lvl="0"/>
            <a:r>
              <a:rPr lang="ru-RU" sz="2000" dirty="0"/>
              <a:t>Формировать у детей навыки поведения в ситуациях: «один дома», «потерялся», «заблудился»;</a:t>
            </a:r>
          </a:p>
          <a:p>
            <a:pPr lvl="0"/>
            <a:r>
              <a:rPr lang="ru-RU" sz="2000" dirty="0"/>
              <a:t>Формировать умения обращаться к взрослым за помощью;</a:t>
            </a:r>
          </a:p>
          <a:p>
            <a:pPr lvl="0"/>
            <a:r>
              <a:rPr lang="ru-RU" sz="2000" dirty="0"/>
              <a:t>Расширять знания детей о работе МЧС, пожарной службы, службы скорой помощи;</a:t>
            </a:r>
          </a:p>
          <a:p>
            <a:pPr lvl="0"/>
            <a:r>
              <a:rPr lang="ru-RU" sz="2000" dirty="0"/>
              <a:t>Закреплять умения называть необходимые данные о себе.</a:t>
            </a:r>
          </a:p>
        </p:txBody>
      </p:sp>
    </p:spTree>
    <p:extLst>
      <p:ext uri="{BB962C8B-B14F-4D97-AF65-F5344CB8AC3E}">
        <p14:creationId xmlns:p14="http://schemas.microsoft.com/office/powerpoint/2010/main" val="36139685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81644"/>
            <a:ext cx="8596668" cy="1665514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>
                <a:solidFill>
                  <a:schemeClr val="accent5"/>
                </a:solidFill>
              </a:rPr>
              <a:t>Реализация данных задач и формирование первоначальных основ безопасности осуществляется с учетом следующих основных принципов:</a:t>
            </a:r>
            <a:r>
              <a:rPr lang="ru-RU" sz="2400" dirty="0">
                <a:solidFill>
                  <a:schemeClr val="accent5"/>
                </a:solidFill>
              </a:rPr>
              <a:t/>
            </a:r>
            <a:br>
              <a:rPr lang="ru-RU" sz="2400" dirty="0">
                <a:solidFill>
                  <a:schemeClr val="accent5"/>
                </a:solidFill>
              </a:rPr>
            </a:br>
            <a:endParaRPr lang="ru-RU" sz="2400" dirty="0">
              <a:solidFill>
                <a:schemeClr val="accent5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657351"/>
            <a:ext cx="8596668" cy="4384012"/>
          </a:xfrm>
        </p:spPr>
        <p:txBody>
          <a:bodyPr/>
          <a:lstStyle/>
          <a:p>
            <a:r>
              <a:rPr lang="ru-RU" sz="2000" dirty="0"/>
              <a:t>- системность и последовательность (любая новая ступень в </a:t>
            </a:r>
            <a:r>
              <a:rPr lang="ru-RU" sz="2000" dirty="0" smtClean="0">
                <a:solidFill>
                  <a:schemeClr val="tx1"/>
                </a:solidFill>
              </a:rPr>
              <a:t>обучении</a:t>
            </a:r>
            <a:r>
              <a:rPr lang="ru-RU" sz="2000" dirty="0">
                <a:solidFill>
                  <a:schemeClr val="tx1"/>
                </a:solidFill>
              </a:rPr>
              <a:t> </a:t>
            </a:r>
            <a:r>
              <a:rPr lang="ru-RU" sz="2000" dirty="0"/>
              <a:t>детей опирается на уже освоенное в предыдущем) ;</a:t>
            </a:r>
          </a:p>
          <a:p>
            <a:r>
              <a:rPr lang="ru-RU" sz="2000" dirty="0"/>
              <a:t>- доступность (усложнение материала происходит с учетом возрастных особенностей детей) ;</a:t>
            </a:r>
          </a:p>
          <a:p>
            <a:r>
              <a:rPr lang="ru-RU" sz="2000" dirty="0"/>
              <a:t>- включение в деятельность (игровую, познавательную, поисковую и другие виды) ;</a:t>
            </a:r>
          </a:p>
          <a:p>
            <a:r>
              <a:rPr lang="ru-RU" sz="2000" dirty="0"/>
              <a:t>- наглядность (техника безопасности лучше всего воспринимается через богатый иллюстративный материал) ;</a:t>
            </a:r>
          </a:p>
          <a:p>
            <a:r>
              <a:rPr lang="ru-RU" sz="2000" dirty="0"/>
              <a:t>- динамичность (интеграция задач в разные виды деятельности) ;</a:t>
            </a:r>
          </a:p>
          <a:p>
            <a:r>
              <a:rPr lang="ru-RU" sz="2000" dirty="0"/>
              <a:t>- психологическая комфортность (снятие стрессовых факторов) 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16305228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91</TotalTime>
  <Words>1126</Words>
  <Application>Microsoft Office PowerPoint</Application>
  <PresentationFormat>Произвольный</PresentationFormat>
  <Paragraphs>126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Аспект</vt:lpstr>
      <vt:lpstr>Презентация PowerPoint</vt:lpstr>
      <vt:lpstr>Презентация PowerPoint</vt:lpstr>
      <vt:lpstr>Выделяют 3 компонента безопасного поведения человека</vt:lpstr>
      <vt:lpstr>Основные задачи по формированию основ безопасности в разных группах детского сада: </vt:lpstr>
      <vt:lpstr>Младшая группа (от 3 до 4 лет) </vt:lpstr>
      <vt:lpstr>Средняя группа (от 4 до 5 лет) </vt:lpstr>
      <vt:lpstr>Старшая группа (от 5 до 6 лет) </vt:lpstr>
      <vt:lpstr>Подготовительная к школе группа (от 6 до 7 лет) </vt:lpstr>
      <vt:lpstr>Реализация данных задач и формирование первоначальных основ безопасности осуществляется с учетом следующих основных принципов: </vt:lpstr>
      <vt:lpstr>Этапы реализации данных задач: </vt:lpstr>
      <vt:lpstr>Формы организации учебно - воспитательного процесса: </vt:lpstr>
      <vt:lpstr>Примерные направления работы по формированию основ безопасности с детьми разного дошкольного возраста. </vt:lpstr>
      <vt:lpstr>2 младшая группа дети 4-ого года жизни </vt:lpstr>
      <vt:lpstr>Средняя группа дети 5-ого года жизни</vt:lpstr>
      <vt:lpstr>Старшая группа дети 6-ого года жизни</vt:lpstr>
      <vt:lpstr>Подготовительная группа дети 7-ого года жизни </vt:lpstr>
      <vt:lpstr>Работа с родителями - одно из важнейших направлений воспитательно-образовательной работы в ДОУ. </vt:lpstr>
      <vt:lpstr>В работе с родителями используется информационно-аналитическое направление: </vt:lpstr>
      <vt:lpstr>Благодаря проделанной работе ожидаются результаты: 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на тему:</dc:title>
  <dc:creator>ЕВГЕНИЙ ФОМИН</dc:creator>
  <cp:lastModifiedBy>ЕВГЕНИЙ ФОМИН</cp:lastModifiedBy>
  <cp:revision>12</cp:revision>
  <dcterms:created xsi:type="dcterms:W3CDTF">2021-12-13T04:32:32Z</dcterms:created>
  <dcterms:modified xsi:type="dcterms:W3CDTF">2023-01-30T11:13:34Z</dcterms:modified>
</cp:coreProperties>
</file>