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</p:sldMasterIdLst>
  <p:notesMasterIdLst>
    <p:notesMasterId r:id="rId20"/>
  </p:notesMasterIdLst>
  <p:sldIdLst>
    <p:sldId id="256" r:id="rId2"/>
    <p:sldId id="268" r:id="rId3"/>
    <p:sldId id="260" r:id="rId4"/>
    <p:sldId id="267" r:id="rId5"/>
    <p:sldId id="262" r:id="rId6"/>
    <p:sldId id="263" r:id="rId7"/>
    <p:sldId id="264" r:id="rId8"/>
    <p:sldId id="265" r:id="rId9"/>
    <p:sldId id="266" r:id="rId10"/>
    <p:sldId id="272" r:id="rId11"/>
    <p:sldId id="274" r:id="rId12"/>
    <p:sldId id="276" r:id="rId13"/>
    <p:sldId id="277" r:id="rId14"/>
    <p:sldId id="278" r:id="rId15"/>
    <p:sldId id="281" r:id="rId16"/>
    <p:sldId id="288" r:id="rId17"/>
    <p:sldId id="287" r:id="rId18"/>
    <p:sldId id="29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59" autoAdjust="0"/>
    <p:restoredTop sz="86380" autoAdjust="0"/>
  </p:normalViewPr>
  <p:slideViewPr>
    <p:cSldViewPr>
      <p:cViewPr varScale="1">
        <p:scale>
          <a:sx n="100" d="100"/>
          <a:sy n="100" d="100"/>
        </p:scale>
        <p:origin x="1536" y="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0" y="601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3A22CF-A0A1-4C7D-8566-BFAF4AC33230}" type="datetimeFigureOut">
              <a:rPr lang="ru-RU" smtClean="0"/>
              <a:pPr/>
              <a:t>30.01.2023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55F411-AB06-4A83-B8D9-877E0719E05D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39916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2800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6151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8205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436853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63466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21534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71554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93260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6008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5844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00330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62672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6954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20834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69946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6893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7493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30.01.2023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296038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</p:sldLayoutIdLst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-24358"/>
            <a:ext cx="8243918" cy="128588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3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/>
            </a:r>
            <a:br>
              <a:rPr lang="ru-RU" sz="5300" b="1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</a:br>
            <a:r>
              <a:rPr lang="ru-RU" sz="5300" b="1" i="1" dirty="0" smtClean="0">
                <a:solidFill>
                  <a:srgbClr val="FF0000"/>
                </a:solidFill>
              </a:rPr>
              <a:t>«Покормите птиц зимой!»</a:t>
            </a:r>
            <a:endParaRPr lang="ru-RU" sz="5300" b="1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H="1">
            <a:off x="5000628" y="1928802"/>
            <a:ext cx="4143372" cy="2357454"/>
          </a:xfrm>
        </p:spPr>
        <p:txBody>
          <a:bodyPr>
            <a:noAutofit/>
          </a:bodyPr>
          <a:lstStyle/>
          <a:p>
            <a:pPr algn="l"/>
            <a:r>
              <a:rPr lang="ru-RU" i="1" dirty="0" smtClean="0"/>
              <a:t>«Покормите птиц зимой. </a:t>
            </a:r>
            <a:br>
              <a:rPr lang="ru-RU" i="1" dirty="0" smtClean="0"/>
            </a:br>
            <a:r>
              <a:rPr lang="ru-RU" i="1" dirty="0" smtClean="0"/>
              <a:t>Пусть со всех концов</a:t>
            </a:r>
            <a:br>
              <a:rPr lang="ru-RU" i="1" dirty="0" smtClean="0"/>
            </a:br>
            <a:r>
              <a:rPr lang="ru-RU" i="1" dirty="0" smtClean="0"/>
              <a:t>К вам слетятся, как              домой,</a:t>
            </a:r>
            <a:br>
              <a:rPr lang="ru-RU" i="1" dirty="0" smtClean="0"/>
            </a:br>
            <a:r>
              <a:rPr lang="ru-RU" i="1" dirty="0" smtClean="0"/>
              <a:t>Стайки на крыльцо.»</a:t>
            </a:r>
          </a:p>
          <a:p>
            <a:pPr algn="l"/>
            <a:endParaRPr lang="ru-RU" sz="3200" i="1" u="sng" dirty="0" smtClean="0"/>
          </a:p>
        </p:txBody>
      </p:sp>
      <p:pic>
        <p:nvPicPr>
          <p:cNvPr id="1026" name="Picture 2" descr="C:\Users\User\Desktop\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928802"/>
            <a:ext cx="4572032" cy="464347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4282" y="285728"/>
            <a:ext cx="4572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«Мы повесили кормушки!»</a:t>
            </a:r>
            <a:endParaRPr lang="ru-RU" sz="44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28392">
            <a:off x="857372" y="2320569"/>
            <a:ext cx="1584176" cy="223224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1732278"/>
            <a:ext cx="4211960" cy="3789040"/>
          </a:xfrm>
          <a:prstGeom prst="rect">
            <a:avLst/>
          </a:prstGeom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User\Desktop\ДС\Работа\фото\Королева В.А\птицы\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57159" y="0"/>
            <a:ext cx="850112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       </a:t>
            </a:r>
            <a:r>
              <a:rPr lang="ru-RU" sz="3600" i="1" dirty="0" smtClean="0">
                <a:solidFill>
                  <a:schemeClr val="bg1"/>
                </a:solidFill>
              </a:rPr>
              <a:t>Воробьев прилетает уже целая стая. Они весело щебечут, прыгают, отбирают крошки друг у друга. </a:t>
            </a:r>
            <a:br>
              <a:rPr lang="ru-RU" sz="3600" i="1" dirty="0" smtClean="0">
                <a:solidFill>
                  <a:schemeClr val="bg1"/>
                </a:solidFill>
              </a:rPr>
            </a:br>
            <a:r>
              <a:rPr lang="ru-RU" sz="3600" i="1" dirty="0" smtClean="0">
                <a:solidFill>
                  <a:schemeClr val="bg1"/>
                </a:solidFill>
              </a:rPr>
              <a:t>       Очень забавно на них смотреть.</a:t>
            </a:r>
            <a:endParaRPr lang="ru-RU" sz="3600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928670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Мы каждый день ждем своих пернатых друзей. </a:t>
            </a:r>
            <a:endParaRPr lang="ru-RU" sz="3200" dirty="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1315826"/>
            <a:ext cx="5143504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</a:t>
            </a:r>
            <a:b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Дали им имена: самому  </a:t>
            </a:r>
            <a:b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шустрому   –  «Шустрик»,   </a:t>
            </a:r>
            <a:b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другому  –  «Забияка»,</a:t>
            </a:r>
            <a:r>
              <a:rPr kumimoji="0" lang="ru-RU" sz="3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а  </a:t>
            </a:r>
            <a:b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синичкам – «Свистуньи».   </a:t>
            </a:r>
            <a:b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3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Радуемся вместе с ними:  </a:t>
            </a:r>
            <a:b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птички – корму, а мы, что </a:t>
            </a:r>
            <a:b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помогаем  им  в  трудное  </a:t>
            </a:r>
            <a:b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время года прокормиться.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5954245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Результат</a:t>
            </a:r>
            <a:r>
              <a:rPr kumimoji="0" lang="ru-RU" sz="4000" b="1" i="0" u="sng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: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выучили </a:t>
            </a:r>
            <a:r>
              <a:rPr kumimoji="0" lang="ru-RU" sz="3200" b="1" i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заклички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5804" y="1772816"/>
            <a:ext cx="3635896" cy="3429000"/>
          </a:xfrm>
          <a:prstGeom prst="rect">
            <a:avLst/>
          </a:prstGeom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0" y="582001"/>
            <a:ext cx="507206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Triangl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Заклички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ru-RU" sz="36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357158" y="1425517"/>
            <a:ext cx="5786478" cy="954107"/>
          </a:xfrm>
          <a:prstGeom prst="rect">
            <a:avLst/>
          </a:prstGeom>
          <a:noFill/>
          <a:ln w="76200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Чили-чили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воробей!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Клюй, клюй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конопель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1747" name="Picture 3" descr="C:\Users\User\Desktop\ДС\Работа\фото\Королева В.А\птицы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772292">
            <a:off x="4182754" y="717845"/>
            <a:ext cx="4175809" cy="2608460"/>
          </a:xfrm>
          <a:prstGeom prst="diamond">
            <a:avLst/>
          </a:prstGeom>
          <a:noFill/>
          <a:ln w="76200">
            <a:solidFill>
              <a:schemeClr val="accent1">
                <a:lumMod val="75000"/>
              </a:schemeClr>
            </a:solidFill>
          </a:ln>
        </p:spPr>
      </p:pic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3000364" y="3310355"/>
            <a:ext cx="4643470" cy="954107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Дятел –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вятел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сел на дуб.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Тук-тук, тук-тук – долбит сук.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1749" name="Picture 5" descr="C:\Users\User\Desktop\ДС\Работа\фото\Королева В.А\птицы\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629163">
            <a:off x="-72315" y="2377513"/>
            <a:ext cx="3788712" cy="3923477"/>
          </a:xfrm>
          <a:prstGeom prst="irregularSeal2">
            <a:avLst/>
          </a:prstGeom>
          <a:noFill/>
          <a:ln w="76200">
            <a:solidFill>
              <a:srgbClr val="FF0000"/>
            </a:solidFill>
          </a:ln>
        </p:spPr>
      </p:pic>
      <p:sp>
        <p:nvSpPr>
          <p:cNvPr id="31750" name="Rectangle 6"/>
          <p:cNvSpPr>
            <a:spLocks noChangeArrowheads="1"/>
          </p:cNvSpPr>
          <p:nvPr/>
        </p:nvSpPr>
        <p:spPr bwMode="auto">
          <a:xfrm>
            <a:off x="3214678" y="4619412"/>
            <a:ext cx="3214710" cy="2246769"/>
          </a:xfrm>
          <a:prstGeom prst="rect">
            <a:avLst/>
          </a:prstGeom>
          <a:noFill/>
          <a:ln w="76200">
            <a:solidFill>
              <a:schemeClr val="accent5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Тюлялю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тюлялюй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Мужик, сено носи,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Да по полю не труси.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Тюлялюй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тюлялюй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1751" name="Picture 7" descr="C:\Users\User\Desktop\ДС\Работа\фото\Королева В.А\птицы\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92729">
            <a:off x="6205515" y="4132991"/>
            <a:ext cx="2954768" cy="2513769"/>
          </a:xfrm>
          <a:prstGeom prst="ellipse">
            <a:avLst/>
          </a:prstGeom>
          <a:noFill/>
          <a:ln w="76200">
            <a:solidFill>
              <a:schemeClr val="accent5">
                <a:lumMod val="75000"/>
              </a:schemeClr>
            </a:solidFill>
          </a:ln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0"/>
            <a:ext cx="8715436" cy="1357298"/>
          </a:xfrm>
        </p:spPr>
        <p:txBody>
          <a:bodyPr>
            <a:prstTxWarp prst="textChevronInverted">
              <a:avLst/>
            </a:prstTxWarp>
            <a:normAutofit/>
          </a:bodyPr>
          <a:lstStyle/>
          <a:p>
            <a:pPr algn="ctr"/>
            <a:r>
              <a:rPr lang="ru-RU" sz="5400" dirty="0" smtClean="0">
                <a:ln w="76200"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Познавательная</a:t>
            </a:r>
            <a:endParaRPr lang="ru-RU" sz="5400" dirty="0">
              <a:ln w="76200">
                <a:solidFill>
                  <a:schemeClr val="tx1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357298"/>
            <a:ext cx="7854696" cy="928694"/>
          </a:xfrm>
        </p:spPr>
        <p:txBody>
          <a:bodyPr>
            <a:prstTxWarp prst="textChevronInverted">
              <a:avLst/>
            </a:prstTxWarp>
            <a:normAutofit/>
          </a:bodyPr>
          <a:lstStyle/>
          <a:p>
            <a:pPr algn="ctr"/>
            <a:r>
              <a:rPr lang="ru-RU" sz="5400" dirty="0" smtClean="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карусель</a:t>
            </a:r>
            <a:endParaRPr lang="ru-RU" sz="5400" dirty="0">
              <a:ln w="28575">
                <a:solidFill>
                  <a:schemeClr val="tx1"/>
                </a:solidFill>
              </a:ln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67001">
            <a:off x="695723" y="2996362"/>
            <a:ext cx="2016224" cy="231221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23387">
            <a:off x="6608036" y="3086342"/>
            <a:ext cx="1800200" cy="220486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7464" y="2691735"/>
            <a:ext cx="2736304" cy="2708920"/>
          </a:xfrm>
          <a:prstGeom prst="rect">
            <a:avLst/>
          </a:prstGeom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857232"/>
            <a:ext cx="8824946" cy="3000396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496" y="260648"/>
            <a:ext cx="8929718" cy="164307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Выучили загадки и пословицы про пернатых друзей.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70462">
            <a:off x="274869" y="2147125"/>
            <a:ext cx="2808312" cy="2610326"/>
          </a:xfrm>
          <a:prstGeom prst="rect">
            <a:avLst/>
          </a:prstGeom>
        </p:spPr>
      </p:pic>
      <p:pic>
        <p:nvPicPr>
          <p:cNvPr id="7" name="Picture 2" descr="C:\Users\User\Desktop\ДС\Работа\фото\Королева В.А\птицы\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9876" y="1399049"/>
            <a:ext cx="2485338" cy="2202514"/>
          </a:xfrm>
          <a:prstGeom prst="plaque">
            <a:avLst/>
          </a:prstGeom>
          <a:noFill/>
          <a:ln w="76200">
            <a:solidFill>
              <a:schemeClr val="accent4">
                <a:lumMod val="75000"/>
              </a:schemeClr>
            </a:solidFill>
          </a:ln>
        </p:spPr>
      </p:pic>
      <p:pic>
        <p:nvPicPr>
          <p:cNvPr id="8" name="Picture 2" descr="C:\Users\User\Desktop\ДС\Работа\фото\Королева В.А\птицы\2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72763" y="4005064"/>
            <a:ext cx="2630561" cy="2232248"/>
          </a:xfrm>
          <a:prstGeom prst="hexagon">
            <a:avLst/>
          </a:prstGeom>
          <a:noFill/>
          <a:ln w="57150">
            <a:solidFill>
              <a:schemeClr val="accent1">
                <a:lumMod val="75000"/>
              </a:schemeClr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3105327" y="4424124"/>
            <a:ext cx="2790056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/>
              <a:t>Красногрудый, чернокрылый</a:t>
            </a:r>
            <a:br>
              <a:rPr lang="ru-RU" sz="1600" dirty="0"/>
            </a:br>
            <a:r>
              <a:rPr lang="ru-RU" sz="1600" dirty="0"/>
              <a:t>Любит зернышки клевать.</a:t>
            </a:r>
            <a:br>
              <a:rPr lang="ru-RU" sz="1600" dirty="0"/>
            </a:br>
            <a:r>
              <a:rPr lang="ru-RU" sz="1600" dirty="0"/>
              <a:t>С первым снегом на рябине</a:t>
            </a:r>
            <a:br>
              <a:rPr lang="ru-RU" sz="1600" dirty="0"/>
            </a:br>
            <a:r>
              <a:rPr lang="ru-RU" sz="1600" dirty="0"/>
              <a:t>он появится опять.   </a:t>
            </a:r>
            <a:r>
              <a:rPr lang="ru-RU" sz="1600" b="1" dirty="0">
                <a:solidFill>
                  <a:srgbClr val="FF0000"/>
                </a:solidFill>
              </a:rPr>
              <a:t>(Снегирь)</a:t>
            </a:r>
          </a:p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771800" y="1969111"/>
            <a:ext cx="38576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Верещунья</a:t>
            </a:r>
            <a:r>
              <a:rPr lang="ru-RU" sz="2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, белобока,</a:t>
            </a:r>
            <a:br>
              <a:rPr lang="ru-RU" sz="2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sz="24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А зовут ее …  </a:t>
            </a:r>
            <a:r>
              <a:rPr lang="ru-RU" sz="2400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(Сорока)</a:t>
            </a:r>
            <a:endParaRPr lang="ru-RU" sz="24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440546"/>
            <a:ext cx="9144000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Выучили стихотворение А. Яшина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«Покормите птиц зимой».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428596" y="1745244"/>
            <a:ext cx="500066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Покормите птиц зимой.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Пусть со всех концов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 вам слетятся, как домой,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Стайки на крыльцо.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Не богаты их корма: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Горсть зерна нужна.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Горсть одна.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 не страшна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Будет им зима.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8" name="Picture 4" descr="C:\Users\User\Desktop\л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917240">
            <a:off x="5480658" y="1514238"/>
            <a:ext cx="3143272" cy="2437440"/>
          </a:xfrm>
          <a:prstGeom prst="rect">
            <a:avLst/>
          </a:prstGeom>
          <a:noFill/>
          <a:ln w="76200">
            <a:solidFill>
              <a:srgbClr val="0070C0"/>
            </a:solidFill>
          </a:ln>
        </p:spPr>
      </p:pic>
      <p:pic>
        <p:nvPicPr>
          <p:cNvPr id="1029" name="Picture 5" descr="C:\Users\User\Desktop\ю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1934" y="3357562"/>
            <a:ext cx="2690806" cy="3143248"/>
          </a:xfrm>
          <a:prstGeom prst="rect">
            <a:avLst/>
          </a:prstGeom>
          <a:noFill/>
          <a:ln w="76200">
            <a:solidFill>
              <a:srgbClr val="0070C0"/>
            </a:solidFill>
          </a:ln>
        </p:spPr>
      </p:pic>
      <p:pic>
        <p:nvPicPr>
          <p:cNvPr id="1030" name="Picture 6" descr="C:\Users\User\Desktop\д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277670">
            <a:off x="6274201" y="4055420"/>
            <a:ext cx="2514600" cy="2428892"/>
          </a:xfrm>
          <a:prstGeom prst="rect">
            <a:avLst/>
          </a:prstGeom>
          <a:noFill/>
          <a:ln w="76200">
            <a:solidFill>
              <a:srgbClr val="0070C0"/>
            </a:solidFill>
          </a:ln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179512" y="3512622"/>
            <a:ext cx="8715436" cy="2554545"/>
          </a:xfrm>
          <a:prstGeom prst="rect">
            <a:avLst/>
          </a:prstGeom>
          <a:noFill/>
          <a:ln w="76200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Вот наши правила:</a:t>
            </a:r>
            <a:endParaRPr kumimoji="0" lang="ru-RU" sz="16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1.    Будем подкармливать птиц зимой, а весной с помощью старших будем делать для них домики.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2.   Не будем подходить близко к гнездам птиц. </a:t>
            </a:r>
            <a:b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</a:b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Ведь по нашим следам их могут   отыскать и разорить хищники. Не будем прикасаться к гнезду, чтобы птицы-родители не покинули его.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3.      Весной и в начале лета в лесу и парке не будем отпускать собак с поводка. Ведь она может поймать беспомощных птенцов и детенышей зверей.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4.  Не будем ловить и уносить домой здоровых птенцов и детенышей зверей. В природе о них позаботятся взрослые животные..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324544" y="764704"/>
            <a:ext cx="9040706" cy="2554545"/>
          </a:xfrm>
          <a:prstGeom prst="rect">
            <a:avLst/>
          </a:prstGeom>
          <a:noFill/>
          <a:scene3d>
            <a:camera prst="isometricRightUp"/>
            <a:lightRig rig="threePt" dir="t"/>
          </a:scene3d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n w="57150">
                  <a:solidFill>
                    <a:srgbClr val="FF0000"/>
                  </a:solidFill>
                </a:ln>
                <a:solidFill>
                  <a:schemeClr val="bg1"/>
                </a:solidFill>
              </a:rPr>
              <a:t>Мы стали большими </a:t>
            </a:r>
            <a:br>
              <a:rPr lang="ru-RU" sz="4000" dirty="0" smtClean="0">
                <a:ln w="57150">
                  <a:solidFill>
                    <a:srgbClr val="FF0000"/>
                  </a:solidFill>
                </a:ln>
                <a:solidFill>
                  <a:schemeClr val="bg1"/>
                </a:solidFill>
              </a:rPr>
            </a:br>
            <a:r>
              <a:rPr lang="ru-RU" sz="4000" dirty="0" smtClean="0">
                <a:ln w="57150">
                  <a:solidFill>
                    <a:srgbClr val="FF0000"/>
                  </a:solidFill>
                </a:ln>
                <a:solidFill>
                  <a:schemeClr val="bg1"/>
                </a:solidFill>
              </a:rPr>
              <a:t/>
            </a:r>
            <a:br>
              <a:rPr lang="ru-RU" sz="4000" dirty="0" smtClean="0">
                <a:ln w="57150">
                  <a:solidFill>
                    <a:srgbClr val="FF0000"/>
                  </a:solidFill>
                </a:ln>
                <a:solidFill>
                  <a:schemeClr val="bg1"/>
                </a:solidFill>
              </a:rPr>
            </a:br>
            <a:r>
              <a:rPr lang="ru-RU" sz="4000" dirty="0" smtClean="0">
                <a:ln w="57150">
                  <a:solidFill>
                    <a:srgbClr val="FF0000"/>
                  </a:solidFill>
                </a:ln>
                <a:solidFill>
                  <a:schemeClr val="bg1"/>
                </a:solidFill>
              </a:rPr>
              <a:t>друзьями </a:t>
            </a:r>
            <a:r>
              <a:rPr lang="ru-RU" sz="4000" dirty="0" smtClean="0">
                <a:ln w="57150">
                  <a:solidFill>
                    <a:srgbClr val="FF0000"/>
                  </a:solidFill>
                </a:ln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всех</a:t>
            </a:r>
            <a:r>
              <a:rPr lang="ru-RU" sz="4000" dirty="0" smtClean="0">
                <a:ln w="57150">
                  <a:solidFill>
                    <a:srgbClr val="FF0000"/>
                  </a:solidFill>
                </a:ln>
                <a:solidFill>
                  <a:schemeClr val="bg1"/>
                </a:solidFill>
              </a:rPr>
              <a:t> птиц!</a:t>
            </a:r>
          </a:p>
          <a:p>
            <a:endParaRPr lang="ru-RU" sz="4000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User\Desktop\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9203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0" y="214290"/>
            <a:ext cx="8572560" cy="1428760"/>
          </a:xfrm>
          <a:prstGeom prst="rect">
            <a:avLst/>
          </a:prstGeom>
        </p:spPr>
        <p:txBody>
          <a:bodyPr>
            <a:prstTxWarp prst="textPlain">
              <a:avLst>
                <a:gd name="adj" fmla="val 51600"/>
              </a:avLst>
            </a:prstTxWarp>
            <a:normAutofit fontScale="3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90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uLnTx/>
                <a:uFillTx/>
                <a:latin typeface="+mj-lt"/>
                <a:ea typeface="+mj-ea"/>
                <a:cs typeface="+mj-cs"/>
              </a:rPr>
              <a:t>Участники проекта</a:t>
            </a:r>
            <a:r>
              <a:rPr kumimoji="0" lang="ru-RU" sz="9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uLnTx/>
                <a:uFillTx/>
                <a:latin typeface="+mj-lt"/>
                <a:ea typeface="+mj-ea"/>
                <a:cs typeface="+mj-cs"/>
              </a:rPr>
              <a:t>:  </a:t>
            </a:r>
            <a:r>
              <a:rPr kumimoji="0" lang="ru-RU" sz="85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uLnTx/>
                <a:uFillTx/>
                <a:latin typeface="+mj-lt"/>
                <a:ea typeface="+mj-ea"/>
                <a:cs typeface="+mj-cs"/>
              </a:rPr>
              <a:t>дети </a:t>
            </a:r>
            <a:r>
              <a:rPr lang="ru-RU" sz="8500" i="1" noProof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+mj-lt"/>
                <a:ea typeface="+mj-ea"/>
                <a:cs typeface="+mj-cs"/>
              </a:rPr>
              <a:t>старшей и подготовительной</a:t>
            </a:r>
            <a:r>
              <a:rPr kumimoji="0" lang="ru-RU" sz="85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uLnTx/>
                <a:uFillTx/>
                <a:latin typeface="+mj-lt"/>
                <a:ea typeface="+mj-ea"/>
                <a:cs typeface="+mj-cs"/>
              </a:rPr>
              <a:t> групп,</a:t>
            </a:r>
            <a:br>
              <a:rPr kumimoji="0" lang="ru-RU" sz="85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85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uLnTx/>
                <a:uFillTx/>
                <a:latin typeface="+mj-lt"/>
                <a:ea typeface="+mj-ea"/>
                <a:cs typeface="+mj-cs"/>
              </a:rPr>
              <a:t>                                                                  родители. </a:t>
            </a: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</a:t>
            </a: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4139952" y="5359114"/>
            <a:ext cx="500404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InflateBottom">
              <a:avLst>
                <a:gd name="adj" fmla="val 91911"/>
              </a:avLst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940152" y="5451446"/>
            <a:ext cx="2920440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МБДОУ д/с 15, </a:t>
            </a:r>
            <a:r>
              <a:rPr lang="ru-RU" b="1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Ардатовский</a:t>
            </a:r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–он, </a:t>
            </a:r>
            <a:r>
              <a:rPr lang="ru-RU" b="1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р.п</a:t>
            </a:r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. Мухтолово</a:t>
            </a:r>
          </a:p>
          <a:p>
            <a:pPr algn="ctr"/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              2023 г.</a:t>
            </a:r>
            <a:endParaRPr lang="ru-RU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69714">
            <a:off x="494738" y="2784528"/>
            <a:ext cx="2625137" cy="239991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02071">
            <a:off x="5818636" y="2334688"/>
            <a:ext cx="3064456" cy="252028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9129" y="1372901"/>
            <a:ext cx="2392712" cy="2219732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10.jpg"/>
          <p:cNvPicPr>
            <a:picLocks noChangeAspect="1"/>
          </p:cNvPicPr>
          <p:nvPr/>
        </p:nvPicPr>
        <p:blipFill>
          <a:blip r:embed="rId2" cstate="print">
            <a:lum bright="-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14282" y="785794"/>
            <a:ext cx="8643998" cy="5755422"/>
          </a:xfrm>
          <a:prstGeom prst="rect">
            <a:avLst/>
          </a:prstGeom>
          <a:noFill/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4000" b="1" u="sng" dirty="0" smtClean="0">
                <a:solidFill>
                  <a:srgbClr val="0070C0"/>
                </a:solidFill>
              </a:rPr>
              <a:t>Цель проекта:</a:t>
            </a:r>
            <a:r>
              <a:rPr lang="ru-RU" sz="4000" b="1" dirty="0" smtClean="0">
                <a:solidFill>
                  <a:srgbClr val="0070C0"/>
                </a:solidFill>
              </a:rPr>
              <a:t/>
            </a:r>
            <a:br>
              <a:rPr lang="ru-RU" sz="4000" b="1" dirty="0" smtClean="0">
                <a:solidFill>
                  <a:srgbClr val="0070C0"/>
                </a:solidFill>
              </a:rPr>
            </a:br>
            <a:r>
              <a:rPr lang="ru-RU" sz="4000" b="1" dirty="0" smtClean="0">
                <a:solidFill>
                  <a:srgbClr val="0070C0"/>
                </a:solidFill>
              </a:rPr>
              <a:t>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200" b="1" dirty="0" smtClean="0">
                <a:solidFill>
                  <a:srgbClr val="0070C0"/>
                </a:solidFill>
              </a:rPr>
              <a:t>- помочь  зимующим    птицам  пережить холодный  период;</a:t>
            </a:r>
            <a:br>
              <a:rPr lang="ru-RU" sz="3200" b="1" dirty="0" smtClean="0">
                <a:solidFill>
                  <a:srgbClr val="0070C0"/>
                </a:solidFill>
              </a:rPr>
            </a:br>
            <a:r>
              <a:rPr lang="ru-RU" sz="3200" b="1" dirty="0" smtClean="0">
                <a:solidFill>
                  <a:srgbClr val="0070C0"/>
                </a:solidFill>
              </a:rPr>
              <a:t>               </a:t>
            </a:r>
            <a:br>
              <a:rPr lang="ru-RU" sz="3200" b="1" dirty="0" smtClean="0">
                <a:solidFill>
                  <a:srgbClr val="0070C0"/>
                </a:solidFill>
              </a:rPr>
            </a:br>
            <a:r>
              <a:rPr lang="ru-RU" sz="3200" b="1" dirty="0" smtClean="0">
                <a:solidFill>
                  <a:srgbClr val="0070C0"/>
                </a:solidFill>
              </a:rPr>
              <a:t> -  привлечь внимание детей  и  родителей к  судьбе  пернатых  друзей;</a:t>
            </a:r>
            <a:br>
              <a:rPr lang="ru-RU" sz="3200" b="1" dirty="0" smtClean="0">
                <a:solidFill>
                  <a:srgbClr val="0070C0"/>
                </a:solidFill>
              </a:rPr>
            </a:br>
            <a:r>
              <a:rPr lang="ru-RU" sz="3200" b="1" dirty="0" smtClean="0">
                <a:solidFill>
                  <a:srgbClr val="0070C0"/>
                </a:solidFill>
              </a:rPr>
              <a:t/>
            </a:r>
            <a:br>
              <a:rPr lang="ru-RU" sz="3200" b="1" dirty="0" smtClean="0">
                <a:solidFill>
                  <a:srgbClr val="0070C0"/>
                </a:solidFill>
              </a:rPr>
            </a:br>
            <a:r>
              <a:rPr lang="ru-RU" sz="3200" b="1" dirty="0" smtClean="0">
                <a:solidFill>
                  <a:srgbClr val="0070C0"/>
                </a:solidFill>
              </a:rPr>
              <a:t> -  экологическое  образование  и воспитание   детей;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> </a:t>
            </a:r>
            <a:endParaRPr lang="ru-RU" sz="3200" b="1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C:\Users\User\Desktop\6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Заголовок 6"/>
          <p:cNvSpPr txBox="1">
            <a:spLocks/>
          </p:cNvSpPr>
          <p:nvPr/>
        </p:nvSpPr>
        <p:spPr>
          <a:xfrm>
            <a:off x="530352" y="785794"/>
            <a:ext cx="7772400" cy="928694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0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uLnTx/>
                <a:uFillTx/>
                <a:latin typeface="+mj-lt"/>
                <a:ea typeface="+mj-ea"/>
                <a:cs typeface="+mj-cs"/>
              </a:rPr>
              <a:t>Задачи:</a:t>
            </a:r>
            <a:endParaRPr kumimoji="0" lang="ru-RU" sz="5000" b="0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Текст 7"/>
          <p:cNvSpPr txBox="1">
            <a:spLocks/>
          </p:cNvSpPr>
          <p:nvPr/>
        </p:nvSpPr>
        <p:spPr>
          <a:xfrm>
            <a:off x="214282" y="1428736"/>
            <a:ext cx="8715436" cy="5072098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Char char="v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Char char="v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uLnTx/>
                <a:uFillTx/>
                <a:latin typeface="+mn-lt"/>
                <a:ea typeface="+mn-ea"/>
                <a:cs typeface="+mn-cs"/>
              </a:rPr>
              <a:t>    Расширить и обобщить знания детей о птицах;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Char char="v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uLnTx/>
                <a:uFillTx/>
                <a:latin typeface="+mn-lt"/>
                <a:ea typeface="+mn-ea"/>
                <a:cs typeface="+mn-cs"/>
              </a:rPr>
              <a:t>   Формировать практические навыки гуманного отношения к объектам живой природы;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Char char="v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uLnTx/>
                <a:uFillTx/>
                <a:latin typeface="+mn-lt"/>
                <a:ea typeface="+mn-ea"/>
                <a:cs typeface="+mn-cs"/>
              </a:rPr>
              <a:t>   Познакомить с сезонными явлениями в природе и жизни птиц;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Char char="v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uLnTx/>
                <a:uFillTx/>
                <a:latin typeface="+mn-lt"/>
                <a:ea typeface="+mn-ea"/>
                <a:cs typeface="+mn-cs"/>
              </a:rPr>
              <a:t>   Развивать наблюдательность и внимание;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User\Desktop\ДС\Работа\фото\Королева В.А\птицы\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68" y="714356"/>
            <a:ext cx="5572132" cy="6143644"/>
          </a:xfrm>
          <a:prstGeom prst="roundRect">
            <a:avLst>
              <a:gd name="adj" fmla="val 50000"/>
            </a:avLst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sp>
        <p:nvSpPr>
          <p:cNvPr id="3" name="TextBox 2"/>
          <p:cNvSpPr txBox="1"/>
          <p:nvPr/>
        </p:nvSpPr>
        <p:spPr>
          <a:xfrm>
            <a:off x="142844" y="285728"/>
            <a:ext cx="4572032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 smtClean="0">
              <a:solidFill>
                <a:schemeClr val="bg2">
                  <a:lumMod val="20000"/>
                  <a:lumOff val="80000"/>
                </a:schemeClr>
              </a:solidFill>
            </a:endParaRPr>
          </a:p>
          <a:p>
            <a:r>
              <a:rPr lang="ru-RU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Пришла зима. Снега вокруг…</a:t>
            </a:r>
            <a:br>
              <a:rPr lang="ru-RU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</a:br>
            <a:r>
              <a:rPr lang="ru-RU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И, не скрывая вздоха,</a:t>
            </a:r>
            <a:br>
              <a:rPr lang="ru-RU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</a:br>
            <a:r>
              <a:rPr lang="ru-RU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Сказали дети утром вдруг:</a:t>
            </a:r>
            <a:br>
              <a:rPr lang="ru-RU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</a:br>
            <a:r>
              <a:rPr lang="ru-RU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- А птичкам  – то так плохо!</a:t>
            </a:r>
            <a:br>
              <a:rPr lang="ru-RU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</a:br>
            <a:r>
              <a:rPr lang="ru-RU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Ведь негде им достать еды -</a:t>
            </a:r>
            <a:br>
              <a:rPr lang="ru-RU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</a:br>
            <a:r>
              <a:rPr lang="ru-RU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Такая вот досада!</a:t>
            </a:r>
            <a:br>
              <a:rPr lang="ru-RU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</a:br>
            <a:r>
              <a:rPr lang="ru-RU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Ох, не случилось бы беды!</a:t>
            </a:r>
            <a:br>
              <a:rPr lang="ru-RU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</a:br>
            <a:r>
              <a:rPr lang="ru-RU" b="1" dirty="0" smtClean="0">
                <a:solidFill>
                  <a:schemeClr val="bg2">
                    <a:lumMod val="20000"/>
                    <a:lumOff val="80000"/>
                  </a:schemeClr>
                </a:solidFill>
              </a:rPr>
              <a:t>Нам покормить их надо!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2071670" y="2958029"/>
            <a:ext cx="442915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0" y="2812739"/>
            <a:ext cx="578644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467544" y="316788"/>
            <a:ext cx="8890802" cy="5601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Налили им мы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молока,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Поставили на лавку,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И маринованный лучок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Добавим, как приправку.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Идут  часы:  четыре, шесть…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Никто не прилетает есть!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Мы  думали  неверно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«Они сыты, наверно!»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14810" y="4786322"/>
            <a:ext cx="4929190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Мы прочитали много книг</a:t>
            </a:r>
            <a:b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 дома, и в детсаде,</a:t>
            </a:r>
            <a:b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 посмотрели интернет.</a:t>
            </a:r>
            <a:b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 вот что мы узнали…»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285728"/>
            <a:ext cx="664371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А дело было в том, дружок,</a:t>
            </a:r>
            <a:b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Что мы тогда не  знали,</a:t>
            </a:r>
            <a:b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Чем каждый кормится зверек,</a:t>
            </a:r>
            <a:b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Не ту еду давали!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20483" name="Picture 3" descr="C:\Users\User\Desktop\ДС\Работа\фото\Королева В.А\птицы\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916832"/>
            <a:ext cx="7429552" cy="3224400"/>
          </a:xfrm>
          <a:prstGeom prst="flowChartPunchedTap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85720" y="335846"/>
            <a:ext cx="8572560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  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60000"/>
                    <a:lumOff val="40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В  холодное  время  года  птицам  все труднее  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60000"/>
                    <a:lumOff val="40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60000"/>
                    <a:lumOff val="40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   становится добывать себе пищу. Им нужна наша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60000"/>
                    <a:lumOff val="40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60000"/>
                    <a:lumOff val="40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   помощь.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60000"/>
                    <a:lumOff val="40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2">
                  <a:lumMod val="60000"/>
                  <a:lumOff val="40000"/>
                </a:schemeClr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60000"/>
                    <a:lumOff val="40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   </a:t>
            </a:r>
            <a:r>
              <a:rPr lang="ru-RU" sz="2800" dirty="0" smtClean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60000"/>
                    <a:lumOff val="40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Зимняя  подкормка  птиц – довольно  старая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bg2">
                    <a:lumMod val="60000"/>
                    <a:lumOff val="40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тра-диция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60000"/>
                    <a:lumOff val="40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. Птицы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bg2">
                    <a:lumMod val="60000"/>
                    <a:lumOff val="40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60000"/>
                    <a:lumOff val="40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 быстро  усвоили, что возле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bg2">
                    <a:lumMod val="60000"/>
                    <a:lumOff val="40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че</a:t>
            </a:r>
            <a:r>
              <a:rPr lang="ru-RU" sz="2800" dirty="0" err="1" smtClean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ловечес</a:t>
            </a:r>
            <a:r>
              <a:rPr lang="ru-RU" sz="2800" dirty="0" smtClean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60000"/>
                    <a:lumOff val="40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60000"/>
                    <a:lumOff val="40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bg2">
                    <a:lumMod val="60000"/>
                    <a:lumOff val="40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ких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60000"/>
                    <a:lumOff val="40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  жилищ можно кое-чем разжиться.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60000"/>
                    <a:lumOff val="40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2">
                  <a:lumMod val="60000"/>
                  <a:lumOff val="40000"/>
                </a:schemeClr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lang="ru-RU" sz="2800" dirty="0" smtClean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  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60000"/>
                    <a:lumOff val="40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Зимой даже лесные птицы начинают тянуться к 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60000"/>
                    <a:lumOff val="40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60000"/>
                    <a:lumOff val="40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    человеческому жилью.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60000"/>
                    <a:lumOff val="40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2">
                  <a:lumMod val="60000"/>
                  <a:lumOff val="40000"/>
                </a:schemeClr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lang="ru-RU" sz="2800" dirty="0" smtClean="0">
                <a:solidFill>
                  <a:schemeClr val="bg2">
                    <a:lumMod val="60000"/>
                    <a:lumOff val="40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60000"/>
                    <a:lumOff val="40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 Голод - не тетка!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60000"/>
                    <a:lumOff val="40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bg2">
                  <a:lumMod val="60000"/>
                  <a:lumOff val="40000"/>
                </a:schemeClr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60000"/>
                    <a:lumOff val="40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   Для этого люди развешивают кормушки.</a:t>
            </a: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642910" y="745744"/>
            <a:ext cx="807249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Творческий конкурс «Кормушка».</a:t>
            </a:r>
            <a:endParaRPr kumimoji="0" lang="ru-RU" sz="40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1500175"/>
            <a:ext cx="864399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/>
              <a:t>    </a:t>
            </a:r>
            <a:r>
              <a:rPr lang="ru-RU" sz="2800" b="1" i="1" dirty="0" smtClean="0"/>
              <a:t>Мы  узнали,  что  кормушку     устроить несложно</a:t>
            </a:r>
            <a:r>
              <a:rPr lang="ru-RU" sz="2800" i="1" dirty="0" smtClean="0"/>
              <a:t>. </a:t>
            </a:r>
            <a:endParaRPr lang="ru-RU" sz="2800" i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2357431"/>
            <a:ext cx="850112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i="1" dirty="0" smtClean="0"/>
              <a:t>    </a:t>
            </a:r>
            <a:r>
              <a:rPr lang="ru-RU" sz="2400" b="1" i="1" dirty="0" smtClean="0"/>
              <a:t>Можно приспособить для этой цели различные пакеты из-под молока, банки, авоськи.</a:t>
            </a:r>
            <a:endParaRPr lang="ru-RU" sz="2400" b="1" i="1" dirty="0"/>
          </a:p>
        </p:txBody>
      </p:sp>
      <p:pic>
        <p:nvPicPr>
          <p:cNvPr id="1029" name="Picture 5" descr="C:\Users\User\Desktop\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70194" y="3501008"/>
            <a:ext cx="5017926" cy="2914213"/>
          </a:xfrm>
          <a:prstGeom prst="rect">
            <a:avLst/>
          </a:prstGeom>
          <a:noFill/>
          <a:ln w="76200">
            <a:solidFill>
              <a:schemeClr val="accent1">
                <a:lumMod val="60000"/>
                <a:lumOff val="40000"/>
              </a:schemeClr>
            </a:solidFill>
          </a:ln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1203</TotalTime>
  <Words>278</Words>
  <Application>Microsoft Office PowerPoint</Application>
  <PresentationFormat>Экран (4:3)</PresentationFormat>
  <Paragraphs>59</Paragraphs>
  <Slides>18</Slides>
  <Notes>0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6" baseType="lpstr">
      <vt:lpstr>Arial</vt:lpstr>
      <vt:lpstr>Calibri</vt:lpstr>
      <vt:lpstr>Century Gothic</vt:lpstr>
      <vt:lpstr>Times New Roman</vt:lpstr>
      <vt:lpstr>Wingdings</vt:lpstr>
      <vt:lpstr>Wingdings 2</vt:lpstr>
      <vt:lpstr>Wingdings 3</vt:lpstr>
      <vt:lpstr>Ион</vt:lpstr>
      <vt:lpstr> «Покормите птиц зимой!»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Познавательная</vt:lpstr>
      <vt:lpstr>   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«Каждой пичужке – наша кормушка»</dc:title>
  <dc:creator>User</dc:creator>
  <cp:lastModifiedBy>Пользователь Windows</cp:lastModifiedBy>
  <cp:revision>115</cp:revision>
  <cp:lastPrinted>2023-01-30T09:16:50Z</cp:lastPrinted>
  <dcterms:created xsi:type="dcterms:W3CDTF">2014-02-19T18:23:42Z</dcterms:created>
  <dcterms:modified xsi:type="dcterms:W3CDTF">2023-01-30T09:45:27Z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1064466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