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7" r:id="rId9"/>
    <p:sldId id="263" r:id="rId10"/>
    <p:sldId id="264" r:id="rId11"/>
    <p:sldId id="265" r:id="rId12"/>
    <p:sldId id="266" r:id="rId13"/>
    <p:sldId id="278" r:id="rId14"/>
    <p:sldId id="267" r:id="rId15"/>
    <p:sldId id="279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9C042-B59D-496E-A198-A06C59116EF0}" type="datetimeFigureOut">
              <a:rPr lang="ru-RU"/>
              <a:pPr>
                <a:defRPr/>
              </a:pPr>
              <a:t>30.01.2023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F79F4-E697-44BD-AF89-2D2FBE998AF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6AA29-D419-4126-952D-C75CCB9A08B6}" type="datetimeFigureOut">
              <a:rPr lang="ru-RU"/>
              <a:pPr>
                <a:defRPr/>
              </a:pPr>
              <a:t>30.01.2023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8F61-F5C0-4423-A5C7-C415084954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6AADD-C57E-45C9-939E-C1ADDFD3EC69}" type="datetimeFigureOut">
              <a:rPr lang="ru-RU"/>
              <a:pPr>
                <a:defRPr/>
              </a:pPr>
              <a:t>30.01.2023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56801-D3AA-4208-9A50-B1E221A5BFE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07BC3-F90C-4F38-BC04-240C1DA1D965}" type="datetimeFigureOut">
              <a:rPr lang="ru-RU"/>
              <a:pPr>
                <a:defRPr/>
              </a:pPr>
              <a:t>30.01.2023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9E73C6-65D3-440C-93E3-FD988ACB63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68DB1-56CD-4B3C-8209-D436F63DB836}" type="datetimeFigureOut">
              <a:rPr lang="ru-RU"/>
              <a:pPr>
                <a:defRPr/>
              </a:pPr>
              <a:t>30.01.2023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9B2B8-DA39-4817-9CFF-F05DEAD9F5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7D8C6-6D82-4DAA-80A5-34A3A60E38A9}" type="datetimeFigureOut">
              <a:rPr lang="ru-RU"/>
              <a:pPr>
                <a:defRPr/>
              </a:pPr>
              <a:t>30.01.2023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6AA94-9317-4151-B46C-171405389F9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79DB3-C329-4EF7-8E1D-2CA31E95BF63}" type="datetimeFigureOut">
              <a:rPr lang="ru-RU"/>
              <a:pPr>
                <a:defRPr/>
              </a:pPr>
              <a:t>30.01.2023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576FB-5210-454C-8CCB-D44A9EA2AFA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56F48-87EE-440B-935B-4FE657CA9EE9}" type="datetimeFigureOut">
              <a:rPr lang="ru-RU"/>
              <a:pPr>
                <a:defRPr/>
              </a:pPr>
              <a:t>30.01.2023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E8955-010D-41DA-B448-CE01236DA7B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CF6D6-2BBF-4DFD-BD08-D587CDC18930}" type="datetimeFigureOut">
              <a:rPr lang="ru-RU"/>
              <a:pPr>
                <a:defRPr/>
              </a:pPr>
              <a:t>30.01.2023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C6C4DC-B755-46A9-BFEE-33B6D41D9EC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D1D2DD-6083-4179-BFEF-8AA41DE8FD20}" type="datetimeFigureOut">
              <a:rPr lang="ru-RU"/>
              <a:pPr>
                <a:defRPr/>
              </a:pPr>
              <a:t>30.01.2023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E81955-7073-4FAE-A9EE-D5C2E2DE497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BE7839-2490-46CE-8162-F63796D7E1CE}" type="datetimeFigureOut">
              <a:rPr lang="ru-RU"/>
              <a:pPr>
                <a:defRPr/>
              </a:pPr>
              <a:t>30.01.2023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C7C6D-965E-4C44-A41B-FF5DC60EC05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0A056A-92B2-41EE-A1FB-F5FDD597A9B3}" type="datetimeFigureOut">
              <a:rPr lang="ru-RU"/>
              <a:pPr>
                <a:defRPr/>
              </a:pPr>
              <a:t>30.01.2023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93C112-9777-49D8-A6C5-B3D5E8AE8CE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&#1084;&#1072;&#1084;&#1072;/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TextBox 4"/>
          <p:cNvSpPr txBox="1">
            <a:spLocks noChangeArrowheads="1"/>
          </p:cNvSpPr>
          <p:nvPr/>
        </p:nvSpPr>
        <p:spPr bwMode="auto">
          <a:xfrm>
            <a:off x="827088" y="2349500"/>
            <a:ext cx="7705725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>
                <a:latin typeface="Calibri" pitchFamily="34" charset="0"/>
              </a:rPr>
              <a:t>Проект</a:t>
            </a:r>
          </a:p>
          <a:p>
            <a:pPr algn="ctr"/>
            <a:r>
              <a:rPr lang="ru-RU" sz="4000" b="1" dirty="0">
                <a:latin typeface="Calibri" pitchFamily="34" charset="0"/>
              </a:rPr>
              <a:t>«Разноцветная неделя»</a:t>
            </a:r>
          </a:p>
          <a:p>
            <a:pPr algn="ctr"/>
            <a:endParaRPr lang="ru-RU" sz="2800" b="1" i="1" dirty="0">
              <a:latin typeface="Century Schoolbook" pitchFamily="18" charset="0"/>
            </a:endParaRPr>
          </a:p>
          <a:p>
            <a:pPr algn="r"/>
            <a:r>
              <a:rPr lang="ru-RU" sz="2800" b="1" dirty="0">
                <a:latin typeface="Calibri" pitchFamily="34" charset="0"/>
              </a:rPr>
              <a:t>Проект составила:</a:t>
            </a:r>
          </a:p>
          <a:p>
            <a:pPr algn="r"/>
            <a:r>
              <a:rPr lang="ru-RU" sz="2800" b="1" dirty="0" smtClean="0"/>
              <a:t>Авраменко С.В.</a:t>
            </a:r>
            <a:endParaRPr lang="ru-RU" sz="2800" b="1" dirty="0"/>
          </a:p>
          <a:p>
            <a:pPr algn="r"/>
            <a:endParaRPr lang="ru-RU" sz="2800" b="1" dirty="0">
              <a:latin typeface="Calibri" pitchFamily="34" charset="0"/>
            </a:endParaRPr>
          </a:p>
          <a:p>
            <a:pPr algn="r"/>
            <a:r>
              <a:rPr lang="ru-RU" sz="1600" b="1" dirty="0">
                <a:latin typeface="Calibri" pitchFamily="34" charset="0"/>
              </a:rPr>
              <a:t>Воспитатель</a:t>
            </a:r>
            <a:r>
              <a:rPr lang="ru-RU" sz="1600" b="1" dirty="0"/>
              <a:t> </a:t>
            </a:r>
            <a:r>
              <a:rPr lang="ru-RU" sz="1600" b="1" dirty="0" smtClean="0"/>
              <a:t>МБДОУ д/с №4 Авраменко С.В</a:t>
            </a:r>
          </a:p>
          <a:p>
            <a:pPr algn="r"/>
            <a:r>
              <a:rPr lang="ru-RU" sz="1600" b="1" dirty="0" smtClean="0"/>
              <a:t>Сафоново  2019 г.</a:t>
            </a:r>
            <a:endParaRPr lang="ru-RU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49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68313" y="549275"/>
            <a:ext cx="8135937" cy="26765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u="sng" dirty="0">
                <a:latin typeface="+mn-lt"/>
                <a:cs typeface="+mn-cs"/>
              </a:rPr>
              <a:t>Заключительный этап: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b="1" dirty="0">
                <a:latin typeface="+mn-lt"/>
                <a:cs typeface="+mn-cs"/>
              </a:rPr>
              <a:t>Систематизация практического материала (конспекты, игры, фото, детская продуктивная деятельность.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b="1" dirty="0">
                <a:latin typeface="+mn-lt"/>
                <a:cs typeface="+mn-cs"/>
              </a:rPr>
              <a:t>Оформление результатов педагогического наблюдения.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b="1" dirty="0">
                <a:latin typeface="+mn-lt"/>
                <a:cs typeface="+mn-cs"/>
              </a:rPr>
              <a:t>Выставка рисунков на тему «Радуга»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b="1" dirty="0">
                <a:latin typeface="+mn-lt"/>
                <a:cs typeface="+mn-cs"/>
              </a:rPr>
              <a:t>Составление проекта.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u="sng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50825" y="476250"/>
            <a:ext cx="8642350" cy="4894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+mn-lt"/>
                <a:cs typeface="+mn-cs"/>
              </a:rPr>
              <a:t>Ожидаемый результат: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latin typeface="+mn-lt"/>
              <a:cs typeface="+mn-cs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b="1" dirty="0">
                <a:latin typeface="+mn-lt"/>
                <a:cs typeface="+mn-cs"/>
              </a:rPr>
              <a:t>У детей сформируются представления о сенсорных эталонов цвета ( семи цветах спектра и оттенках)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b="1" dirty="0">
                <a:latin typeface="+mn-lt"/>
                <a:cs typeface="+mn-cs"/>
              </a:rPr>
              <a:t>Повысится интерес к сенсорной культуре, и желание принимать участие в совместной деятельности.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b="1" dirty="0">
                <a:latin typeface="+mn-lt"/>
                <a:cs typeface="+mn-cs"/>
              </a:rPr>
              <a:t>Обогатится речь детей.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b="1" dirty="0">
                <a:latin typeface="+mn-lt"/>
                <a:cs typeface="+mn-cs"/>
              </a:rPr>
              <a:t>Участие родителей в совместной продуктивной деятельности.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b="1" dirty="0">
                <a:latin typeface="+mn-lt"/>
                <a:cs typeface="+mn-cs"/>
              </a:rPr>
              <a:t>Изменение отношения родителей к проблеме сенсорного воспитания.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b="1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2"/>
          <p:cNvSpPr txBox="1">
            <a:spLocks noChangeArrowheads="1"/>
          </p:cNvSpPr>
          <p:nvPr/>
        </p:nvSpPr>
        <p:spPr bwMode="auto">
          <a:xfrm>
            <a:off x="0" y="620713"/>
            <a:ext cx="84248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600" b="1">
              <a:latin typeface="Calibri" pitchFamily="34" charset="0"/>
            </a:endParaRPr>
          </a:p>
          <a:p>
            <a:pPr algn="ctr"/>
            <a:endParaRPr lang="ru-RU" sz="3600" b="1">
              <a:latin typeface="Calibri" pitchFamily="34" charset="0"/>
            </a:endParaRPr>
          </a:p>
        </p:txBody>
      </p:sp>
      <p:pic>
        <p:nvPicPr>
          <p:cNvPr id="24578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32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7950" y="115888"/>
            <a:ext cx="8928100" cy="6677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sz="3600" b="1">
                <a:latin typeface="Calibri" pitchFamily="34" charset="0"/>
              </a:rPr>
              <a:t>Итоги проекта:</a:t>
            </a:r>
          </a:p>
          <a:p>
            <a:pPr algn="ctr"/>
            <a:endParaRPr lang="ru-RU" sz="3600" b="1">
              <a:latin typeface="Calibri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ru-RU" sz="2000" b="1" i="1">
                <a:latin typeface="Calibri" pitchFamily="34" charset="0"/>
              </a:rPr>
              <a:t>Построение всего образовательного процесса вокруг одной центральной темы дало большие возможности для развития детей. Тематические недели помогли организовать информацию оптимальным способом. У детей появилась возможность не только закрепить и расширить знания и умения по конкретной теме, но и реализовать их в течении недели во всех видах деятельности.</a:t>
            </a:r>
          </a:p>
          <a:p>
            <a:pPr algn="just">
              <a:buFont typeface="Arial" charset="0"/>
              <a:buChar char="•"/>
            </a:pPr>
            <a:endParaRPr lang="ru-RU" sz="2000" b="1" i="1">
              <a:latin typeface="Calibri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ru-RU" sz="2000" b="1" i="1">
                <a:latin typeface="Calibri" pitchFamily="34" charset="0"/>
              </a:rPr>
              <a:t>При реализации тематической недели родители стали активными помощниками и участниками воспитательно-образовательного процесса. Они имеют возможность познакомиться с тематикой недели, с мероприятиями, проводимыми в ДОУ по данной теме; получить консультацию и использовать с детьми предложенный практический материал, а также, активно участвуют в подготовке к итоговым мероприятиям, вносят в них свои идеи</a:t>
            </a:r>
            <a:r>
              <a:rPr lang="ru-RU" sz="2000" i="1">
                <a:latin typeface="Calibri" pitchFamily="34" charset="0"/>
              </a:rPr>
              <a:t>.</a:t>
            </a:r>
          </a:p>
          <a:p>
            <a:pPr algn="just">
              <a:buFont typeface="Arial" charset="0"/>
              <a:buChar char="•"/>
            </a:pPr>
            <a:endParaRPr lang="ru-RU" sz="2000" i="1">
              <a:latin typeface="Calibri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ru-RU" sz="2000" b="1" i="1">
                <a:latin typeface="Calibri" pitchFamily="34" charset="0"/>
              </a:rPr>
              <a:t>Были организованы выставки детских работ.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95288" y="836613"/>
            <a:ext cx="8208962" cy="39084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+mn-lt"/>
                <a:cs typeface="+mn-cs"/>
              </a:rPr>
              <a:t>Реализация проекта «Разноцветная неделя»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latin typeface="+mn-lt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+mn-lt"/>
                <a:cs typeface="+mn-cs"/>
              </a:rPr>
              <a:t>Понедельник - </a:t>
            </a:r>
            <a:r>
              <a:rPr lang="ru-RU" sz="2800" b="1" dirty="0">
                <a:solidFill>
                  <a:srgbClr val="FF0000"/>
                </a:solidFill>
                <a:latin typeface="+mn-lt"/>
                <a:cs typeface="+mn-cs"/>
              </a:rPr>
              <a:t>красный день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+mn-lt"/>
                <a:cs typeface="+mn-cs"/>
              </a:rPr>
              <a:t>Вторник – </a:t>
            </a:r>
            <a:r>
              <a:rPr lang="ru-RU" sz="2800" b="1" dirty="0">
                <a:solidFill>
                  <a:schemeClr val="accent6"/>
                </a:solidFill>
                <a:latin typeface="+mn-lt"/>
                <a:cs typeface="+mn-cs"/>
              </a:rPr>
              <a:t>оранжевый</a:t>
            </a:r>
            <a:r>
              <a:rPr lang="ru-RU" sz="2800" b="1" dirty="0">
                <a:latin typeface="+mn-lt"/>
                <a:cs typeface="+mn-cs"/>
              </a:rPr>
              <a:t> и </a:t>
            </a:r>
            <a:r>
              <a:rPr lang="ru-RU" sz="2800" b="1" dirty="0">
                <a:solidFill>
                  <a:srgbClr val="FFC000"/>
                </a:solidFill>
                <a:latin typeface="+mn-lt"/>
                <a:cs typeface="+mn-cs"/>
              </a:rPr>
              <a:t>желтый день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+mn-lt"/>
                <a:cs typeface="+mn-cs"/>
              </a:rPr>
              <a:t>Среда – 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зеленый день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+mn-lt"/>
                <a:cs typeface="+mn-cs"/>
              </a:rPr>
              <a:t>Четверг – </a:t>
            </a:r>
            <a:r>
              <a:rPr lang="ru-RU" sz="2800" b="1" dirty="0">
                <a:solidFill>
                  <a:srgbClr val="00B0F0"/>
                </a:solidFill>
                <a:latin typeface="+mn-lt"/>
                <a:cs typeface="+mn-cs"/>
              </a:rPr>
              <a:t>голубой</a:t>
            </a:r>
            <a:r>
              <a:rPr lang="ru-RU" sz="2800" b="1" dirty="0">
                <a:latin typeface="+mn-lt"/>
                <a:cs typeface="+mn-cs"/>
              </a:rPr>
              <a:t> и </a:t>
            </a:r>
            <a:r>
              <a:rPr lang="ru-RU" sz="2800" b="1" dirty="0">
                <a:solidFill>
                  <a:srgbClr val="002060"/>
                </a:solidFill>
                <a:latin typeface="+mn-lt"/>
                <a:cs typeface="+mn-cs"/>
              </a:rPr>
              <a:t>синий день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+mn-lt"/>
                <a:cs typeface="+mn-cs"/>
              </a:rPr>
              <a:t>Пятница- </a:t>
            </a:r>
            <a:r>
              <a:rPr lang="ru-RU" sz="2800" b="1" dirty="0">
                <a:solidFill>
                  <a:srgbClr val="7030A0"/>
                </a:solidFill>
                <a:latin typeface="+mn-lt"/>
                <a:cs typeface="+mn-cs"/>
              </a:rPr>
              <a:t>фиолетовый день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07950" y="0"/>
            <a:ext cx="8856663" cy="11972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3200" b="1" dirty="0">
                <a:latin typeface="+mn-lt"/>
                <a:cs typeface="+mn-cs"/>
              </a:rPr>
              <a:t>Список используемой литературы: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000" b="1" dirty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b="1" dirty="0">
                <a:latin typeface="+mn-lt"/>
                <a:cs typeface="+mn-cs"/>
              </a:rPr>
              <a:t>Венгер Л.А. Воспитание сенсорной культуры ребенка – М.: Просвещение, 1988.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b="1" dirty="0">
                <a:latin typeface="+mn-lt"/>
                <a:cs typeface="+mn-cs"/>
              </a:rPr>
              <a:t>Иванова О. Васильева И. Выразительные возможности цвета. СПб.: Агентство образовательного сотрудничества, 2005.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b="1" dirty="0">
                <a:latin typeface="+mn-lt"/>
                <a:cs typeface="+mn-cs"/>
              </a:rPr>
              <a:t>Киселева Л.С. Данилина Т.А. Проектный метод в деятельности дошкольного учреждения – М.: АРКТИ, 2003.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b="1" dirty="0">
                <a:latin typeface="+mn-lt"/>
                <a:cs typeface="+mn-cs"/>
              </a:rPr>
              <a:t>Дыбина О.В., Рахманова Н.П., Щетинина В.В. Неизведанное рядом. М.: ТЦ Сфера, 2005.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b="1" dirty="0">
                <a:latin typeface="+mn-lt"/>
                <a:cs typeface="+mn-cs"/>
              </a:rPr>
              <a:t>ориентированная на ребенка. М.: Всемирный банк, 2010.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b="1" dirty="0">
                <a:latin typeface="+mn-lt"/>
                <a:cs typeface="+mn-cs"/>
              </a:rPr>
              <a:t>Нищева  Н.В. Разноцветные сказки .  СПб.: «ДЕТСТВО-ПРЕСС», 2003.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b="1" dirty="0">
                <a:latin typeface="+mn-lt"/>
                <a:cs typeface="+mn-cs"/>
              </a:rPr>
              <a:t>Глушанок Т.Г. , Волкова Л.Н. «Тайны здоровья детей», СПб.: 1994.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b="1" dirty="0">
                <a:latin typeface="+mn-lt"/>
                <a:cs typeface="+mn-cs"/>
              </a:rPr>
              <a:t>Сенсорное воспитание в детском саду: Пособие для воспитателей. / Под ред. Н.Н.Поддьякова, В.Н. Аванесовой. - М.: Просвещение, 1981.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b="1" dirty="0">
                <a:latin typeface="+mn-lt"/>
                <a:cs typeface="+mn-cs"/>
              </a:rPr>
              <a:t> Швайко Г.С.  Игры и игровые упражнения на развитие речи. М.: Просвещение, 1983.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b="1" dirty="0">
                <a:latin typeface="+mn-lt"/>
                <a:cs typeface="+mn-cs"/>
              </a:rPr>
              <a:t> Шевчук И. Изучаем цвета. ООО Издательство.: Эксмо, 2007.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b="1" dirty="0">
                <a:latin typeface="+mn-lt"/>
                <a:cs typeface="+mn-cs"/>
              </a:rPr>
              <a:t>Сайт </a:t>
            </a:r>
            <a:r>
              <a:rPr lang="ru-RU" sz="2000" b="1" dirty="0">
                <a:latin typeface="+mn-lt"/>
                <a:cs typeface="+mn-cs"/>
                <a:hlinkClick r:id="rId3"/>
              </a:rPr>
              <a:t>http://Мама</a:t>
            </a:r>
            <a:r>
              <a:rPr lang="ru-RU" sz="2000" b="1" dirty="0">
                <a:latin typeface="+mn-lt"/>
                <a:cs typeface="+mn-cs"/>
              </a:rPr>
              <a:t> для мам.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+mn-lt"/>
                <a:cs typeface="+mn-cs"/>
              </a:rPr>
              <a:t>         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  <a:cs typeface="+mn-cs"/>
              </a:rPr>
              <a:t/>
            </a:r>
            <a:br>
              <a:rPr lang="ru-RU" sz="2400" dirty="0">
                <a:latin typeface="+mn-lt"/>
                <a:cs typeface="+mn-cs"/>
              </a:rPr>
            </a:br>
            <a:endParaRPr lang="ru-RU" sz="2400" b="1" dirty="0">
              <a:latin typeface="+mn-lt"/>
              <a:cs typeface="+mn-cs"/>
            </a:endParaRPr>
          </a:p>
          <a:p>
            <a:pPr marL="571500" indent="-571500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3600" b="1" dirty="0">
              <a:latin typeface="+mn-lt"/>
              <a:cs typeface="+mn-cs"/>
            </a:endParaRPr>
          </a:p>
          <a:p>
            <a:pPr marL="571500" indent="-571500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3600" b="1" dirty="0">
              <a:latin typeface="+mn-lt"/>
              <a:cs typeface="+mn-cs"/>
            </a:endParaRPr>
          </a:p>
          <a:p>
            <a:pPr marL="571500" indent="-571500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3600" b="1" dirty="0">
              <a:latin typeface="+mn-lt"/>
              <a:cs typeface="+mn-cs"/>
            </a:endParaRPr>
          </a:p>
          <a:p>
            <a:pPr marL="571500" indent="-571500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3600" b="1" dirty="0">
              <a:latin typeface="+mn-lt"/>
              <a:cs typeface="+mn-cs"/>
            </a:endParaRPr>
          </a:p>
          <a:p>
            <a:pPr marL="571500" indent="-571500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3600" b="1" dirty="0">
              <a:latin typeface="+mn-lt"/>
              <a:cs typeface="+mn-cs"/>
            </a:endParaRPr>
          </a:p>
          <a:p>
            <a:pPr marL="571500" indent="-571500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3600" b="1" dirty="0">
              <a:latin typeface="+mn-lt"/>
              <a:cs typeface="+mn-cs"/>
            </a:endParaRPr>
          </a:p>
          <a:p>
            <a:pPr marL="571500" indent="-571500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3600" b="1" dirty="0">
              <a:latin typeface="+mn-lt"/>
              <a:cs typeface="+mn-cs"/>
            </a:endParaRPr>
          </a:p>
          <a:p>
            <a:pPr marL="571500" indent="-571500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3600" b="1" dirty="0">
              <a:latin typeface="+mn-lt"/>
              <a:cs typeface="+mn-cs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b="1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07950" y="0"/>
            <a:ext cx="8856663" cy="5886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/>
            <a:r>
              <a:rPr lang="ru-RU" sz="2000">
                <a:latin typeface="Calibri" pitchFamily="34" charset="0"/>
              </a:rPr>
              <a:t>         </a:t>
            </a:r>
          </a:p>
          <a:p>
            <a:pPr marL="457200" indent="-457200"/>
            <a:r>
              <a:rPr lang="ru-RU" sz="2400">
                <a:latin typeface="Calibri" pitchFamily="34" charset="0"/>
              </a:rPr>
              <a:t/>
            </a:r>
            <a:br>
              <a:rPr lang="ru-RU" sz="2400">
                <a:latin typeface="Calibri" pitchFamily="34" charset="0"/>
              </a:rPr>
            </a:br>
            <a:endParaRPr lang="ru-RU" sz="2400" b="1">
              <a:latin typeface="Calibri" pitchFamily="34" charset="0"/>
            </a:endParaRPr>
          </a:p>
          <a:p>
            <a:pPr marL="457200" indent="-457200" algn="ctr">
              <a:buFont typeface="Arial" charset="0"/>
              <a:buChar char="•"/>
            </a:pPr>
            <a:endParaRPr lang="ru-RU" sz="3600" b="1">
              <a:latin typeface="Calibri" pitchFamily="34" charset="0"/>
            </a:endParaRPr>
          </a:p>
          <a:p>
            <a:pPr marL="457200" indent="-457200" algn="ctr">
              <a:buFont typeface="Arial" charset="0"/>
              <a:buChar char="•"/>
            </a:pPr>
            <a:endParaRPr lang="ru-RU" sz="3600" b="1">
              <a:latin typeface="Calibri" pitchFamily="34" charset="0"/>
            </a:endParaRPr>
          </a:p>
          <a:p>
            <a:pPr marL="457200" indent="-457200" algn="ctr">
              <a:buFont typeface="Arial" charset="0"/>
              <a:buChar char="•"/>
            </a:pPr>
            <a:endParaRPr lang="ru-RU" sz="3600" b="1">
              <a:latin typeface="Calibri" pitchFamily="34" charset="0"/>
            </a:endParaRPr>
          </a:p>
          <a:p>
            <a:pPr marL="457200" indent="-457200" algn="ctr">
              <a:buFont typeface="Arial" charset="0"/>
              <a:buChar char="•"/>
            </a:pPr>
            <a:endParaRPr lang="ru-RU" sz="3600" b="1">
              <a:latin typeface="Calibri" pitchFamily="34" charset="0"/>
            </a:endParaRPr>
          </a:p>
          <a:p>
            <a:pPr marL="457200" indent="-457200" algn="ctr">
              <a:buFont typeface="Arial" charset="0"/>
              <a:buChar char="•"/>
            </a:pPr>
            <a:endParaRPr lang="ru-RU" sz="3600" b="1">
              <a:latin typeface="Calibri" pitchFamily="34" charset="0"/>
            </a:endParaRPr>
          </a:p>
          <a:p>
            <a:pPr marL="457200" indent="-457200" algn="ctr">
              <a:buFont typeface="Arial" charset="0"/>
              <a:buChar char="•"/>
            </a:pPr>
            <a:endParaRPr lang="ru-RU" sz="3600" b="1">
              <a:latin typeface="Calibri" pitchFamily="34" charset="0"/>
            </a:endParaRPr>
          </a:p>
          <a:p>
            <a:pPr marL="457200" indent="-457200" algn="ctr">
              <a:buFont typeface="Arial" charset="0"/>
              <a:buChar char="•"/>
            </a:pPr>
            <a:endParaRPr lang="ru-RU" sz="3600" b="1">
              <a:latin typeface="Calibri" pitchFamily="34" charset="0"/>
            </a:endParaRPr>
          </a:p>
          <a:p>
            <a:pPr marL="457200" indent="-457200" algn="ctr">
              <a:buFont typeface="Arial" charset="0"/>
              <a:buChar char="•"/>
            </a:pPr>
            <a:endParaRPr lang="ru-RU" sz="3600" b="1">
              <a:latin typeface="Calibri" pitchFamily="34" charset="0"/>
            </a:endParaRPr>
          </a:p>
          <a:p>
            <a:pPr marL="457200" indent="-457200" algn="just">
              <a:buFont typeface="Arial" charset="0"/>
              <a:buChar char="•"/>
            </a:pPr>
            <a:endParaRPr lang="ru-RU" sz="2400" b="1">
              <a:latin typeface="Calibri" pitchFamily="34" charset="0"/>
            </a:endParaRPr>
          </a:p>
        </p:txBody>
      </p:sp>
      <p:pic>
        <p:nvPicPr>
          <p:cNvPr id="28676" name="Picture 4" descr="domin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3357563"/>
            <a:ext cx="2808287" cy="2105025"/>
          </a:xfrm>
          <a:prstGeom prst="rect">
            <a:avLst/>
          </a:prstGeom>
          <a:noFill/>
        </p:spPr>
      </p:pic>
      <p:pic>
        <p:nvPicPr>
          <p:cNvPr id="28677" name="Picture 5" descr="domin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64163" y="3284538"/>
            <a:ext cx="2879725" cy="2160587"/>
          </a:xfrm>
          <a:prstGeom prst="rect">
            <a:avLst/>
          </a:prstGeom>
          <a:noFill/>
        </p:spPr>
      </p:pic>
      <p:pic>
        <p:nvPicPr>
          <p:cNvPr id="28679" name="Picture 7" descr="Картинки по запросу игры и пособия своими руками цвета и формы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8313" y="476250"/>
            <a:ext cx="2808287" cy="2103438"/>
          </a:xfrm>
          <a:prstGeom prst="rect">
            <a:avLst/>
          </a:prstGeom>
          <a:noFill/>
        </p:spPr>
      </p:pic>
      <p:pic>
        <p:nvPicPr>
          <p:cNvPr id="28681" name="Picture 9" descr="Картинки по запросу игры и пособия своими руками цвета и формы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19475" y="260350"/>
            <a:ext cx="2382838" cy="2316163"/>
          </a:xfrm>
          <a:prstGeom prst="rect">
            <a:avLst/>
          </a:prstGeom>
          <a:noFill/>
        </p:spPr>
      </p:pic>
      <p:sp>
        <p:nvSpPr>
          <p:cNvPr id="28683" name="WordArt 11"/>
          <p:cNvSpPr>
            <a:spLocks noChangeArrowheads="1" noChangeShapeType="1" noTextEdit="1"/>
          </p:cNvSpPr>
          <p:nvPr/>
        </p:nvSpPr>
        <p:spPr bwMode="auto">
          <a:xfrm>
            <a:off x="1835150" y="2708275"/>
            <a:ext cx="5400675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Игры, выполненные своими руками, 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совместно с детьми</a:t>
            </a:r>
          </a:p>
        </p:txBody>
      </p:sp>
      <p:pic>
        <p:nvPicPr>
          <p:cNvPr id="28685" name="Picture 13" descr="Картинки по запросу дидактические игры цвет и форма своими руками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67400" y="476250"/>
            <a:ext cx="2879725" cy="208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extBox 2"/>
          <p:cNvSpPr txBox="1">
            <a:spLocks noChangeArrowheads="1"/>
          </p:cNvSpPr>
          <p:nvPr/>
        </p:nvSpPr>
        <p:spPr bwMode="auto">
          <a:xfrm>
            <a:off x="179388" y="765175"/>
            <a:ext cx="8964612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latin typeface="Calibri" pitchFamily="34" charset="0"/>
              </a:rPr>
              <a:t>Паспорт проекта</a:t>
            </a:r>
          </a:p>
          <a:p>
            <a:pPr algn="ctr"/>
            <a:r>
              <a:rPr lang="ru-RU" sz="4000" b="1">
                <a:latin typeface="Calibri" pitchFamily="34" charset="0"/>
              </a:rPr>
              <a:t>«Разноцветная неделя»</a:t>
            </a:r>
          </a:p>
          <a:p>
            <a:pPr algn="ctr"/>
            <a:endParaRPr lang="ru-RU" sz="4000" b="1">
              <a:latin typeface="Calibri" pitchFamily="34" charset="0"/>
            </a:endParaRPr>
          </a:p>
          <a:p>
            <a:pPr algn="just"/>
            <a:r>
              <a:rPr lang="ru-RU" sz="2800" b="1" u="sng">
                <a:latin typeface="Calibri" pitchFamily="34" charset="0"/>
              </a:rPr>
              <a:t>Вид проекта: </a:t>
            </a:r>
            <a:r>
              <a:rPr lang="ru-RU" sz="1600" b="1">
                <a:latin typeface="Calibri" pitchFamily="34" charset="0"/>
              </a:rPr>
              <a:t>творческий, обучающий</a:t>
            </a:r>
          </a:p>
          <a:p>
            <a:pPr algn="just"/>
            <a:endParaRPr lang="ru-RU" sz="2800" b="1" u="sng">
              <a:latin typeface="Calibri" pitchFamily="34" charset="0"/>
            </a:endParaRPr>
          </a:p>
          <a:p>
            <a:pPr algn="just"/>
            <a:r>
              <a:rPr lang="ru-RU" sz="2800" b="1" u="sng">
                <a:latin typeface="Calibri" pitchFamily="34" charset="0"/>
              </a:rPr>
              <a:t>Продолжительность проекта: </a:t>
            </a:r>
            <a:r>
              <a:rPr lang="ru-RU" sz="1600" b="1">
                <a:latin typeface="Calibri" pitchFamily="34" charset="0"/>
              </a:rPr>
              <a:t>краткосрочный</a:t>
            </a:r>
          </a:p>
          <a:p>
            <a:pPr algn="just"/>
            <a:r>
              <a:rPr lang="ru-RU" sz="1600" b="1">
                <a:latin typeface="Calibri" pitchFamily="34" charset="0"/>
              </a:rPr>
              <a:t>                                                           (1 неделя)</a:t>
            </a:r>
          </a:p>
          <a:p>
            <a:pPr algn="just"/>
            <a:r>
              <a:rPr lang="ru-RU" sz="2800" b="1" u="sng">
                <a:latin typeface="Calibri" pitchFamily="34" charset="0"/>
              </a:rPr>
              <a:t>Участники проекта: </a:t>
            </a:r>
            <a:r>
              <a:rPr lang="ru-RU" sz="1600" b="1">
                <a:latin typeface="Calibri" pitchFamily="34" charset="0"/>
              </a:rPr>
              <a:t>воспитатели второй младшей группы, дети и родители</a:t>
            </a:r>
          </a:p>
          <a:p>
            <a:pPr algn="just"/>
            <a:r>
              <a:rPr lang="ru-RU" sz="3200" b="1">
                <a:latin typeface="Calibri" pitchFamily="34" charset="0"/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TextBox 2"/>
          <p:cNvSpPr txBox="1">
            <a:spLocks noChangeArrowheads="1"/>
          </p:cNvSpPr>
          <p:nvPr/>
        </p:nvSpPr>
        <p:spPr bwMode="auto">
          <a:xfrm>
            <a:off x="179388" y="115888"/>
            <a:ext cx="8856662" cy="643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latin typeface="Calibri" pitchFamily="34" charset="0"/>
              </a:rPr>
              <a:t>Актуальность проекта</a:t>
            </a:r>
          </a:p>
          <a:p>
            <a:pPr algn="just"/>
            <a:r>
              <a:rPr lang="ru-RU" sz="2800" b="1">
                <a:latin typeface="Calibri" pitchFamily="34" charset="0"/>
              </a:rPr>
              <a:t>   </a:t>
            </a:r>
            <a:r>
              <a:rPr lang="ru-RU" sz="2000" b="1">
                <a:latin typeface="Calibri" pitchFamily="34" charset="0"/>
              </a:rPr>
              <a:t>Познание человеком окружающего мира начинается с «живого созерцания», с ощущения и восприятия. Однако в последнее время все больше внимания уделяется интеллектуальному развитию ребенка, процессу сенсорного развития внимания уделяется явно недостаточно. Развитая сенсорика – основа для совершенствования практической деятельности современного человека. Поэтому сенсорному развитию дошкольников должно уделяться значительно больше времени в воспитательном процессе. </a:t>
            </a:r>
          </a:p>
          <a:p>
            <a:pPr algn="just"/>
            <a:r>
              <a:rPr lang="ru-RU" sz="2000" b="1">
                <a:latin typeface="Calibri" pitchFamily="34" charset="0"/>
              </a:rPr>
              <a:t>    Сенсорное развитие в дошкольном детстве  происходит в процессе разнообразных дидактических игр, дети учатся выделять цвет предметов, называть оттенки и цвета, сравнивать предметы по цвету, группировать их по сходству в цвете. Дидактические игры, предшествующие изобразительной деятельности, готовят детей к более свободному и точному отражению цветов и оттенков в рисовании, аппликации.</a:t>
            </a:r>
          </a:p>
          <a:p>
            <a:pPr algn="just"/>
            <a:endParaRPr lang="ru-RU" sz="2000" b="1">
              <a:latin typeface="Calibri" pitchFamily="34" charset="0"/>
            </a:endParaRPr>
          </a:p>
          <a:p>
            <a:pPr algn="ctr"/>
            <a:endParaRPr lang="ru-RU" sz="3200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TextBox 3"/>
          <p:cNvSpPr txBox="1">
            <a:spLocks noChangeArrowheads="1"/>
          </p:cNvSpPr>
          <p:nvPr/>
        </p:nvSpPr>
        <p:spPr bwMode="auto">
          <a:xfrm>
            <a:off x="107950" y="620713"/>
            <a:ext cx="878522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b="1">
                <a:latin typeface="Calibri" pitchFamily="34" charset="0"/>
              </a:rPr>
              <a:t> </a:t>
            </a:r>
            <a:r>
              <a:rPr lang="ru-RU" sz="2000" b="1">
                <a:latin typeface="Calibri" pitchFamily="34" charset="0"/>
              </a:rPr>
              <a:t>Дети оперируют имеющими знаниями о цвете, которые в ходе игры усваиваются, систематизируются, обогащаются. С помощью игры ребенок получает новые знания о том или ином цвете. В то же время в процессе игры у детей активизируется цветовой словарь детей. </a:t>
            </a:r>
          </a:p>
          <a:p>
            <a:pPr algn="just"/>
            <a:r>
              <a:rPr lang="ru-RU" sz="2000" b="1">
                <a:latin typeface="Calibri" pitchFamily="34" charset="0"/>
              </a:rPr>
              <a:t>   Значение сенсорного развития ребенка для его будущей жизни выдвигает перед теорией и практикой дошкольного воспитания задачу разработки и использования наиболее эффективных средств и методов сенсорного воспитания в детском саду.</a:t>
            </a:r>
          </a:p>
          <a:p>
            <a:pPr algn="just"/>
            <a:r>
              <a:rPr lang="ru-RU" sz="2000" b="1">
                <a:latin typeface="Calibri" pitchFamily="34" charset="0"/>
              </a:rPr>
              <a:t>    Недостаточное сенсомоторное развитие детей дошкольного возраста приводит к возникновению различных трудностей в ходе начального обучения. Таим образом, возникла необходимость разработки проекта «Разноцветная неделя», направленного на формирование представлений дошкольника о сенсорных эталонах цвета.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87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68313" y="1412875"/>
            <a:ext cx="7920037" cy="286232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sz="4000" b="1" dirty="0">
                <a:latin typeface="Calibri" pitchFamily="34" charset="0"/>
              </a:rPr>
              <a:t>Цель проекта</a:t>
            </a:r>
          </a:p>
          <a:p>
            <a:pPr algn="just">
              <a:buFont typeface="Arial" charset="0"/>
              <a:buChar char="•"/>
            </a:pPr>
            <a:endParaRPr lang="ru-RU" sz="2800" b="1" dirty="0">
              <a:latin typeface="Calibri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ru-RU" sz="2800" b="1" dirty="0">
                <a:latin typeface="Calibri" pitchFamily="34" charset="0"/>
              </a:rPr>
              <a:t>Закрепление всех цветов и умение находить предметы заданного цвета вокруг себя.</a:t>
            </a:r>
          </a:p>
          <a:p>
            <a:pPr algn="just">
              <a:buFont typeface="Arial" charset="0"/>
              <a:buChar char="•"/>
            </a:pPr>
            <a:r>
              <a:rPr lang="ru-RU" sz="2800" b="1" dirty="0">
                <a:latin typeface="Calibri" pitchFamily="34" charset="0"/>
              </a:rPr>
              <a:t>Формирование у детей </a:t>
            </a:r>
            <a:r>
              <a:rPr lang="ru-RU" sz="2800" b="1" dirty="0" smtClean="0">
                <a:latin typeface="Calibri" pitchFamily="34" charset="0"/>
              </a:rPr>
              <a:t>4-5 </a:t>
            </a:r>
            <a:r>
              <a:rPr lang="ru-RU" sz="2800" b="1" dirty="0">
                <a:latin typeface="Calibri" pitchFamily="34" charset="0"/>
              </a:rPr>
              <a:t>лет представление о сенсорных эталонах цвета.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07950" y="115888"/>
            <a:ext cx="9036050" cy="5578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sz="4000" b="1">
                <a:latin typeface="Calibri" pitchFamily="34" charset="0"/>
              </a:rPr>
              <a:t>Задачи проекта:</a:t>
            </a:r>
          </a:p>
          <a:p>
            <a:pPr algn="just">
              <a:buFont typeface="Arial" charset="0"/>
              <a:buChar char="•"/>
            </a:pPr>
            <a:r>
              <a:rPr lang="ru-RU" sz="2000" b="1">
                <a:latin typeface="Calibri" pitchFamily="34" charset="0"/>
              </a:rPr>
              <a:t>Закреплять знания цветового спектра у детей.</a:t>
            </a:r>
          </a:p>
          <a:p>
            <a:pPr algn="just">
              <a:buFont typeface="Arial" charset="0"/>
              <a:buChar char="•"/>
            </a:pPr>
            <a:r>
              <a:rPr lang="ru-RU" sz="2000" b="1">
                <a:latin typeface="Calibri" pitchFamily="34" charset="0"/>
              </a:rPr>
              <a:t>Формировать навыки у детей рисовать радугу, правильно называть ее цвета.</a:t>
            </a:r>
          </a:p>
          <a:p>
            <a:pPr algn="just">
              <a:buFont typeface="Arial" charset="0"/>
              <a:buChar char="•"/>
            </a:pPr>
            <a:r>
              <a:rPr lang="ru-RU" sz="2000" b="1">
                <a:latin typeface="Calibri" pitchFamily="34" charset="0"/>
              </a:rPr>
              <a:t>Закреплять знания различать цвета, сопоставлять их с предметами.</a:t>
            </a:r>
          </a:p>
          <a:p>
            <a:pPr algn="just">
              <a:buFont typeface="Arial" charset="0"/>
              <a:buChar char="•"/>
            </a:pPr>
            <a:r>
              <a:rPr lang="ru-RU" sz="2000" b="1">
                <a:latin typeface="Calibri" pitchFamily="34" charset="0"/>
              </a:rPr>
              <a:t>Воспитывать умения у детей различать теплые и холодные цвета. Упражнять в умении рассказывать о цвете.</a:t>
            </a:r>
          </a:p>
          <a:p>
            <a:pPr algn="just">
              <a:buFont typeface="Arial" charset="0"/>
              <a:buChar char="•"/>
            </a:pPr>
            <a:r>
              <a:rPr lang="ru-RU" sz="2000" b="1">
                <a:latin typeface="Calibri" pitchFamily="34" charset="0"/>
              </a:rPr>
              <a:t>Формировать навыки детей в смешивании красок.</a:t>
            </a:r>
          </a:p>
          <a:p>
            <a:pPr algn="just">
              <a:buFont typeface="Arial" charset="0"/>
              <a:buChar char="•"/>
            </a:pPr>
            <a:r>
              <a:rPr lang="ru-RU" sz="2000" b="1">
                <a:latin typeface="Calibri" pitchFamily="34" charset="0"/>
              </a:rPr>
              <a:t>Развивать умения группировать предметы  по заданными признакам, работать по образцу.</a:t>
            </a:r>
          </a:p>
          <a:p>
            <a:pPr algn="just">
              <a:buFont typeface="Arial" charset="0"/>
              <a:buChar char="•"/>
            </a:pPr>
            <a:r>
              <a:rPr lang="ru-RU" sz="2000" b="1">
                <a:latin typeface="Calibri" pitchFamily="34" charset="0"/>
              </a:rPr>
              <a:t>Сформировать умение группировать предмет по цвету и отдельным цветовым  деталям.</a:t>
            </a:r>
          </a:p>
          <a:p>
            <a:pPr algn="just">
              <a:buFont typeface="Arial" charset="0"/>
              <a:buChar char="•"/>
            </a:pPr>
            <a:r>
              <a:rPr lang="ru-RU" sz="2000" b="1">
                <a:latin typeface="Calibri" pitchFamily="34" charset="0"/>
              </a:rPr>
              <a:t>Развивать цветовое восприятие, внимание, наблюдательность.</a:t>
            </a:r>
          </a:p>
          <a:p>
            <a:pPr algn="just">
              <a:buFont typeface="Arial" charset="0"/>
              <a:buChar char="•"/>
            </a:pPr>
            <a:r>
              <a:rPr lang="ru-RU" sz="2000" b="1">
                <a:latin typeface="Calibri" pitchFamily="34" charset="0"/>
              </a:rPr>
              <a:t>Помочь запомнить расположение цветов радуги, развивать речь  и словарный запас .</a:t>
            </a:r>
          </a:p>
          <a:p>
            <a:pPr algn="just">
              <a:buFont typeface="Arial" charset="0"/>
              <a:buChar char="•"/>
            </a:pPr>
            <a:r>
              <a:rPr lang="ru-RU" sz="2000" b="1">
                <a:latin typeface="Calibri" pitchFamily="34" charset="0"/>
              </a:rPr>
              <a:t>Помочь детям открыть многоцветие мира.</a:t>
            </a:r>
          </a:p>
          <a:p>
            <a:pPr algn="just">
              <a:buFont typeface="Arial" charset="0"/>
              <a:buChar char="•"/>
            </a:pPr>
            <a:endParaRPr lang="ru-RU" sz="2000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7950" y="115888"/>
            <a:ext cx="8928100" cy="61245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sz="3600" b="1">
                <a:latin typeface="Calibri" pitchFamily="34" charset="0"/>
              </a:rPr>
              <a:t>Педагогические принципы реализации проекта:</a:t>
            </a:r>
          </a:p>
          <a:p>
            <a:pPr algn="just">
              <a:buFont typeface="Arial" charset="0"/>
              <a:buChar char="•"/>
            </a:pPr>
            <a:r>
              <a:rPr lang="ru-RU" sz="2400" b="1" u="sng">
                <a:latin typeface="Calibri" pitchFamily="34" charset="0"/>
              </a:rPr>
              <a:t>Принцип научности</a:t>
            </a:r>
            <a:r>
              <a:rPr lang="ru-RU" sz="2400" b="1">
                <a:latin typeface="Calibri" pitchFamily="34" charset="0"/>
              </a:rPr>
              <a:t>- </a:t>
            </a:r>
            <a:r>
              <a:rPr lang="ru-RU" sz="2000" b="1">
                <a:latin typeface="Calibri" pitchFamily="34" charset="0"/>
              </a:rPr>
              <a:t>предполагающий стимулирование познавательного интереса детей к сфере сенсорной культуры, формирование основ научного мировоззрения.</a:t>
            </a:r>
          </a:p>
          <a:p>
            <a:pPr algn="just">
              <a:buFont typeface="Arial" charset="0"/>
              <a:buChar char="•"/>
            </a:pPr>
            <a:r>
              <a:rPr lang="ru-RU" sz="2400" b="1" u="sng">
                <a:latin typeface="Calibri" pitchFamily="34" charset="0"/>
              </a:rPr>
              <a:t>Принцип доступности </a:t>
            </a:r>
            <a:r>
              <a:rPr lang="ru-RU" sz="2400" b="1">
                <a:latin typeface="Calibri" pitchFamily="34" charset="0"/>
              </a:rPr>
              <a:t>– </a:t>
            </a:r>
            <a:r>
              <a:rPr lang="ru-RU" sz="2000" b="1">
                <a:latin typeface="Calibri" pitchFamily="34" charset="0"/>
              </a:rPr>
              <a:t>обеспечивающий адаптацию научного знания к специфике возрастных особенностей личностного развития детей дошкольного возраста.</a:t>
            </a:r>
            <a:r>
              <a:rPr lang="ru-RU" sz="2400" b="1">
                <a:latin typeface="Calibri" pitchFamily="34" charset="0"/>
              </a:rPr>
              <a:t> </a:t>
            </a:r>
          </a:p>
          <a:p>
            <a:pPr algn="just">
              <a:buFont typeface="Arial" charset="0"/>
              <a:buChar char="•"/>
            </a:pPr>
            <a:r>
              <a:rPr lang="ru-RU" sz="2400" b="1" u="sng">
                <a:latin typeface="Calibri" pitchFamily="34" charset="0"/>
              </a:rPr>
              <a:t>Принцип последовательности –</a:t>
            </a:r>
            <a:r>
              <a:rPr lang="ru-RU" sz="2400" b="1">
                <a:latin typeface="Calibri" pitchFamily="34" charset="0"/>
              </a:rPr>
              <a:t> </a:t>
            </a:r>
            <a:r>
              <a:rPr lang="ru-RU" sz="2000" b="1">
                <a:latin typeface="Calibri" pitchFamily="34" charset="0"/>
              </a:rPr>
              <a:t>обеспечивающий постепенное обогащение содержания.</a:t>
            </a:r>
          </a:p>
          <a:p>
            <a:pPr algn="just">
              <a:buFont typeface="Arial" charset="0"/>
              <a:buChar char="•"/>
            </a:pPr>
            <a:r>
              <a:rPr lang="ru-RU" sz="2400" b="1" u="sng">
                <a:latin typeface="Calibri" pitchFamily="34" charset="0"/>
              </a:rPr>
              <a:t>Принцип системности </a:t>
            </a:r>
            <a:r>
              <a:rPr lang="ru-RU" sz="2400" b="1">
                <a:latin typeface="Calibri" pitchFamily="34" charset="0"/>
              </a:rPr>
              <a:t> - </a:t>
            </a:r>
            <a:r>
              <a:rPr lang="ru-RU" sz="2000" b="1">
                <a:latin typeface="Calibri" pitchFamily="34" charset="0"/>
              </a:rPr>
              <a:t>предполагающий формирование у детей обобщенного представления о сенсорной культуре. В которой все процессы, явления, находятся во взаимосвязи и взаимозависимости.</a:t>
            </a:r>
          </a:p>
          <a:p>
            <a:pPr algn="just">
              <a:buFont typeface="Arial" charset="0"/>
              <a:buChar char="•"/>
            </a:pPr>
            <a:r>
              <a:rPr lang="ru-RU" sz="2400" b="1" u="sng">
                <a:latin typeface="Calibri" pitchFamily="34" charset="0"/>
              </a:rPr>
              <a:t>Принцип интерактивности</a:t>
            </a:r>
            <a:r>
              <a:rPr lang="ru-RU" sz="2400" b="1">
                <a:latin typeface="Calibri" pitchFamily="34" charset="0"/>
              </a:rPr>
              <a:t>- </a:t>
            </a:r>
            <a:r>
              <a:rPr lang="ru-RU" sz="2000" b="1">
                <a:latin typeface="Calibri" pitchFamily="34" charset="0"/>
              </a:rPr>
              <a:t>предусматривающий возможность использования содержания  познавательных представлений и их реализацию в разных видах деятельности.</a:t>
            </a:r>
            <a:r>
              <a:rPr lang="ru-RU" sz="2000" b="1" u="sng"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16238" y="2205038"/>
            <a:ext cx="2951162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extBox 6"/>
          <p:cNvSpPr txBox="1">
            <a:spLocks noChangeArrowheads="1"/>
          </p:cNvSpPr>
          <p:nvPr/>
        </p:nvSpPr>
        <p:spPr bwMode="auto">
          <a:xfrm>
            <a:off x="2916238" y="2960688"/>
            <a:ext cx="2808287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00FF"/>
                </a:solidFill>
                <a:latin typeface="Calibri" pitchFamily="34" charset="0"/>
              </a:rPr>
              <a:t>Проект</a:t>
            </a:r>
          </a:p>
          <a:p>
            <a:pPr algn="ctr"/>
            <a:r>
              <a:rPr lang="ru-RU" sz="2400" b="1">
                <a:solidFill>
                  <a:srgbClr val="0000FF"/>
                </a:solidFill>
                <a:latin typeface="Calibri" pitchFamily="34" charset="0"/>
              </a:rPr>
              <a:t>«Разноцветная неделя»</a:t>
            </a:r>
          </a:p>
        </p:txBody>
      </p:sp>
      <p:sp>
        <p:nvSpPr>
          <p:cNvPr id="20484" name="TextBox 7"/>
          <p:cNvSpPr txBox="1">
            <a:spLocks noChangeArrowheads="1"/>
          </p:cNvSpPr>
          <p:nvPr/>
        </p:nvSpPr>
        <p:spPr bwMode="auto">
          <a:xfrm>
            <a:off x="1979613" y="0"/>
            <a:ext cx="56165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latin typeface="Calibri" pitchFamily="34" charset="0"/>
              </a:rPr>
              <a:t>Интеграция областей</a:t>
            </a:r>
          </a:p>
        </p:txBody>
      </p:sp>
      <p:pic>
        <p:nvPicPr>
          <p:cNvPr id="20485" name="Рисунок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65088" y="646113"/>
            <a:ext cx="3043238" cy="205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Рисунок 10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0425" y="646113"/>
            <a:ext cx="3095625" cy="205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Рисунок 1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3573463"/>
            <a:ext cx="3924300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Рисунок 1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00338" y="4538663"/>
            <a:ext cx="3384550" cy="231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Рисунок 1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65088" y="3176588"/>
            <a:ext cx="3043238" cy="226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2" name="Прямая соединительная линия 21"/>
          <p:cNvCxnSpPr/>
          <p:nvPr/>
        </p:nvCxnSpPr>
        <p:spPr>
          <a:xfrm>
            <a:off x="2771775" y="2605088"/>
            <a:ext cx="360363" cy="3556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>
            <a:off x="5580063" y="2492375"/>
            <a:ext cx="647700" cy="46831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H="1">
            <a:off x="2771775" y="4005263"/>
            <a:ext cx="504825" cy="52863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>
            <a:stCxn id="20483" idx="2"/>
          </p:cNvCxnSpPr>
          <p:nvPr/>
        </p:nvCxnSpPr>
        <p:spPr>
          <a:xfrm>
            <a:off x="4321175" y="4148138"/>
            <a:ext cx="0" cy="377825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5724525" y="3860800"/>
            <a:ext cx="503238" cy="14446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495" name="TextBox 52"/>
          <p:cNvSpPr txBox="1">
            <a:spLocks noChangeArrowheads="1"/>
          </p:cNvSpPr>
          <p:nvPr/>
        </p:nvSpPr>
        <p:spPr bwMode="auto">
          <a:xfrm>
            <a:off x="107950" y="1439863"/>
            <a:ext cx="302418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Calibri" pitchFamily="34" charset="0"/>
              </a:rPr>
              <a:t>Социально-</a:t>
            </a:r>
          </a:p>
          <a:p>
            <a:pPr algn="ctr"/>
            <a:r>
              <a:rPr lang="ru-RU" sz="2400" b="1">
                <a:latin typeface="Calibri" pitchFamily="34" charset="0"/>
              </a:rPr>
              <a:t>коммуникативное</a:t>
            </a:r>
          </a:p>
          <a:p>
            <a:pPr algn="ctr"/>
            <a:r>
              <a:rPr lang="ru-RU" sz="2400" b="1">
                <a:latin typeface="Calibri" pitchFamily="34" charset="0"/>
              </a:rPr>
              <a:t>развитие</a:t>
            </a:r>
          </a:p>
        </p:txBody>
      </p:sp>
      <p:sp>
        <p:nvSpPr>
          <p:cNvPr id="20496" name="TextBox 53"/>
          <p:cNvSpPr txBox="1">
            <a:spLocks noChangeArrowheads="1"/>
          </p:cNvSpPr>
          <p:nvPr/>
        </p:nvSpPr>
        <p:spPr bwMode="auto">
          <a:xfrm>
            <a:off x="6156325" y="1674813"/>
            <a:ext cx="28082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Calibri" pitchFamily="34" charset="0"/>
              </a:rPr>
              <a:t>Познавательное</a:t>
            </a:r>
          </a:p>
          <a:p>
            <a:pPr algn="ctr"/>
            <a:r>
              <a:rPr lang="ru-RU" sz="2400" b="1">
                <a:latin typeface="Calibri" pitchFamily="34" charset="0"/>
              </a:rPr>
              <a:t>развитие</a:t>
            </a:r>
          </a:p>
        </p:txBody>
      </p:sp>
      <p:sp>
        <p:nvSpPr>
          <p:cNvPr id="20497" name="TextBox 54"/>
          <p:cNvSpPr txBox="1">
            <a:spLocks noChangeArrowheads="1"/>
          </p:cNvSpPr>
          <p:nvPr/>
        </p:nvSpPr>
        <p:spPr bwMode="auto">
          <a:xfrm>
            <a:off x="250825" y="4311650"/>
            <a:ext cx="21605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Calibri" pitchFamily="34" charset="0"/>
              </a:rPr>
              <a:t>Речевое </a:t>
            </a:r>
          </a:p>
          <a:p>
            <a:pPr algn="ctr"/>
            <a:r>
              <a:rPr lang="ru-RU" sz="2400" b="1">
                <a:latin typeface="Calibri" pitchFamily="34" charset="0"/>
              </a:rPr>
              <a:t>развитие</a:t>
            </a:r>
          </a:p>
        </p:txBody>
      </p:sp>
      <p:sp>
        <p:nvSpPr>
          <p:cNvPr id="20498" name="TextBox 55"/>
          <p:cNvSpPr txBox="1">
            <a:spLocks noChangeArrowheads="1"/>
          </p:cNvSpPr>
          <p:nvPr/>
        </p:nvSpPr>
        <p:spPr bwMode="auto">
          <a:xfrm>
            <a:off x="3132138" y="5516563"/>
            <a:ext cx="259238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Calibri" pitchFamily="34" charset="0"/>
              </a:rPr>
              <a:t>Физическое</a:t>
            </a:r>
          </a:p>
          <a:p>
            <a:pPr algn="ctr"/>
            <a:r>
              <a:rPr lang="ru-RU" sz="2400" b="1">
                <a:latin typeface="Calibri" pitchFamily="34" charset="0"/>
              </a:rPr>
              <a:t>развитие</a:t>
            </a:r>
          </a:p>
        </p:txBody>
      </p:sp>
      <p:sp>
        <p:nvSpPr>
          <p:cNvPr id="20499" name="TextBox 56"/>
          <p:cNvSpPr txBox="1">
            <a:spLocks noChangeArrowheads="1"/>
          </p:cNvSpPr>
          <p:nvPr/>
        </p:nvSpPr>
        <p:spPr bwMode="auto">
          <a:xfrm>
            <a:off x="6232525" y="4311650"/>
            <a:ext cx="2376488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Calibri" pitchFamily="34" charset="0"/>
              </a:rPr>
              <a:t>Художествено-</a:t>
            </a:r>
          </a:p>
          <a:p>
            <a:pPr algn="ctr"/>
            <a:r>
              <a:rPr lang="ru-RU" sz="2400" b="1">
                <a:latin typeface="Calibri" pitchFamily="34" charset="0"/>
              </a:rPr>
              <a:t>эстетическое</a:t>
            </a:r>
          </a:p>
          <a:p>
            <a:pPr algn="ctr"/>
            <a:r>
              <a:rPr lang="ru-RU" sz="2400" b="1">
                <a:latin typeface="Calibri" pitchFamily="34" charset="0"/>
              </a:rPr>
              <a:t>развитие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79388" y="549275"/>
            <a:ext cx="8785225" cy="5699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sz="3600" b="1">
                <a:latin typeface="Calibri" pitchFamily="34" charset="0"/>
              </a:rPr>
              <a:t>Этапы реализации проекта:</a:t>
            </a:r>
          </a:p>
          <a:p>
            <a:pPr algn="just"/>
            <a:r>
              <a:rPr lang="ru-RU" sz="2400" b="1" u="sng">
                <a:latin typeface="Calibri" pitchFamily="34" charset="0"/>
              </a:rPr>
              <a:t>Подготовительный этап:</a:t>
            </a:r>
            <a:endParaRPr lang="ru-RU" sz="2400" b="1">
              <a:latin typeface="Calibri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ru-RU" sz="2000" b="1">
                <a:latin typeface="Calibri" pitchFamily="34" charset="0"/>
              </a:rPr>
              <a:t>Определение  темы проекта, изучение литературы по теме.</a:t>
            </a:r>
          </a:p>
          <a:p>
            <a:pPr algn="just">
              <a:buFont typeface="Arial" charset="0"/>
              <a:buChar char="•"/>
            </a:pPr>
            <a:r>
              <a:rPr lang="ru-RU" sz="2000" b="1">
                <a:latin typeface="Calibri" pitchFamily="34" charset="0"/>
              </a:rPr>
              <a:t>Постановка целей и задач, определение методов и приемов.</a:t>
            </a:r>
          </a:p>
          <a:p>
            <a:pPr algn="just">
              <a:buFont typeface="Arial" charset="0"/>
              <a:buChar char="•"/>
            </a:pPr>
            <a:r>
              <a:rPr lang="ru-RU" sz="2000" b="1">
                <a:latin typeface="Calibri" pitchFamily="34" charset="0"/>
              </a:rPr>
              <a:t>Подготовка оборудования и материалов.</a:t>
            </a:r>
          </a:p>
          <a:p>
            <a:pPr algn="just">
              <a:buFont typeface="Arial" charset="0"/>
              <a:buChar char="•"/>
            </a:pPr>
            <a:r>
              <a:rPr lang="ru-RU" sz="2000" b="1">
                <a:latin typeface="Calibri" pitchFamily="34" charset="0"/>
              </a:rPr>
              <a:t>Составление плана основного этапа проекта</a:t>
            </a:r>
          </a:p>
          <a:p>
            <a:pPr algn="just">
              <a:buFont typeface="Arial" charset="0"/>
              <a:buChar char="•"/>
            </a:pPr>
            <a:r>
              <a:rPr lang="ru-RU" sz="2000" b="1">
                <a:latin typeface="Calibri" pitchFamily="34" charset="0"/>
              </a:rPr>
              <a:t>Оснащение предметно- развивающей среды</a:t>
            </a:r>
          </a:p>
          <a:p>
            <a:pPr algn="just">
              <a:buFont typeface="Arial" charset="0"/>
              <a:buChar char="•"/>
            </a:pPr>
            <a:r>
              <a:rPr lang="ru-RU" sz="2000" b="1">
                <a:latin typeface="Calibri" pitchFamily="34" charset="0"/>
              </a:rPr>
              <a:t>Разработка игр по теме.</a:t>
            </a:r>
          </a:p>
          <a:p>
            <a:pPr algn="just">
              <a:buFont typeface="Arial" charset="0"/>
              <a:buChar char="•"/>
            </a:pPr>
            <a:r>
              <a:rPr lang="ru-RU" sz="2000" b="1">
                <a:latin typeface="Calibri" pitchFamily="34" charset="0"/>
              </a:rPr>
              <a:t>Составление конспектов тематических занятий</a:t>
            </a:r>
          </a:p>
          <a:p>
            <a:pPr algn="just">
              <a:buFont typeface="Arial" charset="0"/>
              <a:buChar char="•"/>
            </a:pPr>
            <a:r>
              <a:rPr lang="ru-RU" sz="2000" b="1">
                <a:latin typeface="Calibri" pitchFamily="34" charset="0"/>
              </a:rPr>
              <a:t>Составление информационных листов для родителей</a:t>
            </a:r>
            <a:r>
              <a:rPr lang="ru-RU" sz="2400" b="1">
                <a:latin typeface="Calibri" pitchFamily="34" charset="0"/>
              </a:rPr>
              <a:t> </a:t>
            </a:r>
          </a:p>
          <a:p>
            <a:pPr algn="just"/>
            <a:r>
              <a:rPr lang="ru-RU" sz="2400" b="1" u="sng">
                <a:latin typeface="Calibri" pitchFamily="34" charset="0"/>
              </a:rPr>
              <a:t>Основной этап:</a:t>
            </a:r>
          </a:p>
          <a:p>
            <a:pPr algn="just">
              <a:buFont typeface="Arial" charset="0"/>
              <a:buChar char="•"/>
            </a:pPr>
            <a:r>
              <a:rPr lang="ru-RU" sz="2000" b="1">
                <a:latin typeface="Calibri" pitchFamily="34" charset="0"/>
              </a:rPr>
              <a:t>Проведение наблюдений, занятий,  игр по теме.</a:t>
            </a:r>
          </a:p>
          <a:p>
            <a:pPr algn="just">
              <a:buFont typeface="Arial" charset="0"/>
              <a:buChar char="•"/>
            </a:pPr>
            <a:r>
              <a:rPr lang="ru-RU" sz="2000" b="1">
                <a:latin typeface="Calibri" pitchFamily="34" charset="0"/>
              </a:rPr>
              <a:t>Участие детей в совместной игровой, практической деятельности</a:t>
            </a:r>
          </a:p>
          <a:p>
            <a:pPr algn="just">
              <a:buFont typeface="Arial" charset="0"/>
              <a:buChar char="•"/>
            </a:pPr>
            <a:r>
              <a:rPr lang="ru-RU" sz="2000" b="1">
                <a:latin typeface="Calibri" pitchFamily="34" charset="0"/>
              </a:rPr>
              <a:t>Участие родителей в совместной деятельности с детьми и педагогом</a:t>
            </a:r>
          </a:p>
          <a:p>
            <a:pPr algn="just">
              <a:buFont typeface="Arial" charset="0"/>
              <a:buChar char="•"/>
            </a:pPr>
            <a:endParaRPr lang="ru-RU" sz="2000" b="1" u="sng">
              <a:latin typeface="Calibri" pitchFamily="34" charset="0"/>
            </a:endParaRPr>
          </a:p>
          <a:p>
            <a:pPr algn="ctr"/>
            <a:endParaRPr lang="ru-RU" sz="2000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1191</TotalTime>
  <Words>936</Words>
  <Application>Microsoft Office PowerPoint</Application>
  <PresentationFormat>Экран (4:3)</PresentationFormat>
  <Paragraphs>132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Юзер</dc:creator>
  <cp:lastModifiedBy>Света</cp:lastModifiedBy>
  <cp:revision>80</cp:revision>
  <dcterms:created xsi:type="dcterms:W3CDTF">2015-03-13T17:27:49Z</dcterms:created>
  <dcterms:modified xsi:type="dcterms:W3CDTF">2023-01-30T11:26:57Z</dcterms:modified>
</cp:coreProperties>
</file>