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6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C0BD"/>
    <a:srgbClr val="707577"/>
    <a:srgbClr val="A4A1A1"/>
    <a:srgbClr val="B6A395"/>
    <a:srgbClr val="BBCADA"/>
    <a:srgbClr val="FCBDBC"/>
    <a:srgbClr val="EBFFFF"/>
    <a:srgbClr val="F2C0A7"/>
    <a:srgbClr val="EE4850"/>
    <a:srgbClr val="1C32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5" autoAdjust="0"/>
    <p:restoredTop sz="94660"/>
  </p:normalViewPr>
  <p:slideViewPr>
    <p:cSldViewPr snapToGrid="0">
      <p:cViewPr varScale="1">
        <p:scale>
          <a:sx n="79" d="100"/>
          <a:sy n="79" d="100"/>
        </p:scale>
        <p:origin x="946" y="67"/>
      </p:cViewPr>
      <p:guideLst/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61F2F-EBFD-4B9B-9EC3-5967F6F978D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6EFC-E1B9-4CBC-A6D7-0C5ABF4115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691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61F2F-EBFD-4B9B-9EC3-5967F6F978D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6EFC-E1B9-4CBC-A6D7-0C5ABF4115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886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61F2F-EBFD-4B9B-9EC3-5967F6F978D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6EFC-E1B9-4CBC-A6D7-0C5ABF4115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021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61F2F-EBFD-4B9B-9EC3-5967F6F978D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6EFC-E1B9-4CBC-A6D7-0C5ABF4115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313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61F2F-EBFD-4B9B-9EC3-5967F6F978D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6EFC-E1B9-4CBC-A6D7-0C5ABF4115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32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61F2F-EBFD-4B9B-9EC3-5967F6F978D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6EFC-E1B9-4CBC-A6D7-0C5ABF4115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498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61F2F-EBFD-4B9B-9EC3-5967F6F978D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6EFC-E1B9-4CBC-A6D7-0C5ABF4115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318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61F2F-EBFD-4B9B-9EC3-5967F6F978D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6EFC-E1B9-4CBC-A6D7-0C5ABF4115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627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61F2F-EBFD-4B9B-9EC3-5967F6F978D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6EFC-E1B9-4CBC-A6D7-0C5ABF4115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38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61F2F-EBFD-4B9B-9EC3-5967F6F978D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6EFC-E1B9-4CBC-A6D7-0C5ABF4115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98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61F2F-EBFD-4B9B-9EC3-5967F6F978D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36EFC-E1B9-4CBC-A6D7-0C5ABF4115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033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61F2F-EBFD-4B9B-9EC3-5967F6F978D4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36EFC-E1B9-4CBC-A6D7-0C5ABF4115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761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3.jpeg" Type="http://schemas.openxmlformats.org/officeDocument/2006/relationships/image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6.jpe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9.jpeg" Type="http://schemas.openxmlformats.org/officeDocument/2006/relationships/image"/><Relationship Id="rId4" Target="../media/image18.jpeg" Type="http://schemas.openxmlformats.org/officeDocument/2006/relationships/image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8.jpeg" Type="http://schemas.openxmlformats.org/officeDocument/2006/relationships/image"/><Relationship Id="rId4" Target="../media/image21.jpe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3278221" y="1313234"/>
            <a:ext cx="6050605" cy="189689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EE48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103080" y="1753849"/>
            <a:ext cx="44008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Доброе утро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481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496059" y="398400"/>
            <a:ext cx="11459002" cy="1791260"/>
            <a:chOff x="496059" y="398400"/>
            <a:chExt cx="11459002" cy="179126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532371" y="409108"/>
              <a:ext cx="11123336" cy="1780552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CBD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96059" y="398400"/>
              <a:ext cx="11459002" cy="17912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b="1" dirty="0" lang="ru-RU" sz="3200">
                  <a:solidFill>
                    <a:srgbClr val="000000"/>
                  </a:solidFill>
                  <a:ea charset="0" panose="02020603050405020304" pitchFamily="18" typeface="Times New Roman"/>
                  <a:cs charset="0" panose="02020603050405020304" pitchFamily="18" typeface="Times New Roman"/>
                </a:rPr>
                <a:t>Пряники</a:t>
              </a:r>
              <a:r>
                <a:rPr dirty="0" lang="ru-RU" sz="3200">
                  <a:solidFill>
                    <a:srgbClr val="000000"/>
                  </a:solidFill>
                  <a:ea charset="0" panose="02020603050405020304" pitchFamily="18" typeface="Times New Roman"/>
                  <a:cs charset="0" panose="02020603050405020304" pitchFamily="18" typeface="Times New Roman"/>
                </a:rPr>
                <a:t> - излюбленное лакомство, особенно его любили дети. Для них делали специальные пряники с изображением птичек, рыб, петушков. </a:t>
              </a:r>
              <a:endParaRPr dirty="0" lang="ru-RU" sz="2800">
                <a:effectLst/>
                <a:ea charset="0" panose="020F0502020204030204" pitchFamily="34" typeface="Calibri"/>
                <a:cs charset="0" panose="02020603050405020304" pitchFamily="18" typeface="Times New Roman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55521" y="2376726"/>
            <a:ext cx="5243331" cy="4294207"/>
            <a:chOff x="555521" y="2376726"/>
            <a:chExt cx="5243331" cy="4294207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555521" y="2376726"/>
              <a:ext cx="5243331" cy="4294207"/>
            </a:xfrm>
            <a:prstGeom prst="roundRect">
              <a:avLst>
                <a:gd fmla="val 9957" name="adj"/>
              </a:avLst>
            </a:prstGeom>
            <a:solidFill>
              <a:srgbClr val="BBCADA"/>
            </a:solidFill>
            <a:ln w="57150">
              <a:solidFill>
                <a:srgbClr val="E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pic>
          <p:nvPicPr>
            <p:cNvPr descr="http://camapa-kc.ru/img/460/2019072101.jpg" id="7170" name="Picture 2"/>
            <p:cNvPicPr>
              <a:picLocks noChangeArrowheads="1"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"/>
            <a:stretch/>
          </p:blipFill>
          <p:spPr bwMode="auto">
            <a:xfrm>
              <a:off x="747867" y="2508157"/>
              <a:ext cx="4869037" cy="40546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Скругленный прямоугольник 15"/>
          <p:cNvSpPr/>
          <p:nvPr/>
        </p:nvSpPr>
        <p:spPr>
          <a:xfrm>
            <a:off x="6373761" y="2376725"/>
            <a:ext cx="5243331" cy="4294207"/>
          </a:xfrm>
          <a:prstGeom prst="roundRect">
            <a:avLst>
              <a:gd fmla="val 9957" name="adj"/>
            </a:avLst>
          </a:prstGeom>
          <a:solidFill>
            <a:srgbClr val="BBCADA"/>
          </a:solidFill>
          <a:ln w="57150">
            <a:solidFill>
              <a:srgbClr val="EB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descr="https://i.pinimg.com/originals/b8/4c/2e/b84c2eebce01e9c05ba3d235869e6c98.jpg" id="8196" name="Picture 4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" l="94" r="41" t="103"/>
          <a:stretch/>
        </p:blipFill>
        <p:spPr bwMode="auto">
          <a:xfrm>
            <a:off x="6622617" y="2769831"/>
            <a:ext cx="4745620" cy="3365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i.pinimg.com/736x/9a/1c/d3/9a1cd3745bd578cd47ac9d7f2467c424--handmade-christmas-christmas-ornaments.jpg" id="8198" name="Picture 6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" l="28" r="111" t="112"/>
          <a:stretch/>
        </p:blipFill>
        <p:spPr bwMode="auto">
          <a:xfrm>
            <a:off x="6704207" y="2693918"/>
            <a:ext cx="4582439" cy="344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/>
          <a:srcRect b="139" l="6" r="148" t="110"/>
          <a:stretch/>
        </p:blipFill>
        <p:spPr>
          <a:xfrm>
            <a:off x="7084983" y="2621025"/>
            <a:ext cx="3820887" cy="382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75101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8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3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5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6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8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fill="hold" id="21" nodeType="clickEffect" presetClass="exit" presetID="22" presetSubtype="4">
                                  <p:stCondLst>
                                    <p:cond delay="0"/>
                                  </p:stCondLst>
                                  <p:childTnLst>
                                    <p:animEffect filter="wipe(down)" transition="out">
                                      <p:cBhvr>
                                        <p:cTn dur="500" id="22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23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">
                      <p:stCondLst>
                        <p:cond delay="indefinite"/>
                      </p:stCondLst>
                      <p:childTnLst>
                        <p:par>
                          <p:cTn fill="hold" id="25">
                            <p:stCondLst>
                              <p:cond delay="0"/>
                            </p:stCondLst>
                            <p:childTnLst>
                              <p:par>
                                <p:cTn fill="hold" id="26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8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9">
                      <p:stCondLst>
                        <p:cond delay="indefinite"/>
                      </p:stCondLst>
                      <p:childTnLst>
                        <p:par>
                          <p:cTn fill="hold" id="30">
                            <p:stCondLst>
                              <p:cond delay="0"/>
                            </p:stCondLst>
                            <p:childTnLst>
                              <p:par>
                                <p:cTn fill="hold" id="31" nodeType="clickEffect" presetClass="exit" presetID="22" presetSubtype="4">
                                  <p:stCondLst>
                                    <p:cond delay="0"/>
                                  </p:stCondLst>
                                  <p:childTnLst>
                                    <p:animEffect filter="wipe(down)" transition="out">
                                      <p:cBhvr>
                                        <p:cTn dur="500" id="32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4">
                      <p:stCondLst>
                        <p:cond delay="indefinite"/>
                      </p:stCondLst>
                      <p:childTnLst>
                        <p:par>
                          <p:cTn fill="hold" id="35">
                            <p:stCondLst>
                              <p:cond delay="0"/>
                            </p:stCondLst>
                            <p:childTnLst>
                              <p:par>
                                <p:cTn fill="hold" id="36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8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16"/>
    </p:bld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8183" y="550838"/>
            <a:ext cx="11227442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b="1" dirty="0" lang="ru-RU" sz="3200">
                <a:solidFill>
                  <a:srgbClr val="000000"/>
                </a:solidFill>
                <a:ea charset="0" panose="02020603050405020304" pitchFamily="18" typeface="Times New Roman"/>
                <a:cs charset="0" panose="02020603050405020304" pitchFamily="18" typeface="Times New Roman"/>
              </a:rPr>
              <a:t>Видов пряников очень много их лепили, вырезали из теста, делали на тесте оттески печатных форм.</a:t>
            </a:r>
            <a:endParaRPr b="1" dirty="0" lang="ru-RU" sz="2800">
              <a:effectLst/>
              <a:ea charset="0" panose="020F0502020204030204" pitchFamily="34" typeface="Calibri"/>
              <a:cs charset="0" panose="02020603050405020304" pitchFamily="18" typeface="Times New Roman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648183" y="1884929"/>
            <a:ext cx="6817488" cy="1068227"/>
            <a:chOff x="648183" y="1884929"/>
            <a:chExt cx="6817488" cy="1068227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648183" y="1884929"/>
              <a:ext cx="6817488" cy="1068227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CBD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810228" y="2157432"/>
              <a:ext cx="639764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dirty="0" lang="ru-RU" sz="2800">
                  <a:ea charset="0" panose="02020603050405020304" pitchFamily="18" typeface="Times New Roman"/>
                </a:rPr>
                <a:t>Самый древний вид пряников </a:t>
              </a:r>
              <a:r>
                <a:rPr dirty="0" lang="ru-RU" smtClean="0" sz="2800">
                  <a:ea charset="0" panose="02020603050405020304" pitchFamily="18" typeface="Times New Roman"/>
                </a:rPr>
                <a:t>– </a:t>
              </a:r>
              <a:r>
                <a:rPr b="1" dirty="0" lang="ru-RU" smtClean="0" sz="2800">
                  <a:ea charset="0" panose="02020603050405020304" pitchFamily="18" typeface="Times New Roman"/>
                </a:rPr>
                <a:t>лепной.</a:t>
              </a:r>
              <a:endParaRPr b="1" dirty="0" lang="ru-RU" sz="2800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471181" y="3062296"/>
            <a:ext cx="11249639" cy="3387141"/>
            <a:chOff x="471181" y="3062296"/>
            <a:chExt cx="11249639" cy="3387141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471181" y="3062296"/>
              <a:ext cx="11249639" cy="3387141"/>
            </a:xfrm>
            <a:prstGeom prst="roundRect">
              <a:avLst>
                <a:gd fmla="val 9957" name="adj"/>
              </a:avLst>
            </a:prstGeom>
            <a:solidFill>
              <a:srgbClr val="BBCADA"/>
            </a:solidFill>
            <a:ln w="57150">
              <a:solidFill>
                <a:srgbClr val="E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pic>
          <p:nvPicPr>
            <p:cNvPr descr="https://avatars.mds.yandex.net/get-zen_doc/1710047/pub_5e333dcdf0472f788c3459bb_5e3351427db96606cb16bde5/scale_1200" id="9218" name="Picture 2"/>
            <p:cNvPicPr>
              <a:picLocks noChangeArrowheads="1"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7" l="8" r="164" t="123"/>
            <a:stretch/>
          </p:blipFill>
          <p:spPr bwMode="auto">
            <a:xfrm>
              <a:off x="648183" y="3199252"/>
              <a:ext cx="2983559" cy="31026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descr="https://avatars.mds.yandex.net/get-zen_doc/1589334/pub_5e333dcdf0472f788c3459bb_5e3351ce986b38531a566d15/scale_1200" id="9220" name="Picture 4"/>
            <p:cNvPicPr>
              <a:picLocks noChangeArrowheads="1"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08" l="72" r="103" t="126"/>
            <a:stretch/>
          </p:blipFill>
          <p:spPr bwMode="auto">
            <a:xfrm>
              <a:off x="3920247" y="3199251"/>
              <a:ext cx="3711817" cy="31144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descr="https://veralline.com/uploads/images/00/03/76/2015/07/14/de8298.jpg" id="9222" name="Picture 6"/>
            <p:cNvPicPr>
              <a:picLocks noChangeArrowheads="1"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3" l="162" r="109" t="248"/>
            <a:stretch/>
          </p:blipFill>
          <p:spPr bwMode="auto">
            <a:xfrm>
              <a:off x="7867654" y="3220787"/>
              <a:ext cx="3647944" cy="30595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3572184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3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5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5"/>
    </p:bld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648182" y="369651"/>
            <a:ext cx="11072637" cy="2583505"/>
            <a:chOff x="648182" y="369651"/>
            <a:chExt cx="11072637" cy="2583505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648182" y="369651"/>
              <a:ext cx="11072637" cy="2583505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CBD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149236" y="482619"/>
              <a:ext cx="10366362" cy="23575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dirty="0" lang="ru-RU" smtClean="0" sz="3200">
                  <a:ea charset="0" panose="02020603050405020304" pitchFamily="18" typeface="Times New Roman"/>
                  <a:cs charset="0" panose="02020603050405020304" pitchFamily="18" typeface="Times New Roman"/>
                </a:rPr>
                <a:t>Следующий вид </a:t>
              </a:r>
              <a:r>
                <a:rPr dirty="0" lang="ru-RU" sz="3200">
                  <a:ea charset="0" panose="02020603050405020304" pitchFamily="18" typeface="Times New Roman"/>
                  <a:cs charset="0" panose="02020603050405020304" pitchFamily="18" typeface="Times New Roman"/>
                </a:rPr>
                <a:t>пряников - </a:t>
              </a:r>
              <a:r>
                <a:rPr b="1" dirty="0" lang="ru-RU" sz="3200">
                  <a:ea charset="0" panose="02020603050405020304" pitchFamily="18" typeface="Times New Roman"/>
                  <a:cs charset="0" panose="02020603050405020304" pitchFamily="18" typeface="Times New Roman"/>
                </a:rPr>
                <a:t>вырезной</a:t>
              </a:r>
              <a:r>
                <a:rPr dirty="0" lang="ru-RU" sz="3200">
                  <a:ea charset="0" panose="02020603050405020304" pitchFamily="18" typeface="Times New Roman"/>
                  <a:cs charset="0" panose="02020603050405020304" pitchFamily="18" typeface="Times New Roman"/>
                </a:rPr>
                <a:t> или </a:t>
              </a:r>
              <a:r>
                <a:rPr dirty="0" lang="ru-RU" smtClean="0" sz="3200">
                  <a:ea charset="0" panose="02020603050405020304" pitchFamily="18" typeface="Times New Roman"/>
                  <a:cs charset="0" panose="02020603050405020304" pitchFamily="18" typeface="Times New Roman"/>
                </a:rPr>
                <a:t>его ещё называют </a:t>
              </a:r>
              <a:r>
                <a:rPr b="1" dirty="0" lang="ru-RU" smtClean="0" sz="3200">
                  <a:ea charset="0" panose="02020603050405020304" pitchFamily="18" typeface="Times New Roman"/>
                  <a:cs charset="0" panose="02020603050405020304" pitchFamily="18" typeface="Times New Roman"/>
                </a:rPr>
                <a:t>силуэтный</a:t>
              </a:r>
              <a:r>
                <a:rPr dirty="0" lang="ru-RU" sz="3200">
                  <a:ea charset="0" panose="02020603050405020304" pitchFamily="18" typeface="Times New Roman"/>
                  <a:cs charset="0" panose="02020603050405020304" pitchFamily="18" typeface="Times New Roman"/>
                </a:rPr>
                <a:t>. Самые замечательные силуэтные пряники под названием </a:t>
              </a:r>
              <a:r>
                <a:rPr b="1" dirty="0" lang="ru-RU" sz="3200">
                  <a:ea charset="0" panose="02020603050405020304" pitchFamily="18" typeface="Times New Roman"/>
                  <a:cs charset="0" panose="02020603050405020304" pitchFamily="18" typeface="Times New Roman"/>
                </a:rPr>
                <a:t>«</a:t>
              </a:r>
              <a:r>
                <a:rPr b="1" dirty="0" err="1" lang="ru-RU" sz="3200">
                  <a:ea charset="0" panose="02020603050405020304" pitchFamily="18" typeface="Times New Roman"/>
                  <a:cs charset="0" panose="02020603050405020304" pitchFamily="18" typeface="Times New Roman"/>
                </a:rPr>
                <a:t>козули</a:t>
              </a:r>
              <a:r>
                <a:rPr b="1" dirty="0" lang="ru-RU" sz="3200">
                  <a:ea charset="0" panose="02020603050405020304" pitchFamily="18" typeface="Times New Roman"/>
                  <a:cs charset="0" panose="02020603050405020304" pitchFamily="18" typeface="Times New Roman"/>
                </a:rPr>
                <a:t>»</a:t>
              </a:r>
              <a:r>
                <a:rPr dirty="0" lang="ru-RU" sz="3200">
                  <a:ea charset="0" panose="02020603050405020304" pitchFamily="18" typeface="Times New Roman"/>
                  <a:cs charset="0" panose="02020603050405020304" pitchFamily="18" typeface="Times New Roman"/>
                </a:rPr>
                <a:t> выпекали и выпекают до сих пор в Архангельске.</a:t>
              </a:r>
              <a:endParaRPr dirty="0" lang="ru-RU" sz="2800">
                <a:effectLst/>
                <a:ea charset="0" panose="020F0502020204030204" pitchFamily="34" typeface="Calibri"/>
                <a:cs charset="0" panose="02020603050405020304" pitchFamily="18" typeface="Times New Roman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71181" y="3062296"/>
            <a:ext cx="11249639" cy="3387141"/>
            <a:chOff x="471181" y="3062296"/>
            <a:chExt cx="11249639" cy="3387141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471181" y="3062296"/>
              <a:ext cx="11249639" cy="3387141"/>
            </a:xfrm>
            <a:prstGeom prst="roundRect">
              <a:avLst>
                <a:gd fmla="val 9957" name="adj"/>
              </a:avLst>
            </a:prstGeom>
            <a:solidFill>
              <a:srgbClr val="B6A395"/>
            </a:solidFill>
            <a:ln w="57150">
              <a:solidFill>
                <a:srgbClr val="E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/>
            <a:srcRect b="25" r="74" t="125"/>
            <a:stretch/>
          </p:blipFill>
          <p:spPr>
            <a:xfrm>
              <a:off x="751989" y="3152654"/>
              <a:ext cx="3268778" cy="3229865"/>
            </a:xfrm>
            <a:prstGeom prst="rect">
              <a:avLst/>
            </a:prstGeom>
          </p:spPr>
        </p:pic>
        <p:pic>
          <p:nvPicPr>
            <p:cNvPr descr="https://static.tildacdn.com/tild3735-3031-4137-b665-303464363535/OFc8rIyV-hk.jpg" id="1026" name="Picture 2"/>
            <p:cNvPicPr>
              <a:picLocks noChangeArrowheads="1"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34" r="13523"/>
            <a:stretch/>
          </p:blipFill>
          <p:spPr bwMode="auto">
            <a:xfrm>
              <a:off x="4070238" y="3152654"/>
              <a:ext cx="3233557" cy="32298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descr="https://i.pinimg.com/736x/10/9d/c1/109dc1914ccf2044420424d1a263d10c--biscuits-gingerbread.jpg" id="1028" name="Picture 4"/>
            <p:cNvPicPr>
              <a:picLocks noChangeArrowheads="1"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" l="75" r="35" t="60"/>
            <a:stretch/>
          </p:blipFill>
          <p:spPr bwMode="auto">
            <a:xfrm>
              <a:off x="7353267" y="3152654"/>
              <a:ext cx="4150833" cy="32064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1130923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grpSp>
        <p:nvGrpSpPr>
          <p:cNvPr id="11" name="Группа 10"/>
          <p:cNvGrpSpPr/>
          <p:nvPr/>
        </p:nvGrpSpPr>
        <p:grpSpPr>
          <a:xfrm>
            <a:off x="471180" y="208344"/>
            <a:ext cx="11172951" cy="2407534"/>
            <a:chOff x="471180" y="208344"/>
            <a:chExt cx="11172951" cy="2407534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471180" y="208344"/>
              <a:ext cx="11172951" cy="2407534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CBD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568130" y="259714"/>
              <a:ext cx="853650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dirty="0" lang="ru-RU" sz="3200">
                  <a:ea charset="0" panose="02020603050405020304" pitchFamily="18" typeface="Times New Roman"/>
                </a:rPr>
                <a:t>Самый распространённый - </a:t>
              </a:r>
              <a:r>
                <a:rPr b="1" dirty="0" lang="ru-RU" sz="3200">
                  <a:ea charset="0" panose="02020603050405020304" pitchFamily="18" typeface="Times New Roman"/>
                </a:rPr>
                <a:t>печатный </a:t>
              </a:r>
              <a:r>
                <a:rPr b="1" dirty="0" lang="ru-RU" smtClean="0" sz="3200">
                  <a:ea charset="0" panose="02020603050405020304" pitchFamily="18" typeface="Times New Roman"/>
                </a:rPr>
                <a:t>пряник.</a:t>
              </a:r>
              <a:endParaRPr b="1" dirty="0" lang="ru-RU" sz="3200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568130" y="799160"/>
            <a:ext cx="105247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mtClean="0" sz="3200"/>
              <a:t>Делали «печатали» их с помощью специальной доски с вырезанным узорам. Дощечки вырезались из древесины твёрдых пород – клёна, ореха, груши, берёзы. </a:t>
            </a:r>
            <a:endParaRPr dirty="0" lang="ru-RU" sz="3200"/>
          </a:p>
        </p:txBody>
      </p:sp>
      <p:grpSp>
        <p:nvGrpSpPr>
          <p:cNvPr id="10" name="Группа 9"/>
          <p:cNvGrpSpPr/>
          <p:nvPr/>
        </p:nvGrpSpPr>
        <p:grpSpPr>
          <a:xfrm>
            <a:off x="471180" y="2707616"/>
            <a:ext cx="11249639" cy="3921784"/>
            <a:chOff x="471180" y="2707616"/>
            <a:chExt cx="11249639" cy="3921784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471180" y="2707616"/>
              <a:ext cx="11249639" cy="3921784"/>
            </a:xfrm>
            <a:prstGeom prst="roundRect">
              <a:avLst>
                <a:gd fmla="val 9957" name="adj"/>
              </a:avLst>
            </a:prstGeom>
            <a:solidFill>
              <a:srgbClr val="BBCADA"/>
            </a:solidFill>
            <a:ln w="57150">
              <a:solidFill>
                <a:srgbClr val="E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pic>
          <p:nvPicPr>
            <p:cNvPr descr="https://cs2.livemaster.ru/storage/f7/7a/be894ce1f55cc772786f34f4ec7r--suveniry-i-podarki-pryaniki.jpg" id="2050" name="Picture 2"/>
            <p:cNvPicPr>
              <a:picLocks noChangeArrowheads="1"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2" l="103" r="146" t="45"/>
            <a:stretch/>
          </p:blipFill>
          <p:spPr bwMode="auto">
            <a:xfrm>
              <a:off x="687640" y="2824222"/>
              <a:ext cx="2797240" cy="3698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descr="http://www.pryanik.info/u_images/pryanik/2017/ny/650/RS8A7094__b.jpg" id="2052" name="Picture 4"/>
            <p:cNvPicPr>
              <a:picLocks noChangeArrowheads="1"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6060" y="2791725"/>
              <a:ext cx="2842060" cy="38148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descr="https://cs1.livemaster.ru/storage/31/05/3a455d107e1e99652315bd284deb--dlya-doma-i-interera-pryanichnaya-forma-solntse-pryanichnaya-.jpg" id="2054" name="Picture 6"/>
            <p:cNvPicPr>
              <a:picLocks noChangeArrowheads="1" noChangeAspect="1"/>
            </p:cNvPicPr>
            <p:nvPr/>
          </p:nvPicPr>
          <p:blipFill rotWithShape="1">
            <a:blip cstate="print"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" r="63" t="49"/>
            <a:stretch/>
          </p:blipFill>
          <p:spPr bwMode="auto">
            <a:xfrm>
              <a:off x="7232702" y="2791725"/>
              <a:ext cx="4053237" cy="37307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65855724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8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3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5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12"/>
    </p:bld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661481" y="155642"/>
            <a:ext cx="10924162" cy="6575897"/>
          </a:xfrm>
          <a:prstGeom prst="roundRect">
            <a:avLst>
              <a:gd fmla="val 8458" name="adj"/>
            </a:avLst>
          </a:prstGeom>
          <a:solidFill>
            <a:srgbClr val="BBCADA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dirty="0" lang="ru-RU"/>
          </a:p>
        </p:txBody>
      </p:sp>
      <p:sp>
        <p:nvSpPr>
          <p:cNvPr id="15" name="Солнце 14"/>
          <p:cNvSpPr/>
          <p:nvPr/>
        </p:nvSpPr>
        <p:spPr>
          <a:xfrm>
            <a:off x="527800" y="260700"/>
            <a:ext cx="803679" cy="803679"/>
          </a:xfrm>
          <a:prstGeom prst="sun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9640" y="1074107"/>
            <a:ext cx="10347960" cy="4294511"/>
          </a:xfrm>
          <a:prstGeom prst="roundRect">
            <a:avLst>
              <a:gd fmla="val 10959" name="adj"/>
            </a:avLst>
          </a:prstGeom>
          <a:solidFill>
            <a:srgbClr val="707577"/>
          </a:solidFill>
          <a:ln w="57150">
            <a:solidFill>
              <a:srgbClr val="FDC0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929640" y="5524260"/>
            <a:ext cx="10347960" cy="10516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DC0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descr="https://avatars.mds.yandex.net/get-zen_doc/1710047/pub_5e333dcdf0472f788c3459bb_5e3351427db96606cb16bde5/scale_1200" id="19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" l="8" r="164" t="123"/>
          <a:stretch/>
        </p:blipFill>
        <p:spPr bwMode="auto">
          <a:xfrm>
            <a:off x="7674195" y="1765258"/>
            <a:ext cx="3232219" cy="336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://www.pryanik.info/u_images/pryanik/2017/ny/650/RS8A7094__b.jpg" id="24" name="Picture 4"/>
          <p:cNvPicPr>
            <a:picLocks noChangeArrowheads="1"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170" y="1791786"/>
            <a:ext cx="2625604" cy="3524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https://static.tildacdn.com/tild3735-3031-4137-b665-303464363535/OFc8rIyV-hk.jpg" id="25" name="Picture 2"/>
          <p:cNvPicPr>
            <a:picLocks noChangeArrowheads="1" noChangeAspect="1"/>
          </p:cNvPicPr>
          <p:nvPr/>
        </p:nvPicPr>
        <p:blipFill rotWithShape="1">
          <a:blip r:embed="rId5">
            <a:clrChange>
              <a:clrFrom>
                <a:srgbClr val="B6A395"/>
              </a:clrFrom>
              <a:clrTo>
                <a:srgbClr val="B6A39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33" r="14229"/>
          <a:stretch/>
        </p:blipFill>
        <p:spPr bwMode="auto">
          <a:xfrm>
            <a:off x="1049978" y="1774478"/>
            <a:ext cx="3427223" cy="3459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Группа 11"/>
          <p:cNvGrpSpPr/>
          <p:nvPr/>
        </p:nvGrpSpPr>
        <p:grpSpPr>
          <a:xfrm>
            <a:off x="2290990" y="1111881"/>
            <a:ext cx="659427" cy="584775"/>
            <a:chOff x="2290990" y="1246629"/>
            <a:chExt cx="659427" cy="584775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2290990" y="1324451"/>
              <a:ext cx="659427" cy="493406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DC0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424175" y="1246629"/>
              <a:ext cx="39305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b="1" dirty="0" lang="ru-RU" smtClean="0" sz="3200">
                  <a:ea charset="0" panose="02020603050405020304" pitchFamily="18" typeface="Times New Roman"/>
                </a:rPr>
                <a:t>1</a:t>
              </a:r>
              <a:endParaRPr dirty="0" lang="ru-RU" sz="320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648657" y="1127837"/>
            <a:ext cx="659427" cy="584775"/>
            <a:chOff x="5648657" y="1262585"/>
            <a:chExt cx="659427" cy="584775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5648657" y="1315230"/>
              <a:ext cx="659427" cy="493406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DC0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781842" y="1262585"/>
              <a:ext cx="39305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b="1" dirty="0" lang="ru-RU" sz="3200"/>
                <a:t>2</a:t>
              </a:r>
              <a:endParaRPr dirty="0" lang="ru-RU" sz="320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9134150" y="1144019"/>
            <a:ext cx="659427" cy="584775"/>
            <a:chOff x="9134150" y="1278767"/>
            <a:chExt cx="659427" cy="584775"/>
          </a:xfrm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9134150" y="1315230"/>
              <a:ext cx="659427" cy="493406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DC0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9267335" y="1278767"/>
              <a:ext cx="39305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b="1" dirty="0" lang="ru-RU" sz="3200"/>
                <a:t>3</a:t>
              </a:r>
              <a:endParaRPr dirty="0" lang="ru-RU" sz="3200"/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1137527" y="5547625"/>
            <a:ext cx="20136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mtClean="0" sz="3200"/>
              <a:t>А) Лепной</a:t>
            </a:r>
            <a:endParaRPr dirty="0" lang="ru-RU" sz="3200"/>
          </a:p>
        </p:txBody>
      </p:sp>
      <p:sp>
        <p:nvSpPr>
          <p:cNvPr id="33" name="Прямоугольник 32"/>
          <p:cNvSpPr/>
          <p:nvPr/>
        </p:nvSpPr>
        <p:spPr>
          <a:xfrm>
            <a:off x="3579928" y="5542632"/>
            <a:ext cx="46760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mtClean="0" sz="3200"/>
              <a:t>Б) Вырезной (силуэтный)</a:t>
            </a:r>
            <a:endParaRPr dirty="0" lang="ru-RU" sz="3200"/>
          </a:p>
        </p:txBody>
      </p:sp>
      <p:sp>
        <p:nvSpPr>
          <p:cNvPr id="34" name="Прямоугольник 33"/>
          <p:cNvSpPr/>
          <p:nvPr/>
        </p:nvSpPr>
        <p:spPr>
          <a:xfrm>
            <a:off x="8524175" y="5524260"/>
            <a:ext cx="24082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mtClean="0" sz="3200"/>
              <a:t>В) Печатный</a:t>
            </a:r>
            <a:endParaRPr dirty="0" lang="ru-RU" sz="3200"/>
          </a:p>
        </p:txBody>
      </p:sp>
      <p:sp>
        <p:nvSpPr>
          <p:cNvPr id="35" name="Прямоугольник 34"/>
          <p:cNvSpPr/>
          <p:nvPr/>
        </p:nvSpPr>
        <p:spPr>
          <a:xfrm>
            <a:off x="1141910" y="6039787"/>
            <a:ext cx="45067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 sz="3200"/>
              <a:t>Ответ: 1 – Б, 2 – В, 3 – А. </a:t>
            </a:r>
            <a:endParaRPr b="1" dirty="0" lang="ru-RU" sz="3200"/>
          </a:p>
        </p:txBody>
      </p:sp>
      <p:grpSp>
        <p:nvGrpSpPr>
          <p:cNvPr id="37" name="Группа 36"/>
          <p:cNvGrpSpPr/>
          <p:nvPr/>
        </p:nvGrpSpPr>
        <p:grpSpPr>
          <a:xfrm>
            <a:off x="846528" y="382355"/>
            <a:ext cx="10611046" cy="592282"/>
            <a:chOff x="846528" y="382355"/>
            <a:chExt cx="10611046" cy="592282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929640" y="389862"/>
              <a:ext cx="10347960" cy="584775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DC0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846528" y="382355"/>
              <a:ext cx="1061104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b="1" dirty="0" lang="ru-RU" smtClean="0" sz="3200">
                  <a:solidFill>
                    <a:srgbClr val="000000"/>
                  </a:solidFill>
                  <a:ea charset="0" panose="020F0502020204030204" pitchFamily="34" typeface="Calibri"/>
                </a:rPr>
                <a:t>Расположите </a:t>
              </a:r>
              <a:r>
                <a:rPr b="1" dirty="0" lang="ru-RU" sz="3200">
                  <a:solidFill>
                    <a:srgbClr val="000000"/>
                  </a:solidFill>
                  <a:ea charset="0" panose="020F0502020204030204" pitchFamily="34" typeface="Calibri"/>
                </a:rPr>
                <a:t>правильно виды пряников с их </a:t>
              </a:r>
              <a:r>
                <a:rPr b="1" dirty="0" lang="ru-RU" smtClean="0" sz="3200">
                  <a:solidFill>
                    <a:srgbClr val="000000"/>
                  </a:solidFill>
                  <a:ea charset="0" panose="020F0502020204030204" pitchFamily="34" typeface="Calibri"/>
                </a:rPr>
                <a:t>названиями:</a:t>
              </a:r>
              <a:endParaRPr b="1" dirty="0" lang="ru-RU" sz="3200"/>
            </a:p>
          </p:txBody>
        </p:sp>
      </p:grpSp>
    </p:spTree>
    <p:extLst>
      <p:ext uri="{BB962C8B-B14F-4D97-AF65-F5344CB8AC3E}">
        <p14:creationId xmlns:p14="http://schemas.microsoft.com/office/powerpoint/2010/main" val="153167761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13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5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16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8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1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3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21"/>
      <p:bldP grpId="0" spid="32"/>
      <p:bldP grpId="0" spid="33"/>
      <p:bldP grpId="0" spid="34"/>
      <p:bldP grpId="0" spid="35"/>
    </p:bld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6631661" y="2067006"/>
            <a:ext cx="4953964" cy="398058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CBD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631661" y="3079745"/>
            <a:ext cx="3593397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3200">
                <a:cs charset="0" panose="02020603050405020304" pitchFamily="18" typeface="Times New Roman"/>
              </a:rPr>
              <a:t>Печатный пряник.</a:t>
            </a:r>
            <a:endParaRPr dirty="0" lang="ru-RU" sz="3200">
              <a:cs charset="0" panose="02020603050405020304" pitchFamily="18"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40381" y="2529698"/>
            <a:ext cx="2296013" cy="584775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 sz="3200">
                <a:cs charset="0" panose="02020603050405020304" pitchFamily="18" typeface="Times New Roman"/>
              </a:rPr>
              <a:t>Тема урока:</a:t>
            </a:r>
            <a:endParaRPr b="1" dirty="0" lang="ru-RU" sz="3200">
              <a:cs charset="0" panose="02020603050405020304" pitchFamily="18" typeface="Times New Roman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623289" y="2046502"/>
            <a:ext cx="5558411" cy="4001085"/>
            <a:chOff x="457337" y="1400537"/>
            <a:chExt cx="5997783" cy="4317357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457337" y="1400537"/>
              <a:ext cx="5997783" cy="4317357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CBD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 rotWithShape="1">
            <a:blip r:embed="rId3"/>
            <a:srcRect b="2353" l="104" r="71" t="48"/>
            <a:stretch/>
          </p:blipFill>
          <p:spPr>
            <a:xfrm>
              <a:off x="714051" y="1703361"/>
              <a:ext cx="5484354" cy="3711707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6631661" y="3698653"/>
            <a:ext cx="2313454" cy="584775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 sz="3200">
                <a:cs charset="0" panose="02020603050405020304" pitchFamily="18" typeface="Times New Roman"/>
              </a:rPr>
              <a:t>Цель урока:</a:t>
            </a:r>
            <a:endParaRPr b="1" dirty="0" lang="ru-RU" sz="3200">
              <a:cs charset="0" panose="02020603050405020304" pitchFamily="18"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41007" y="4248106"/>
            <a:ext cx="53521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dirty="0" lang="ru-RU" smtClean="0" sz="3200">
                <a:solidFill>
                  <a:srgbClr val="00000A"/>
                </a:solidFill>
                <a:ea charset="0" panose="02020603050405020304" pitchFamily="18" typeface="Times New Roman"/>
              </a:rPr>
              <a:t>- узнать </a:t>
            </a:r>
            <a:r>
              <a:rPr dirty="0" lang="ru-RU" sz="3200">
                <a:solidFill>
                  <a:srgbClr val="00000A"/>
                </a:solidFill>
                <a:ea charset="0" panose="02020603050405020304" pitchFamily="18" typeface="Times New Roman"/>
              </a:rPr>
              <a:t>о видах </a:t>
            </a:r>
            <a:r>
              <a:rPr dirty="0" lang="ru-RU" smtClean="0" sz="3200">
                <a:solidFill>
                  <a:srgbClr val="00000A"/>
                </a:solidFill>
                <a:ea charset="0" panose="02020603050405020304" pitchFamily="18" typeface="Times New Roman"/>
              </a:rPr>
              <a:t>пряника</a:t>
            </a:r>
            <a:r>
              <a:rPr dirty="0" lang="en-US" smtClean="0" sz="3200">
                <a:solidFill>
                  <a:srgbClr val="00000A"/>
                </a:solidFill>
                <a:ea charset="0" panose="02020603050405020304" pitchFamily="18" typeface="Times New Roman"/>
              </a:rPr>
              <a:t>;</a:t>
            </a:r>
            <a:endParaRPr dirty="0" lang="ru-RU" sz="3200">
              <a:ea charset="0" panose="02020603050405020304" pitchFamily="18" typeface="Times New Roman"/>
            </a:endParaRPr>
          </a:p>
          <a:p>
            <a:r>
              <a:rPr dirty="0" lang="ru-RU" smtClean="0" sz="3200">
                <a:solidFill>
                  <a:srgbClr val="00000A"/>
                </a:solidFill>
                <a:ea charset="0" panose="020F0502020204030204" pitchFamily="34" typeface="Calibri"/>
                <a:cs charset="0" panose="02020603050405020304" pitchFamily="18" typeface="Times New Roman"/>
              </a:rPr>
              <a:t>- расписать </a:t>
            </a:r>
            <a:r>
              <a:rPr dirty="0" lang="ru-RU" sz="3200">
                <a:solidFill>
                  <a:srgbClr val="00000A"/>
                </a:solidFill>
                <a:ea charset="0" panose="020F0502020204030204" pitchFamily="34" typeface="Calibri"/>
                <a:cs charset="0" panose="02020603050405020304" pitchFamily="18" typeface="Times New Roman"/>
              </a:rPr>
              <a:t>печатную доску.</a:t>
            </a:r>
            <a:endParaRPr dirty="0" lang="ru-RU" sz="3200"/>
          </a:p>
        </p:txBody>
      </p:sp>
      <p:grpSp>
        <p:nvGrpSpPr>
          <p:cNvPr id="8" name="Группа 7"/>
          <p:cNvGrpSpPr/>
          <p:nvPr/>
        </p:nvGrpSpPr>
        <p:grpSpPr>
          <a:xfrm>
            <a:off x="623289" y="552565"/>
            <a:ext cx="8112149" cy="1239418"/>
            <a:chOff x="623289" y="552565"/>
            <a:chExt cx="8112149" cy="1239418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623289" y="552565"/>
              <a:ext cx="8112149" cy="1239418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CBD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63360" y="552565"/>
              <a:ext cx="579177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dirty="0" lang="ru-RU" sz="3200">
                  <a:solidFill>
                    <a:srgbClr val="000000"/>
                  </a:solidFill>
                  <a:ea charset="0" panose="02020603050405020304" pitchFamily="18" typeface="Times New Roman"/>
                </a:rPr>
                <a:t>Какие бывают виды пряников?</a:t>
              </a:r>
              <a:endParaRPr dirty="0" lang="ru-RU" sz="3200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692289" y="1084569"/>
            <a:ext cx="80431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z="3200">
                <a:solidFill>
                  <a:srgbClr val="000000"/>
                </a:solidFill>
                <a:ea charset="0" panose="02020603050405020304" pitchFamily="18" typeface="Times New Roman"/>
              </a:rPr>
              <a:t>Лепной, вырезной (силуэтный) и печатный.</a:t>
            </a:r>
            <a:endParaRPr b="1" dirty="0" lang="ru-RU" sz="3200"/>
          </a:p>
        </p:txBody>
      </p:sp>
    </p:spTree>
    <p:extLst>
      <p:ext uri="{BB962C8B-B14F-4D97-AF65-F5344CB8AC3E}">
        <p14:creationId xmlns:p14="http://schemas.microsoft.com/office/powerpoint/2010/main" val="3191907435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7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2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23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5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6">
                      <p:stCondLst>
                        <p:cond delay="indefinite"/>
                      </p:stCondLst>
                      <p:childTnLst>
                        <p:par>
                          <p:cTn fill="hold" id="27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8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1">
                      <p:stCondLst>
                        <p:cond delay="indefinite"/>
                      </p:stCondLst>
                      <p:childTnLst>
                        <p:par>
                          <p:cTn fill="hold" id="32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3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5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11"/>
      <p:bldP grpId="0" spid="12"/>
      <p:bldP grpId="0" spid="16"/>
      <p:bldP grpId="0" spid="6"/>
      <p:bldP grpId="0" spid="7"/>
    </p:bld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788190" y="1381328"/>
            <a:ext cx="5611108" cy="4148819"/>
            <a:chOff x="167640" y="1432208"/>
            <a:chExt cx="5029200" cy="371856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336333" y="1637189"/>
              <a:ext cx="4860507" cy="330859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b="1" dirty="0" lang="ru-RU" smtClean="0" sz="3200"/>
                <a:t>Критерии </a:t>
              </a:r>
              <a:r>
                <a:rPr b="1" dirty="0" lang="ru-RU" sz="3200"/>
                <a:t>оценивания работы: </a:t>
              </a: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dirty="0" lang="ru-RU" smtClean="0" sz="3200"/>
                <a:t>1. Законченность </a:t>
              </a:r>
              <a:r>
                <a:rPr dirty="0" lang="ru-RU" sz="3200"/>
                <a:t>работы </a:t>
              </a: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dirty="0" lang="ru-RU" smtClean="0" sz="3200"/>
                <a:t>2</a:t>
              </a:r>
              <a:r>
                <a:rPr dirty="0" lang="ru-RU" sz="3200"/>
                <a:t>. Аккуратность </a:t>
              </a:r>
              <a:endParaRPr dirty="0" lang="ru-RU" smtClean="0" sz="3200"/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dirty="0" lang="ru-RU" smtClean="0" sz="3200"/>
                <a:t>3</a:t>
              </a:r>
              <a:r>
                <a:rPr dirty="0" lang="ru-RU" sz="3200"/>
                <a:t>. </a:t>
              </a:r>
              <a:r>
                <a:rPr dirty="0" lang="ru-RU" smtClean="0" sz="3200"/>
                <a:t>Креативность</a:t>
              </a:r>
              <a:endParaRPr dirty="0" lang="ru-RU" sz="3200">
                <a:effectLst/>
                <a:ea charset="0" panose="020F0502020204030204" pitchFamily="34" typeface="Calibri"/>
                <a:cs charset="0" panose="02020603050405020304" pitchFamily="18" typeface="Times New Roman"/>
              </a:endParaRP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167640" y="1432208"/>
              <a:ext cx="4846320" cy="3718560"/>
            </a:xfrm>
            <a:prstGeom prst="roundRect">
              <a:avLst/>
            </a:prstGeom>
            <a:noFill/>
            <a:ln w="76200">
              <a:solidFill>
                <a:srgbClr val="FDC0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6770815" y="118465"/>
            <a:ext cx="4845629" cy="6621069"/>
            <a:chOff x="536499" y="108876"/>
            <a:chExt cx="4797547" cy="6555369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536499" y="108876"/>
              <a:ext cx="4797547" cy="6555369"/>
            </a:xfrm>
            <a:prstGeom prst="roundRect">
              <a:avLst/>
            </a:prstGeom>
            <a:solidFill>
              <a:srgbClr val="BBCADA"/>
            </a:solidFill>
            <a:ln w="57150">
              <a:solidFill>
                <a:srgbClr val="E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pic>
          <p:nvPicPr>
            <p:cNvPr descr="https://i.pinimg.com/originals/6e/20/39/6e2039e8e181e830993b6a22b98bdc83.jpg" id="9" name="Picture 2"/>
            <p:cNvPicPr>
              <a:picLocks noChangeArrowheads="1"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" t="39"/>
            <a:stretch/>
          </p:blipFill>
          <p:spPr bwMode="auto">
            <a:xfrm>
              <a:off x="754122" y="487717"/>
              <a:ext cx="4362299" cy="57976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53680158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031631" y="756139"/>
            <a:ext cx="10199077" cy="5345722"/>
          </a:xfrm>
          <a:prstGeom prst="roundRect">
            <a:avLst/>
          </a:prstGeom>
          <a:solidFill>
            <a:srgbClr val="BBCADA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81328" y="1099227"/>
            <a:ext cx="9542834" cy="1459148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DC0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67774" y="1216325"/>
            <a:ext cx="9356388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Как 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называется тема, над которой вы работали в этой четверти?</a:t>
            </a:r>
            <a:endParaRPr lang="ru-RU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35967" y="1828800"/>
            <a:ext cx="53395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«В гостях у солнечного лета»</a:t>
            </a:r>
            <a:endParaRPr lang="ru-RU" sz="32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74551" y="2898543"/>
            <a:ext cx="9542834" cy="27921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DC0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567774" y="3135794"/>
            <a:ext cx="7128233" cy="625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Ч</a:t>
            </a:r>
            <a:r>
              <a:rPr lang="ru-RU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то 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вы знаете о ярмарке, что это такое?</a:t>
            </a:r>
            <a:endParaRPr lang="ru-RU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67774" y="3761222"/>
            <a:ext cx="92403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00000A"/>
                </a:solidFill>
                <a:ea typeface="Times New Roman" panose="02020603050405020304" pitchFamily="18" charset="0"/>
              </a:rPr>
              <a:t>Ярмарка</a:t>
            </a:r>
            <a:r>
              <a:rPr lang="ru-RU" sz="3200" dirty="0">
                <a:solidFill>
                  <a:srgbClr val="00000A"/>
                </a:solidFill>
                <a:ea typeface="Times New Roman" panose="02020603050405020304" pitchFamily="18" charset="0"/>
              </a:rPr>
              <a:t> – это большой торг обычно с разными развлечениями, устраиваемые регулярно, в одном месте и в одно время.  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15" name="Солнце 14"/>
          <p:cNvSpPr/>
          <p:nvPr/>
        </p:nvSpPr>
        <p:spPr>
          <a:xfrm>
            <a:off x="429233" y="0"/>
            <a:ext cx="1245452" cy="1245452"/>
          </a:xfrm>
          <a:prstGeom prst="sun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20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5" grpId="0"/>
      <p:bldP spid="10" grpId="0" animBg="1"/>
      <p:bldP spid="11" grpId="0"/>
      <p:bldP spid="12" grpId="0"/>
    </p:bld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661414" y="151315"/>
            <a:ext cx="4797547" cy="6555369"/>
            <a:chOff x="536499" y="108876"/>
            <a:chExt cx="4797547" cy="6555369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536499" y="108876"/>
              <a:ext cx="4797547" cy="6555369"/>
            </a:xfrm>
            <a:prstGeom prst="roundRect">
              <a:avLst/>
            </a:prstGeom>
            <a:solidFill>
              <a:srgbClr val="BBCADA"/>
            </a:solidFill>
            <a:ln w="57150">
              <a:solidFill>
                <a:srgbClr val="E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pic>
          <p:nvPicPr>
            <p:cNvPr descr="https://i.pinimg.com/originals/6e/20/39/6e2039e8e181e830993b6a22b98bdc83.jpg" id="1026" name="Picture 2"/>
            <p:cNvPicPr>
              <a:picLocks noChangeArrowheads="1"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" t="39"/>
            <a:stretch/>
          </p:blipFill>
          <p:spPr bwMode="auto">
            <a:xfrm>
              <a:off x="754122" y="487717"/>
              <a:ext cx="4362299" cy="57976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Группа 6"/>
          <p:cNvGrpSpPr/>
          <p:nvPr/>
        </p:nvGrpSpPr>
        <p:grpSpPr>
          <a:xfrm>
            <a:off x="5844757" y="1177046"/>
            <a:ext cx="5832518" cy="4270443"/>
            <a:chOff x="5844757" y="1177046"/>
            <a:chExt cx="5832518" cy="4270443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5844757" y="1177046"/>
              <a:ext cx="5694743" cy="4270443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CBD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056364" y="1495222"/>
              <a:ext cx="5620911" cy="35394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dirty="0" lang="ru-RU" sz="3200">
                  <a:solidFill>
                    <a:srgbClr val="000000"/>
                  </a:solidFill>
                  <a:latin charset="0" panose="020F0502020204030204" pitchFamily="34" typeface="Calibri"/>
                  <a:ea charset="0" panose="020F0502020204030204" pitchFamily="34" typeface="Calibri"/>
                  <a:cs charset="0" panose="02020603050405020304" pitchFamily="18" typeface="Times New Roman"/>
                </a:rPr>
                <a:t>Русская культура богата, разнообразна. Издавна на Руси люди собирались на ярмарке, чтобы повеселиться, купить самые разнообразные товары, продать то, что сделано своими руками.</a:t>
              </a:r>
              <a:endParaRPr dirty="0" lang="ru-RU" sz="3200"/>
            </a:p>
          </p:txBody>
        </p:sp>
      </p:grpSp>
    </p:spTree>
    <p:extLst>
      <p:ext uri="{BB962C8B-B14F-4D97-AF65-F5344CB8AC3E}">
        <p14:creationId xmlns:p14="http://schemas.microsoft.com/office/powerpoint/2010/main" val="82398046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6408190" y="1186773"/>
            <a:ext cx="5666289" cy="4270443"/>
            <a:chOff x="6355852" y="1167317"/>
            <a:chExt cx="5666289" cy="4270443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6355852" y="1167317"/>
              <a:ext cx="5258974" cy="4270443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CBD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355852" y="1532823"/>
              <a:ext cx="5666289" cy="35394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ru-RU" sz="32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На ярмарке можно было увидеть прекрасные изделия русских мастеров. Ярмарка обычно гудела, шумела, благодаря ярмаркам на Руси развивались различные народные промыслы.</a:t>
              </a:r>
              <a:endParaRPr lang="ru-RU" sz="3200" dirty="0">
                <a:ea typeface="Times New Roman" panose="02020603050405020304" pitchFamily="18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544750" y="282335"/>
            <a:ext cx="5642041" cy="6273873"/>
            <a:chOff x="262648" y="379378"/>
            <a:chExt cx="5196314" cy="5778231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62648" y="379378"/>
              <a:ext cx="5196314" cy="5778231"/>
            </a:xfrm>
            <a:prstGeom prst="roundRect">
              <a:avLst/>
            </a:prstGeom>
            <a:solidFill>
              <a:srgbClr val="BBCADA"/>
            </a:solidFill>
            <a:ln w="57150">
              <a:solidFill>
                <a:srgbClr val="E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0" name="Picture 2" descr="https://dic.academic.ru/pictures/enc_pictures/i_764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554" y="845676"/>
              <a:ext cx="4766927" cy="48693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04270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661481" y="155643"/>
            <a:ext cx="10924162" cy="6498076"/>
          </a:xfrm>
          <a:prstGeom prst="roundRect">
            <a:avLst/>
          </a:prstGeom>
          <a:solidFill>
            <a:srgbClr val="BBCADA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dirty="0" lang="ru-RU"/>
          </a:p>
        </p:txBody>
      </p:sp>
      <p:sp>
        <p:nvSpPr>
          <p:cNvPr id="15" name="Солнце 14"/>
          <p:cNvSpPr/>
          <p:nvPr/>
        </p:nvSpPr>
        <p:spPr>
          <a:xfrm>
            <a:off x="160694" y="361706"/>
            <a:ext cx="1245452" cy="1245452"/>
          </a:xfrm>
          <a:prstGeom prst="sun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1597572" y="389862"/>
            <a:ext cx="9182910" cy="584775"/>
            <a:chOff x="1597572" y="389862"/>
            <a:chExt cx="9182910" cy="584775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597572" y="389862"/>
              <a:ext cx="9182909" cy="584775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DC0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1739433" y="389862"/>
              <a:ext cx="904104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dirty="0" lang="ru-RU" smtClean="0" sz="3200">
                  <a:solidFill>
                    <a:srgbClr val="000000"/>
                  </a:solidFill>
                  <a:ea charset="0" panose="02020603050405020304" pitchFamily="18" typeface="Times New Roman"/>
                </a:rPr>
                <a:t>Что </a:t>
              </a:r>
              <a:r>
                <a:rPr dirty="0" lang="ru-RU" sz="3200">
                  <a:solidFill>
                    <a:srgbClr val="000000"/>
                  </a:solidFill>
                  <a:ea charset="0" panose="02020603050405020304" pitchFamily="18" typeface="Times New Roman"/>
                </a:rPr>
                <a:t>на ярмарке из съедобного ждали дети? </a:t>
              </a:r>
              <a:endParaRPr dirty="0" lang="ru-RU" sz="3200">
                <a:ea charset="0" panose="02020603050405020304" pitchFamily="18" typeface="Times New Roman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597573" y="1135335"/>
            <a:ext cx="6575897" cy="4596390"/>
            <a:chOff x="1413563" y="1356724"/>
            <a:chExt cx="6631020" cy="3059896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413563" y="1356724"/>
              <a:ext cx="5496128" cy="2949789"/>
            </a:xfrm>
            <a:prstGeom prst="roundRect">
              <a:avLst>
                <a:gd fmla="val 10959" name="adj"/>
              </a:avLst>
            </a:prstGeom>
            <a:solidFill>
              <a:schemeClr val="bg1"/>
            </a:solidFill>
            <a:ln w="57150">
              <a:solidFill>
                <a:srgbClr val="FDC0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413563" y="1862075"/>
              <a:ext cx="6631020" cy="2554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b="1" dirty="0" lang="ru-RU" sz="3200">
                  <a:solidFill>
                    <a:srgbClr val="000000"/>
                  </a:solidFill>
                  <a:ea charset="0" panose="02020603050405020304" pitchFamily="18" typeface="Times New Roman"/>
                </a:rPr>
                <a:t>Загадка:</a:t>
              </a:r>
              <a:endParaRPr dirty="0" lang="ru-RU" sz="3200">
                <a:ea charset="0" panose="02020603050405020304" pitchFamily="18" typeface="Times New Roman"/>
              </a:endParaRPr>
            </a:p>
            <a:p>
              <a:pPr>
                <a:spcAft>
                  <a:spcPts val="0"/>
                </a:spcAft>
              </a:pPr>
              <a:r>
                <a:rPr dirty="0" lang="ru-RU" sz="3200">
                  <a:solidFill>
                    <a:srgbClr val="000000"/>
                  </a:solidFill>
                  <a:ea charset="0" panose="02020603050405020304" pitchFamily="18" typeface="Times New Roman"/>
                </a:rPr>
                <a:t>Очень ароматные, </a:t>
              </a:r>
              <a:endParaRPr dirty="0" lang="ru-RU" sz="3200">
                <a:ea charset="0" panose="02020603050405020304" pitchFamily="18" typeface="Times New Roman"/>
              </a:endParaRPr>
            </a:p>
            <a:p>
              <a:pPr>
                <a:spcAft>
                  <a:spcPts val="0"/>
                </a:spcAft>
              </a:pPr>
              <a:r>
                <a:rPr dirty="0" lang="ru-RU" sz="3200">
                  <a:solidFill>
                    <a:srgbClr val="000000"/>
                  </a:solidFill>
                  <a:ea charset="0" panose="02020603050405020304" pitchFamily="18" typeface="Times New Roman"/>
                </a:rPr>
                <a:t>сладкие и мятные, </a:t>
              </a:r>
              <a:endParaRPr dirty="0" lang="ru-RU" sz="3200">
                <a:ea charset="0" panose="02020603050405020304" pitchFamily="18" typeface="Times New Roman"/>
              </a:endParaRPr>
            </a:p>
            <a:p>
              <a:pPr>
                <a:spcAft>
                  <a:spcPts val="0"/>
                </a:spcAft>
              </a:pPr>
              <a:r>
                <a:rPr dirty="0" lang="ru-RU" sz="3200">
                  <a:solidFill>
                    <a:srgbClr val="000000"/>
                  </a:solidFill>
                  <a:ea charset="0" panose="02020603050405020304" pitchFamily="18" typeface="Times New Roman"/>
                </a:rPr>
                <a:t>сверху мы в глазурном глянце, </a:t>
              </a:r>
              <a:endParaRPr dirty="0" lang="ru-RU" sz="3200">
                <a:ea charset="0" panose="02020603050405020304" pitchFamily="18" typeface="Times New Roman"/>
              </a:endParaRPr>
            </a:p>
            <a:p>
              <a:r>
                <a:rPr dirty="0" lang="ru-RU" sz="3200">
                  <a:solidFill>
                    <a:srgbClr val="000000"/>
                  </a:solidFill>
                  <a:ea charset="0" panose="020F0502020204030204" pitchFamily="34" typeface="Calibri"/>
                  <a:cs charset="0" panose="02020603050405020304" pitchFamily="18" typeface="Times New Roman"/>
                </a:rPr>
                <a:t>словно в радостном румянце.</a:t>
              </a:r>
              <a:endParaRPr dirty="0" lang="ru-RU" sz="3200"/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5193412" y="4459703"/>
            <a:ext cx="17812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 sz="2800">
                <a:solidFill>
                  <a:srgbClr val="00000A"/>
                </a:solidFill>
                <a:latin charset="0" panose="020F0502020204030204" pitchFamily="34" typeface="Calibri"/>
                <a:ea charset="0" panose="020F0502020204030204" pitchFamily="34" typeface="Calibri"/>
                <a:cs charset="0" panose="02020603050405020304" pitchFamily="18" typeface="Times New Roman"/>
              </a:rPr>
              <a:t>(Пряники)</a:t>
            </a:r>
            <a:endParaRPr b="1" dirty="0" lang="ru-RU" sz="2800"/>
          </a:p>
        </p:txBody>
      </p:sp>
      <p:grpSp>
        <p:nvGrpSpPr>
          <p:cNvPr id="23" name="Группа 22"/>
          <p:cNvGrpSpPr/>
          <p:nvPr/>
        </p:nvGrpSpPr>
        <p:grpSpPr>
          <a:xfrm>
            <a:off x="7804768" y="1156745"/>
            <a:ext cx="3024119" cy="4409584"/>
            <a:chOff x="8587147" y="1679558"/>
            <a:chExt cx="2628016" cy="3832011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8587147" y="1679558"/>
              <a:ext cx="2628016" cy="3832011"/>
            </a:xfrm>
            <a:prstGeom prst="roundRect">
              <a:avLst>
                <a:gd fmla="val 5087" name="adj"/>
              </a:avLst>
            </a:prstGeom>
            <a:solidFill>
              <a:schemeClr val="bg1"/>
            </a:solidFill>
            <a:ln w="57150">
              <a:solidFill>
                <a:srgbClr val="FDC0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 rotWithShape="1">
            <a:blip r:embed="rId3"/>
            <a:srcRect b="36" l="1303" r="55420" t="10155"/>
            <a:stretch/>
          </p:blipFill>
          <p:spPr>
            <a:xfrm>
              <a:off x="8721367" y="1909662"/>
              <a:ext cx="2359575" cy="3389413"/>
            </a:xfrm>
            <a:prstGeom prst="rect">
              <a:avLst/>
            </a:prstGeom>
          </p:spPr>
        </p:pic>
      </p:grpSp>
      <p:grpSp>
        <p:nvGrpSpPr>
          <p:cNvPr id="4" name="Группа 3"/>
          <p:cNvGrpSpPr/>
          <p:nvPr/>
        </p:nvGrpSpPr>
        <p:grpSpPr>
          <a:xfrm>
            <a:off x="1597573" y="5739167"/>
            <a:ext cx="9725098" cy="592461"/>
            <a:chOff x="1597573" y="5739167"/>
            <a:chExt cx="9725098" cy="592461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597573" y="5739167"/>
              <a:ext cx="9231314" cy="568522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DC0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1597573" y="5746853"/>
              <a:ext cx="972509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dirty="0" lang="ru-RU" sz="3100">
                  <a:solidFill>
                    <a:srgbClr val="000000"/>
                  </a:solidFill>
                  <a:latin charset="0" panose="020F0502020204030204" pitchFamily="34" typeface="Calibri"/>
                  <a:ea charset="0" panose="020F0502020204030204" pitchFamily="34" typeface="Calibri"/>
                  <a:cs charset="0" panose="02020603050405020304" pitchFamily="18" typeface="Times New Roman"/>
                </a:rPr>
                <a:t>Дети ждали с ярмарки вкусных, ароматных </a:t>
              </a:r>
              <a:r>
                <a:rPr dirty="0" lang="ru-RU" smtClean="0" sz="3100">
                  <a:solidFill>
                    <a:srgbClr val="000000"/>
                  </a:solidFill>
                  <a:latin charset="0" panose="020F0502020204030204" pitchFamily="34" typeface="Calibri"/>
                  <a:ea charset="0" panose="020F0502020204030204" pitchFamily="34" typeface="Calibri"/>
                  <a:cs charset="0" panose="02020603050405020304" pitchFamily="18" typeface="Times New Roman"/>
                </a:rPr>
                <a:t>пряников</a:t>
              </a:r>
              <a:r>
                <a:rPr dirty="0" lang="ru-RU" sz="3100">
                  <a:solidFill>
                    <a:srgbClr val="000000"/>
                  </a:solidFill>
                  <a:latin charset="0" panose="020F0502020204030204" pitchFamily="34" typeface="Calibri"/>
                  <a:ea charset="0" panose="020F0502020204030204" pitchFamily="34" typeface="Calibri"/>
                  <a:cs charset="0" panose="02020603050405020304" pitchFamily="18" typeface="Times New Roman"/>
                </a:rPr>
                <a:t>. </a:t>
              </a:r>
              <a:endParaRPr dirty="0" lang="ru-RU" sz="3100"/>
            </a:p>
          </p:txBody>
        </p:sp>
      </p:grpSp>
    </p:spTree>
    <p:extLst>
      <p:ext uri="{BB962C8B-B14F-4D97-AF65-F5344CB8AC3E}">
        <p14:creationId xmlns:p14="http://schemas.microsoft.com/office/powerpoint/2010/main" val="3494531745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7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8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1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3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14"/>
    </p:bld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661481" y="155643"/>
            <a:ext cx="10924162" cy="6498076"/>
          </a:xfrm>
          <a:prstGeom prst="roundRect">
            <a:avLst>
              <a:gd fmla="val 13972" name="adj"/>
            </a:avLst>
          </a:prstGeom>
          <a:solidFill>
            <a:srgbClr val="BBCADA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dirty="0"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991213" y="1731920"/>
            <a:ext cx="6151726" cy="4670373"/>
            <a:chOff x="991213" y="1731920"/>
            <a:chExt cx="6151726" cy="4670373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991213" y="1731920"/>
              <a:ext cx="6151726" cy="4670373"/>
            </a:xfrm>
            <a:prstGeom prst="roundRect">
              <a:avLst>
                <a:gd fmla="val 10959" name="adj"/>
              </a:avLst>
            </a:prstGeom>
            <a:solidFill>
              <a:schemeClr val="bg1"/>
            </a:solidFill>
            <a:ln w="57150">
              <a:solidFill>
                <a:srgbClr val="FDC0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pic>
          <p:nvPicPr>
            <p:cNvPr descr="https://fs00.infourok.ru/images/doc/249/253747/2/img2.jpg" id="17" name="Рисунок 16"/>
            <p:cNvPicPr/>
            <p:nvPr/>
          </p:nvPicPr>
          <p:blipFill rotWithShape="1">
            <a:blip cstate="print"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7" l="186" r="108" t="128"/>
            <a:stretch/>
          </p:blipFill>
          <p:spPr bwMode="auto">
            <a:xfrm>
              <a:off x="1177665" y="3046990"/>
              <a:ext cx="5778822" cy="3118843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5" name="Прямоугольник 4"/>
            <p:cNvSpPr/>
            <p:nvPr/>
          </p:nvSpPr>
          <p:spPr>
            <a:xfrm>
              <a:off x="1056016" y="2127048"/>
              <a:ext cx="6086923" cy="7848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b="1" dirty="0" lang="ru-RU" smtClean="0" sz="4500">
                  <a:solidFill>
                    <a:srgbClr val="000000"/>
                  </a:solidFill>
                  <a:latin charset="0" panose="020F0502020204030204" pitchFamily="34" typeface="Calibri"/>
                  <a:ea charset="0" panose="020F0502020204030204" pitchFamily="34" typeface="Calibri"/>
                  <a:cs charset="0" panose="02020603050405020304" pitchFamily="18" typeface="Times New Roman"/>
                </a:rPr>
                <a:t>17  </a:t>
              </a:r>
              <a:r>
                <a:rPr b="1" dirty="0" lang="ru-RU" sz="4500">
                  <a:solidFill>
                    <a:srgbClr val="000000"/>
                  </a:solidFill>
                  <a:latin charset="0" panose="020F0502020204030204" pitchFamily="34" typeface="Calibri"/>
                  <a:ea charset="0" panose="020F0502020204030204" pitchFamily="34" typeface="Calibri"/>
                  <a:cs charset="0" panose="02020603050405020304" pitchFamily="18" typeface="Times New Roman"/>
                </a:rPr>
                <a:t>6 </a:t>
              </a:r>
              <a:r>
                <a:rPr b="1" dirty="0" lang="ru-RU" smtClean="0" sz="4500">
                  <a:solidFill>
                    <a:srgbClr val="000000"/>
                  </a:solidFill>
                  <a:latin charset="0" panose="020F0502020204030204" pitchFamily="34" typeface="Calibri"/>
                  <a:ea charset="0" panose="020F0502020204030204" pitchFamily="34" typeface="Calibri"/>
                  <a:cs charset="0" panose="02020603050405020304" pitchFamily="18" typeface="Times New Roman"/>
                </a:rPr>
                <a:t> 25  1  20  15  29  11</a:t>
              </a:r>
              <a:endParaRPr dirty="0" lang="ru-RU" sz="4500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8029697" y="942863"/>
            <a:ext cx="3105461" cy="5459430"/>
            <a:chOff x="8029697" y="942863"/>
            <a:chExt cx="3105461" cy="5459430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8029697" y="1818747"/>
              <a:ext cx="3105461" cy="4583546"/>
              <a:chOff x="8611988" y="1885299"/>
              <a:chExt cx="2393881" cy="3533279"/>
            </a:xfrm>
          </p:grpSpPr>
          <p:sp>
            <p:nvSpPr>
              <p:cNvPr id="24" name="Скругленный прямоугольник 23"/>
              <p:cNvSpPr/>
              <p:nvPr/>
            </p:nvSpPr>
            <p:spPr>
              <a:xfrm>
                <a:off x="8611988" y="1885299"/>
                <a:ext cx="2393881" cy="3533279"/>
              </a:xfrm>
              <a:prstGeom prst="roundRect">
                <a:avLst>
                  <a:gd fmla="val 9803" name="adj"/>
                </a:avLst>
              </a:prstGeom>
              <a:solidFill>
                <a:schemeClr val="bg1"/>
              </a:solidFill>
              <a:ln w="57150">
                <a:solidFill>
                  <a:srgbClr val="FDC0B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rtlCol="0"/>
              <a:lstStyle/>
              <a:p>
                <a:pPr algn="ctr"/>
                <a:endParaRPr lang="ru-RU"/>
              </a:p>
            </p:txBody>
          </p:sp>
          <p:pic>
            <p:nvPicPr>
              <p:cNvPr id="25" name="Рисунок 24"/>
              <p:cNvPicPr>
                <a:picLocks noChangeAspect="1"/>
              </p:cNvPicPr>
              <p:nvPr/>
            </p:nvPicPr>
            <p:blipFill rotWithShape="1">
              <a:blip r:embed="rId4"/>
              <a:srcRect b="14076" l="56191" r="7452" t="3093"/>
              <a:stretch/>
            </p:blipFill>
            <p:spPr>
              <a:xfrm>
                <a:off x="8735955" y="1970520"/>
                <a:ext cx="2138390" cy="3372441"/>
              </a:xfrm>
              <a:prstGeom prst="rect">
                <a:avLst/>
              </a:prstGeom>
            </p:spPr>
          </p:pic>
        </p:grpSp>
        <p:sp>
          <p:nvSpPr>
            <p:cNvPr id="27" name="Скругленный прямоугольник 26"/>
            <p:cNvSpPr/>
            <p:nvPr/>
          </p:nvSpPr>
          <p:spPr>
            <a:xfrm>
              <a:off x="8100417" y="942863"/>
              <a:ext cx="2954215" cy="584775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DC0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8647724" y="942863"/>
              <a:ext cx="195617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b="1" dirty="0" lang="ru-RU" smtClean="0" sz="3200">
                  <a:solidFill>
                    <a:srgbClr val="000000"/>
                  </a:solidFill>
                  <a:ea charset="0" panose="02020603050405020304" pitchFamily="18" typeface="Times New Roman"/>
                </a:rPr>
                <a:t>Печатный</a:t>
              </a:r>
              <a:endParaRPr b="1" dirty="0" lang="ru-RU" sz="3200">
                <a:ea charset="0" panose="02020603050405020304" pitchFamily="18" typeface="Times New Roman"/>
              </a:endParaRPr>
            </a:p>
          </p:txBody>
        </p:sp>
      </p:grpSp>
      <p:sp>
        <p:nvSpPr>
          <p:cNvPr id="15" name="Солнце 14"/>
          <p:cNvSpPr/>
          <p:nvPr/>
        </p:nvSpPr>
        <p:spPr>
          <a:xfrm>
            <a:off x="693634" y="503778"/>
            <a:ext cx="1037143" cy="1037143"/>
          </a:xfrm>
          <a:prstGeom prst="sun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1071566" y="942863"/>
            <a:ext cx="3439112" cy="584775"/>
            <a:chOff x="1071566" y="942863"/>
            <a:chExt cx="3439112" cy="584775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1071566" y="942863"/>
              <a:ext cx="3406837" cy="584775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DC0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103976" y="942863"/>
              <a:ext cx="340670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dirty="0" lang="ru-RU" smtClean="0" sz="3200">
                  <a:solidFill>
                    <a:srgbClr val="000000"/>
                  </a:solidFill>
                  <a:ea charset="0" panose="02020603050405020304" pitchFamily="18" typeface="Times New Roman"/>
                </a:rPr>
                <a:t>Разгадайте </a:t>
              </a:r>
              <a:r>
                <a:rPr dirty="0" lang="ru-RU" sz="3200">
                  <a:solidFill>
                    <a:srgbClr val="000000"/>
                  </a:solidFill>
                  <a:ea charset="0" panose="02020603050405020304" pitchFamily="18" typeface="Times New Roman"/>
                </a:rPr>
                <a:t>шифр: </a:t>
              </a:r>
              <a:endParaRPr dirty="0" lang="ru-RU" sz="3200">
                <a:ea charset="0" panose="02020603050405020304" pitchFamily="18"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39224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7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6480220" y="1163314"/>
            <a:ext cx="5210210" cy="4125833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CBD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827120" y="2410694"/>
            <a:ext cx="3593397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3200">
                <a:cs charset="0" panose="02020603050405020304" pitchFamily="18" typeface="Times New Roman"/>
              </a:rPr>
              <a:t>Печатный пряник.</a:t>
            </a:r>
            <a:endParaRPr dirty="0" lang="ru-RU" sz="3200">
              <a:cs charset="0" panose="02020603050405020304" pitchFamily="18"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5840" y="1860647"/>
            <a:ext cx="2296013" cy="584775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 sz="3200">
                <a:cs charset="0" panose="02020603050405020304" pitchFamily="18" typeface="Times New Roman"/>
              </a:rPr>
              <a:t>Тема урока:</a:t>
            </a:r>
            <a:endParaRPr b="1" dirty="0" lang="ru-RU" sz="3200">
              <a:cs charset="0" panose="02020603050405020304" pitchFamily="18" typeface="Times New Roman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03175" y="1163310"/>
            <a:ext cx="5731719" cy="4125837"/>
            <a:chOff x="457337" y="1400537"/>
            <a:chExt cx="5997783" cy="4317357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457337" y="1400537"/>
              <a:ext cx="5997783" cy="4317357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CBD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 rotWithShape="1">
            <a:blip r:embed="rId3"/>
            <a:srcRect b="2353" l="104" r="71" t="48"/>
            <a:stretch/>
          </p:blipFill>
          <p:spPr>
            <a:xfrm>
              <a:off x="714051" y="1703361"/>
              <a:ext cx="5484354" cy="3711707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6827120" y="3029602"/>
            <a:ext cx="2313454" cy="584775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 sz="3200">
                <a:cs charset="0" panose="02020603050405020304" pitchFamily="18" typeface="Times New Roman"/>
              </a:rPr>
              <a:t>Цель урока:</a:t>
            </a:r>
            <a:endParaRPr b="1" dirty="0" lang="ru-RU" sz="3200">
              <a:cs charset="0" panose="02020603050405020304" pitchFamily="18"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85682" y="3598619"/>
            <a:ext cx="545553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dirty="0" lang="ru-RU" smtClean="0" sz="3200">
                <a:solidFill>
                  <a:srgbClr val="00000A"/>
                </a:solidFill>
                <a:ea charset="0" panose="02020603050405020304" pitchFamily="18" typeface="Times New Roman"/>
              </a:rPr>
              <a:t>- узнать </a:t>
            </a:r>
            <a:r>
              <a:rPr dirty="0" lang="ru-RU" sz="3200">
                <a:solidFill>
                  <a:srgbClr val="00000A"/>
                </a:solidFill>
                <a:ea charset="0" panose="02020603050405020304" pitchFamily="18" typeface="Times New Roman"/>
              </a:rPr>
              <a:t>о видах </a:t>
            </a:r>
            <a:r>
              <a:rPr dirty="0" lang="ru-RU" smtClean="0" sz="3200">
                <a:solidFill>
                  <a:srgbClr val="00000A"/>
                </a:solidFill>
                <a:ea charset="0" panose="02020603050405020304" pitchFamily="18" typeface="Times New Roman"/>
              </a:rPr>
              <a:t>пряника</a:t>
            </a:r>
            <a:r>
              <a:rPr dirty="0" lang="en-US" smtClean="0" sz="3200">
                <a:solidFill>
                  <a:srgbClr val="00000A"/>
                </a:solidFill>
                <a:ea charset="0" panose="02020603050405020304" pitchFamily="18" typeface="Times New Roman"/>
              </a:rPr>
              <a:t>;</a:t>
            </a:r>
            <a:endParaRPr dirty="0" lang="ru-RU" sz="3200">
              <a:ea charset="0" panose="02020603050405020304" pitchFamily="18" typeface="Times New Roman"/>
            </a:endParaRPr>
          </a:p>
          <a:p>
            <a:r>
              <a:rPr dirty="0" lang="ru-RU" smtClean="0" sz="3200">
                <a:solidFill>
                  <a:srgbClr val="00000A"/>
                </a:solidFill>
                <a:ea charset="0" panose="020F0502020204030204" pitchFamily="34" typeface="Calibri"/>
                <a:cs charset="0" panose="02020603050405020304" pitchFamily="18" typeface="Times New Roman"/>
              </a:rPr>
              <a:t>- расписать печатный пряник.</a:t>
            </a:r>
            <a:endParaRPr dirty="0" lang="ru-RU" sz="3200"/>
          </a:p>
        </p:txBody>
      </p:sp>
    </p:spTree>
    <p:extLst>
      <p:ext uri="{BB962C8B-B14F-4D97-AF65-F5344CB8AC3E}">
        <p14:creationId xmlns:p14="http://schemas.microsoft.com/office/powerpoint/2010/main" val="1791330167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13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5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6">
                      <p:stCondLst>
                        <p:cond delay="indefinite"/>
                      </p:stCondLst>
                      <p:childTnLst>
                        <p:par>
                          <p:cTn fill="hold" id="17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8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1">
                      <p:stCondLst>
                        <p:cond delay="indefinite"/>
                      </p:stCondLst>
                      <p:childTnLst>
                        <p:par>
                          <p:cTn fill="hold" id="22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3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5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11"/>
      <p:bldP grpId="0" spid="12"/>
      <p:bldP grpId="0" spid="16"/>
      <p:bldP grpId="0" spid="6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53610" y="0"/>
            <a:ext cx="34620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Что 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такое пряник?</a:t>
            </a:r>
            <a:endParaRPr lang="ru-RU" sz="3200" b="1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589165" y="584127"/>
            <a:ext cx="11013671" cy="1327267"/>
            <a:chOff x="589165" y="584127"/>
            <a:chExt cx="11013671" cy="1327267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589165" y="584127"/>
              <a:ext cx="11013671" cy="1327267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CBD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53610" y="635284"/>
              <a:ext cx="10820665" cy="12249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3200" b="1" dirty="0" smtClean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Пряник</a:t>
              </a:r>
              <a:r>
                <a:rPr lang="ru-RU" sz="3200" dirty="0" smtClean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3200" dirty="0">
                  <a:solidFill>
                    <a:srgbClr val="000000"/>
                  </a:solidFill>
                  <a:ea typeface="Times New Roman" panose="02020603050405020304" pitchFamily="18" charset="0"/>
                  <a:cs typeface="Times New Roman" panose="02020603050405020304" pitchFamily="18" charset="0"/>
                </a:rPr>
                <a:t>– это </a:t>
              </a:r>
              <a:r>
                <a:rPr lang="ru-RU" sz="3200" dirty="0">
                  <a:solidFill>
                    <a:srgbClr val="000000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мучное кондитерское изделие, выпекаемое из специального пряничного теста</a:t>
              </a:r>
              <a:r>
                <a:rPr lang="ru-RU" sz="3200" dirty="0">
                  <a:ea typeface="Calibri" panose="020F0502020204030204" pitchFamily="34" charset="0"/>
                  <a:cs typeface="Times New Roman" panose="02020603050405020304" pitchFamily="18" charset="0"/>
                </a:rPr>
                <a:t>.</a:t>
              </a:r>
              <a:endParaRPr lang="ru-RU" sz="32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53610" y="2081719"/>
            <a:ext cx="5642041" cy="4542817"/>
            <a:chOff x="653610" y="2081719"/>
            <a:chExt cx="5642041" cy="4542817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653610" y="2081719"/>
              <a:ext cx="5642041" cy="4542817"/>
            </a:xfrm>
            <a:prstGeom prst="roundRect">
              <a:avLst/>
            </a:prstGeom>
            <a:solidFill>
              <a:srgbClr val="BBCADA"/>
            </a:solidFill>
            <a:ln w="57150">
              <a:solidFill>
                <a:srgbClr val="E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098" name="Picture 2" descr="http://www.pryanik.info/u_images/pryanik/2017/ny/800/RS8A7402__b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327" y="2187465"/>
              <a:ext cx="5210615" cy="43313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Скругленный прямоугольник 12"/>
          <p:cNvSpPr/>
          <p:nvPr/>
        </p:nvSpPr>
        <p:spPr>
          <a:xfrm>
            <a:off x="6622456" y="2187466"/>
            <a:ext cx="5014172" cy="194683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CBD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622456" y="2323697"/>
            <a:ext cx="55022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Пряник 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– лучший гостинец. Пряники изготавливали на Руси с древнейших времен.</a:t>
            </a:r>
            <a:endParaRPr lang="ru-RU" sz="32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622456" y="4412167"/>
            <a:ext cx="5014172" cy="2106622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CBD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751016" y="4509645"/>
            <a:ext cx="4851820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назывались первые пряники на Руси? </a:t>
            </a:r>
            <a:endParaRPr lang="ru-RU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51016" y="5734596"/>
            <a:ext cx="41701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«Медовым хлебом»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516644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animBg="1"/>
      <p:bldP spid="7" grpId="0"/>
      <p:bldP spid="15" grpId="0" animBg="1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2" cy="6858000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7832086" y="1534914"/>
            <a:ext cx="5157228" cy="1939806"/>
            <a:chOff x="7832086" y="1534914"/>
            <a:chExt cx="5157228" cy="1939806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7832086" y="1534914"/>
              <a:ext cx="3838212" cy="1939806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FCBD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7921502" y="1719987"/>
              <a:ext cx="5067812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2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Мастеров, кто делал пряники, называли </a:t>
              </a:r>
              <a:r>
                <a:rPr lang="ru-RU" sz="3200" b="1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«пряничниками».</a:t>
              </a:r>
              <a:endParaRPr lang="ru-RU" sz="3200" b="1" dirty="0"/>
            </a:p>
          </p:txBody>
        </p:sp>
      </p:grpSp>
      <p:sp>
        <p:nvSpPr>
          <p:cNvPr id="14" name="Скругленный прямоугольник 13"/>
          <p:cNvSpPr/>
          <p:nvPr/>
        </p:nvSpPr>
        <p:spPr>
          <a:xfrm>
            <a:off x="577248" y="100269"/>
            <a:ext cx="11093050" cy="1199679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CBD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68826" y="142651"/>
            <a:ext cx="1073640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Пряники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 – это праздничное угощение, их дарили на день рождения, в знак уважения, любви, дружбы.</a:t>
            </a:r>
            <a:endParaRPr lang="ru-RU" sz="3200" dirty="0"/>
          </a:p>
        </p:txBody>
      </p:sp>
      <p:sp>
        <p:nvSpPr>
          <p:cNvPr id="15" name="Солнце 14"/>
          <p:cNvSpPr/>
          <p:nvPr/>
        </p:nvSpPr>
        <p:spPr>
          <a:xfrm>
            <a:off x="5899192" y="3296832"/>
            <a:ext cx="3011823" cy="3011823"/>
          </a:xfrm>
          <a:prstGeom prst="sun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577248" y="1534760"/>
            <a:ext cx="7141579" cy="5088428"/>
            <a:chOff x="577248" y="1534760"/>
            <a:chExt cx="7141579" cy="508842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577248" y="1534760"/>
              <a:ext cx="7141579" cy="5088428"/>
            </a:xfrm>
            <a:prstGeom prst="roundRect">
              <a:avLst/>
            </a:prstGeom>
            <a:solidFill>
              <a:srgbClr val="BBCADA"/>
            </a:solidFill>
            <a:ln w="57150">
              <a:solidFill>
                <a:srgbClr val="EB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172" name="Picture 4" descr="https://bash.today/storage/uploads/posts/new-year/shutterstock_74735385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163" y="1901006"/>
              <a:ext cx="6568057" cy="43808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578" t="34673" r="70929" b="23618"/>
          <a:stretch/>
        </p:blipFill>
        <p:spPr>
          <a:xfrm>
            <a:off x="9075766" y="3474720"/>
            <a:ext cx="2759283" cy="332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78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446</Words>
  <Application>Microsoft Office PowerPoint</Application>
  <PresentationFormat>Широкоэкранный</PresentationFormat>
  <Paragraphs>55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Даша</dc:creator>
  <cp:lastModifiedBy>Даша</cp:lastModifiedBy>
  <cp:revision>54</cp:revision>
  <dcterms:created xsi:type="dcterms:W3CDTF">2022-02-07T10:10:53Z</dcterms:created>
  <dcterms:modified xsi:type="dcterms:W3CDTF">2022-04-21T09:35:06Z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1543589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